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3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notesSlides/notesSlide4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notesSlides/notesSlide4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10.xml" ContentType="application/vnd.openxmlformats-officedocument.drawingml.chart+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notesSlides/notesSlide73.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ppt/notesSlides/notesSlide74.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1.xml" ContentType="application/vnd.openxmlformats-officedocument.themeOverride+xml"/>
  <Override PartName="/ppt/notesSlides/notesSlide75.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 id="2147483697" r:id="rId2"/>
  </p:sldMasterIdLst>
  <p:notesMasterIdLst>
    <p:notesMasterId r:id="rId84"/>
  </p:notesMasterIdLst>
  <p:sldIdLst>
    <p:sldId id="569" r:id="rId3"/>
    <p:sldId id="581" r:id="rId4"/>
    <p:sldId id="582" r:id="rId5"/>
    <p:sldId id="583" r:id="rId6"/>
    <p:sldId id="656" r:id="rId7"/>
    <p:sldId id="463" r:id="rId8"/>
    <p:sldId id="657" r:id="rId9"/>
    <p:sldId id="574" r:id="rId10"/>
    <p:sldId id="584" r:id="rId11"/>
    <p:sldId id="575" r:id="rId12"/>
    <p:sldId id="698" r:id="rId13"/>
    <p:sldId id="622" r:id="rId14"/>
    <p:sldId id="625" r:id="rId15"/>
    <p:sldId id="664" r:id="rId16"/>
    <p:sldId id="665" r:id="rId17"/>
    <p:sldId id="668" r:id="rId18"/>
    <p:sldId id="617" r:id="rId19"/>
    <p:sldId id="619" r:id="rId20"/>
    <p:sldId id="669" r:id="rId21"/>
    <p:sldId id="666" r:id="rId22"/>
    <p:sldId id="621" r:id="rId23"/>
    <p:sldId id="667" r:id="rId24"/>
    <p:sldId id="670" r:id="rId25"/>
    <p:sldId id="588" r:id="rId26"/>
    <p:sldId id="671" r:id="rId27"/>
    <p:sldId id="637" r:id="rId28"/>
    <p:sldId id="672" r:id="rId29"/>
    <p:sldId id="655" r:id="rId30"/>
    <p:sldId id="699" r:id="rId31"/>
    <p:sldId id="673" r:id="rId32"/>
    <p:sldId id="675" r:id="rId33"/>
    <p:sldId id="686" r:id="rId34"/>
    <p:sldId id="697" r:id="rId35"/>
    <p:sldId id="674" r:id="rId36"/>
    <p:sldId id="678" r:id="rId37"/>
    <p:sldId id="679" r:id="rId38"/>
    <p:sldId id="687" r:id="rId39"/>
    <p:sldId id="688" r:id="rId40"/>
    <p:sldId id="585" r:id="rId41"/>
    <p:sldId id="590" r:id="rId42"/>
    <p:sldId id="689" r:id="rId43"/>
    <p:sldId id="690" r:id="rId44"/>
    <p:sldId id="691" r:id="rId45"/>
    <p:sldId id="692" r:id="rId46"/>
    <p:sldId id="693" r:id="rId47"/>
    <p:sldId id="694" r:id="rId48"/>
    <p:sldId id="695" r:id="rId49"/>
    <p:sldId id="631" r:id="rId50"/>
    <p:sldId id="578" r:id="rId51"/>
    <p:sldId id="594" r:id="rId52"/>
    <p:sldId id="696" r:id="rId53"/>
    <p:sldId id="633" r:id="rId54"/>
    <p:sldId id="660" r:id="rId55"/>
    <p:sldId id="648" r:id="rId56"/>
    <p:sldId id="645" r:id="rId57"/>
    <p:sldId id="612" r:id="rId58"/>
    <p:sldId id="597" r:id="rId59"/>
    <p:sldId id="598" r:id="rId60"/>
    <p:sldId id="636" r:id="rId61"/>
    <p:sldId id="624" r:id="rId62"/>
    <p:sldId id="640" r:id="rId63"/>
    <p:sldId id="644" r:id="rId64"/>
    <p:sldId id="639" r:id="rId65"/>
    <p:sldId id="641" r:id="rId66"/>
    <p:sldId id="642" r:id="rId67"/>
    <p:sldId id="643" r:id="rId68"/>
    <p:sldId id="658" r:id="rId69"/>
    <p:sldId id="652" r:id="rId70"/>
    <p:sldId id="647" r:id="rId71"/>
    <p:sldId id="630" r:id="rId72"/>
    <p:sldId id="476" r:id="rId73"/>
    <p:sldId id="654" r:id="rId74"/>
    <p:sldId id="659" r:id="rId75"/>
    <p:sldId id="661" r:id="rId76"/>
    <p:sldId id="587" r:id="rId77"/>
    <p:sldId id="662" r:id="rId78"/>
    <p:sldId id="676" r:id="rId79"/>
    <p:sldId id="683" r:id="rId80"/>
    <p:sldId id="684" r:id="rId81"/>
    <p:sldId id="685" r:id="rId82"/>
    <p:sldId id="651" r:id="rId8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nsaku" initials="k" lastIdx="2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0000FF"/>
    <a:srgbClr val="CCFFCC"/>
    <a:srgbClr val="B4D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9" autoAdjust="0"/>
    <p:restoredTop sz="70106" autoAdjust="0"/>
  </p:normalViewPr>
  <p:slideViewPr>
    <p:cSldViewPr>
      <p:cViewPr varScale="1">
        <p:scale>
          <a:sx n="64" d="100"/>
          <a:sy n="64" d="100"/>
        </p:scale>
        <p:origin x="2078"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259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ken_lenovoZ50-75\Downloads\PlantYieldPerAreaAndElectricityPerFootPrint.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C:\Users\kensa\Dropbox\universityOfArizona\2018Spring\ABE696\my%20presentation\figure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kensa\Google%20Drive\Studying%20abroad\University%20of%20Arizona\MyThesisPaperDissertation\myPaper\figures%20for%20presentation%20and%20paper.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kensa\Google%20Drive\Studying%20abroad\University%20of%20Arizona\MyThesisPaperDissertation\myPaper\figures%20for%20presentation%20and%20paper.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kensa\Google%20Drive\Studying%20abroad\University%20of%20Arizona\MyThesisPaperDissertation\myPaper\figures%20for%20presentation%20and%20paper.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Users\kensa\Google%20Drive\Studying%20abroad\University%20of%20Arizona\MyThesisPaperDissertation\myPaper\figures%20for%20presentation%20and%20paper.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kensa\Google%20Drive\Studying%20abroad\University%20of%20Arizona\MyThesisPaperDissertation\reference\Use%20resources%20wisely%20waste%20management%20and%20organic%20liquid%20fertilizer%20use%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kensa\Google%20Drive\Studying%20abroad\University%20of%20Arizona\MyThesisPaperDissertation\myPaper\figures%20for%20presentation%20and%20paper.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kensa\Google%20Drive\Studying%20abroad\University%20of%20Arizona\MyThesisPaperDissertation\myPaper\figures%20for%20presentation%20and%20paper.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kensa\Google%20Drive\Studying%20abroad\University%20of%20Arizona\MyThesisPaperDissertation\myPaper\shootFreshMassAandDLIToPlantsAndElectricityAnalysis.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2.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Solar irradiance to tilted roof </a:t>
            </a:r>
            <a:r>
              <a:rPr lang="en-US" sz="2400" b="0" i="0" u="none" strike="noStrike" baseline="0">
                <a:effectLst/>
              </a:rPr>
              <a:t>(Jan 1st 2015)</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east facing roof</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'irradiance to each facing roof'!$D$3:$D$26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'irradiance to each facing roof'!$H$3:$H$26</c:f>
              <c:numCache>
                <c:formatCode>General</c:formatCode>
                <c:ptCount val="24"/>
                <c:pt idx="0">
                  <c:v>0</c:v>
                </c:pt>
                <c:pt idx="1">
                  <c:v>0</c:v>
                </c:pt>
                <c:pt idx="2">
                  <c:v>0</c:v>
                </c:pt>
                <c:pt idx="3">
                  <c:v>0</c:v>
                </c:pt>
                <c:pt idx="4">
                  <c:v>0</c:v>
                </c:pt>
                <c:pt idx="5">
                  <c:v>0</c:v>
                </c:pt>
                <c:pt idx="6">
                  <c:v>0</c:v>
                </c:pt>
                <c:pt idx="7">
                  <c:v>0</c:v>
                </c:pt>
                <c:pt idx="8">
                  <c:v>61.093179440074699</c:v>
                </c:pt>
                <c:pt idx="9">
                  <c:v>225.10910751228801</c:v>
                </c:pt>
                <c:pt idx="10">
                  <c:v>323.687244313105</c:v>
                </c:pt>
                <c:pt idx="11">
                  <c:v>342.01376810720501</c:v>
                </c:pt>
                <c:pt idx="12">
                  <c:v>291.887687795918</c:v>
                </c:pt>
                <c:pt idx="13">
                  <c:v>192.94884089703001</c:v>
                </c:pt>
                <c:pt idx="14">
                  <c:v>73.897379339551605</c:v>
                </c:pt>
                <c:pt idx="15">
                  <c:v>0</c:v>
                </c:pt>
                <c:pt idx="16">
                  <c:v>0</c:v>
                </c:pt>
                <c:pt idx="17">
                  <c:v>0</c:v>
                </c:pt>
                <c:pt idx="18">
                  <c:v>0</c:v>
                </c:pt>
                <c:pt idx="19">
                  <c:v>0</c:v>
                </c:pt>
                <c:pt idx="20">
                  <c:v>0</c:v>
                </c:pt>
                <c:pt idx="21">
                  <c:v>0</c:v>
                </c:pt>
                <c:pt idx="22">
                  <c:v>0</c:v>
                </c:pt>
                <c:pt idx="23">
                  <c:v>0</c:v>
                </c:pt>
              </c:numCache>
            </c:numRef>
          </c:yVal>
          <c:smooth val="1"/>
          <c:extLst>
            <c:ext xmlns:c16="http://schemas.microsoft.com/office/drawing/2014/chart" uri="{C3380CC4-5D6E-409C-BE32-E72D297353CC}">
              <c16:uniqueId val="{00000000-470B-4815-B746-0C1B0327B8EB}"/>
            </c:ext>
          </c:extLst>
        </c:ser>
        <c:ser>
          <c:idx val="1"/>
          <c:order val="1"/>
          <c:tx>
            <c:v>west facing roof</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'irradiance to each facing roof'!$D$3:$D$26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'irradiance to each facing roof'!$I$3:$I$26</c:f>
              <c:numCache>
                <c:formatCode>General</c:formatCode>
                <c:ptCount val="24"/>
                <c:pt idx="0">
                  <c:v>0</c:v>
                </c:pt>
                <c:pt idx="1">
                  <c:v>0</c:v>
                </c:pt>
                <c:pt idx="2">
                  <c:v>0</c:v>
                </c:pt>
                <c:pt idx="3">
                  <c:v>0</c:v>
                </c:pt>
                <c:pt idx="4">
                  <c:v>0</c:v>
                </c:pt>
                <c:pt idx="5">
                  <c:v>0</c:v>
                </c:pt>
                <c:pt idx="6">
                  <c:v>0</c:v>
                </c:pt>
                <c:pt idx="7">
                  <c:v>0</c:v>
                </c:pt>
                <c:pt idx="8">
                  <c:v>0</c:v>
                </c:pt>
                <c:pt idx="9">
                  <c:v>0</c:v>
                </c:pt>
                <c:pt idx="10">
                  <c:v>73.897379339551605</c:v>
                </c:pt>
                <c:pt idx="11">
                  <c:v>192.94884089703001</c:v>
                </c:pt>
                <c:pt idx="12">
                  <c:v>291.887687795918</c:v>
                </c:pt>
                <c:pt idx="13">
                  <c:v>342.01376810720501</c:v>
                </c:pt>
                <c:pt idx="14">
                  <c:v>323.687244313105</c:v>
                </c:pt>
                <c:pt idx="15">
                  <c:v>225.10910751228801</c:v>
                </c:pt>
                <c:pt idx="16">
                  <c:v>61.093179440074699</c:v>
                </c:pt>
                <c:pt idx="17">
                  <c:v>0</c:v>
                </c:pt>
                <c:pt idx="18">
                  <c:v>0</c:v>
                </c:pt>
                <c:pt idx="19">
                  <c:v>0</c:v>
                </c:pt>
                <c:pt idx="20">
                  <c:v>0</c:v>
                </c:pt>
                <c:pt idx="21">
                  <c:v>0</c:v>
                </c:pt>
                <c:pt idx="22">
                  <c:v>0</c:v>
                </c:pt>
                <c:pt idx="23">
                  <c:v>0</c:v>
                </c:pt>
              </c:numCache>
            </c:numRef>
          </c:yVal>
          <c:smooth val="1"/>
          <c:extLst>
            <c:ext xmlns:c16="http://schemas.microsoft.com/office/drawing/2014/chart" uri="{C3380CC4-5D6E-409C-BE32-E72D297353CC}">
              <c16:uniqueId val="{00000001-470B-4815-B746-0C1B0327B8EB}"/>
            </c:ext>
          </c:extLst>
        </c:ser>
        <c:ser>
          <c:idx val="2"/>
          <c:order val="2"/>
          <c:tx>
            <c:v>diffuse irradiance</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'irradiance to each facing roof'!$D$3:$D$26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'irradiance to each facing roof'!$J$3:$J$26</c:f>
              <c:numCache>
                <c:formatCode>General</c:formatCode>
                <c:ptCount val="24"/>
                <c:pt idx="0">
                  <c:v>0</c:v>
                </c:pt>
                <c:pt idx="1">
                  <c:v>0</c:v>
                </c:pt>
                <c:pt idx="2">
                  <c:v>0</c:v>
                </c:pt>
                <c:pt idx="3">
                  <c:v>0</c:v>
                </c:pt>
                <c:pt idx="4">
                  <c:v>0</c:v>
                </c:pt>
                <c:pt idx="5">
                  <c:v>0</c:v>
                </c:pt>
                <c:pt idx="6">
                  <c:v>0</c:v>
                </c:pt>
                <c:pt idx="7">
                  <c:v>0</c:v>
                </c:pt>
                <c:pt idx="8">
                  <c:v>63.684150303256402</c:v>
                </c:pt>
                <c:pt idx="9">
                  <c:v>96.908165851829295</c:v>
                </c:pt>
                <c:pt idx="10">
                  <c:v>112.08502637330101</c:v>
                </c:pt>
                <c:pt idx="11">
                  <c:v>119.056687044718</c:v>
                </c:pt>
                <c:pt idx="12">
                  <c:v>121.110307398134</c:v>
                </c:pt>
                <c:pt idx="13">
                  <c:v>119.056687044718</c:v>
                </c:pt>
                <c:pt idx="14">
                  <c:v>112.08502637330101</c:v>
                </c:pt>
                <c:pt idx="15">
                  <c:v>96.908165851829295</c:v>
                </c:pt>
                <c:pt idx="16">
                  <c:v>63.684150303256402</c:v>
                </c:pt>
                <c:pt idx="17">
                  <c:v>0</c:v>
                </c:pt>
                <c:pt idx="18">
                  <c:v>0</c:v>
                </c:pt>
                <c:pt idx="19">
                  <c:v>0</c:v>
                </c:pt>
                <c:pt idx="20">
                  <c:v>0</c:v>
                </c:pt>
                <c:pt idx="21">
                  <c:v>0</c:v>
                </c:pt>
                <c:pt idx="22">
                  <c:v>0</c:v>
                </c:pt>
                <c:pt idx="23">
                  <c:v>0</c:v>
                </c:pt>
              </c:numCache>
            </c:numRef>
          </c:yVal>
          <c:smooth val="1"/>
          <c:extLst>
            <c:ext xmlns:c16="http://schemas.microsoft.com/office/drawing/2014/chart" uri="{C3380CC4-5D6E-409C-BE32-E72D297353CC}">
              <c16:uniqueId val="{00000002-470B-4815-B746-0C1B0327B8EB}"/>
            </c:ext>
          </c:extLst>
        </c:ser>
        <c:ser>
          <c:idx val="3"/>
          <c:order val="3"/>
          <c:tx>
            <c:v>albedo irradiance</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'irradiance to each facing roof'!$D$3:$D$26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'irradiance to each facing roof'!$K$3:$K$26</c:f>
              <c:numCache>
                <c:formatCode>General</c:formatCode>
                <c:ptCount val="24"/>
                <c:pt idx="0">
                  <c:v>0</c:v>
                </c:pt>
                <c:pt idx="1">
                  <c:v>0</c:v>
                </c:pt>
                <c:pt idx="2">
                  <c:v>0</c:v>
                </c:pt>
                <c:pt idx="3">
                  <c:v>0</c:v>
                </c:pt>
                <c:pt idx="4">
                  <c:v>0</c:v>
                </c:pt>
                <c:pt idx="5">
                  <c:v>0</c:v>
                </c:pt>
                <c:pt idx="6">
                  <c:v>0</c:v>
                </c:pt>
                <c:pt idx="7">
                  <c:v>0</c:v>
                </c:pt>
                <c:pt idx="8">
                  <c:v>0.68617180497641805</c:v>
                </c:pt>
                <c:pt idx="9">
                  <c:v>1.75872169917342</c:v>
                </c:pt>
                <c:pt idx="10">
                  <c:v>2.7816559359019402</c:v>
                </c:pt>
                <c:pt idx="11">
                  <c:v>3.4744842404330201</c:v>
                </c:pt>
                <c:pt idx="12">
                  <c:v>3.71707961104461</c:v>
                </c:pt>
                <c:pt idx="13">
                  <c:v>3.4744842404330201</c:v>
                </c:pt>
                <c:pt idx="14">
                  <c:v>2.7816559359019402</c:v>
                </c:pt>
                <c:pt idx="15">
                  <c:v>1.75872169917342</c:v>
                </c:pt>
                <c:pt idx="16">
                  <c:v>0.68617180497641805</c:v>
                </c:pt>
                <c:pt idx="17">
                  <c:v>0</c:v>
                </c:pt>
                <c:pt idx="18">
                  <c:v>0</c:v>
                </c:pt>
                <c:pt idx="19">
                  <c:v>0</c:v>
                </c:pt>
                <c:pt idx="20">
                  <c:v>0</c:v>
                </c:pt>
                <c:pt idx="21">
                  <c:v>0</c:v>
                </c:pt>
                <c:pt idx="22">
                  <c:v>0</c:v>
                </c:pt>
                <c:pt idx="23">
                  <c:v>0</c:v>
                </c:pt>
              </c:numCache>
            </c:numRef>
          </c:yVal>
          <c:smooth val="1"/>
          <c:extLst>
            <c:ext xmlns:c16="http://schemas.microsoft.com/office/drawing/2014/chart" uri="{C3380CC4-5D6E-409C-BE32-E72D297353CC}">
              <c16:uniqueId val="{00000003-470B-4815-B746-0C1B0327B8EB}"/>
            </c:ext>
          </c:extLst>
        </c:ser>
        <c:ser>
          <c:idx val="4"/>
          <c:order val="4"/>
          <c:tx>
            <c:v>total irradiance</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'irradiance to each facing roof'!$D$3:$D$26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'irradiance to each facing roof'!$L$3:$L$26</c:f>
              <c:numCache>
                <c:formatCode>General</c:formatCode>
                <c:ptCount val="24"/>
                <c:pt idx="0">
                  <c:v>0</c:v>
                </c:pt>
                <c:pt idx="1">
                  <c:v>0</c:v>
                </c:pt>
                <c:pt idx="2">
                  <c:v>0</c:v>
                </c:pt>
                <c:pt idx="3">
                  <c:v>0</c:v>
                </c:pt>
                <c:pt idx="4">
                  <c:v>0</c:v>
                </c:pt>
                <c:pt idx="5">
                  <c:v>0</c:v>
                </c:pt>
                <c:pt idx="6">
                  <c:v>0</c:v>
                </c:pt>
                <c:pt idx="7">
                  <c:v>0</c:v>
                </c:pt>
                <c:pt idx="8">
                  <c:v>94.916911828270202</c:v>
                </c:pt>
                <c:pt idx="9">
                  <c:v>211.22144130714599</c:v>
                </c:pt>
                <c:pt idx="10">
                  <c:v>313.658994135532</c:v>
                </c:pt>
                <c:pt idx="11">
                  <c:v>390.01247578726901</c:v>
                </c:pt>
                <c:pt idx="12">
                  <c:v>416.715074805097</c:v>
                </c:pt>
                <c:pt idx="13">
                  <c:v>390.01247578726901</c:v>
                </c:pt>
                <c:pt idx="14">
                  <c:v>313.658994135532</c:v>
                </c:pt>
                <c:pt idx="15">
                  <c:v>211.22144130714599</c:v>
                </c:pt>
                <c:pt idx="16">
                  <c:v>94.916911828270202</c:v>
                </c:pt>
                <c:pt idx="17">
                  <c:v>0</c:v>
                </c:pt>
                <c:pt idx="18">
                  <c:v>0</c:v>
                </c:pt>
                <c:pt idx="19">
                  <c:v>0</c:v>
                </c:pt>
                <c:pt idx="20">
                  <c:v>0</c:v>
                </c:pt>
                <c:pt idx="21">
                  <c:v>0</c:v>
                </c:pt>
                <c:pt idx="22">
                  <c:v>0</c:v>
                </c:pt>
                <c:pt idx="23">
                  <c:v>0</c:v>
                </c:pt>
              </c:numCache>
            </c:numRef>
          </c:yVal>
          <c:smooth val="1"/>
          <c:extLst>
            <c:ext xmlns:c16="http://schemas.microsoft.com/office/drawing/2014/chart" uri="{C3380CC4-5D6E-409C-BE32-E72D297353CC}">
              <c16:uniqueId val="{00000004-470B-4815-B746-0C1B0327B8EB}"/>
            </c:ext>
          </c:extLst>
        </c:ser>
        <c:dLbls>
          <c:showLegendKey val="0"/>
          <c:showVal val="0"/>
          <c:showCatName val="0"/>
          <c:showSerName val="0"/>
          <c:showPercent val="0"/>
          <c:showBubbleSize val="0"/>
        </c:dLbls>
        <c:axId val="491645055"/>
        <c:axId val="476529391"/>
      </c:scatterChart>
      <c:valAx>
        <c:axId val="491645055"/>
        <c:scaling>
          <c:orientation val="minMax"/>
          <c:max val="24"/>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Hour (hours)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76529391"/>
        <c:crosses val="autoZero"/>
        <c:crossBetween val="midCat"/>
      </c:valAx>
      <c:valAx>
        <c:axId val="47652939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Shortwave</a:t>
                </a:r>
                <a:r>
                  <a:rPr lang="en-US" sz="2400" baseline="0"/>
                  <a:t> radiation (W m</a:t>
                </a:r>
                <a:r>
                  <a:rPr lang="en-US" sz="2400" baseline="30000"/>
                  <a:t>-2</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9164505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53264435695539"/>
          <c:y val="4.0500411878354979E-2"/>
          <c:w val="0.70848600174978127"/>
          <c:h val="0.78548538644757671"/>
        </c:manualLayout>
      </c:layout>
      <c:scatterChart>
        <c:scatterStyle val="smoothMarker"/>
        <c:varyColors val="0"/>
        <c:ser>
          <c:idx val="0"/>
          <c:order val="2"/>
          <c:tx>
            <c:strRef>
              <c:f>PlantYieldPerAreaAndElectricity!$B$2</c:f>
              <c:strCache>
                <c:ptCount val="1"/>
                <c:pt idx="0">
                  <c:v>fresh weight per area</c:v>
                </c:pt>
              </c:strCache>
            </c:strRef>
          </c:tx>
          <c:spPr>
            <a:ln w="28575" cmpd="sng">
              <a:solidFill>
                <a:srgbClr val="FF0000"/>
              </a:solidFill>
              <a:prstDash val="sysDot"/>
            </a:ln>
          </c:spPr>
          <c:marker>
            <c:symbol val="none"/>
          </c:marker>
          <c:xVal>
            <c:numRef>
              <c:f>PlantYieldPerAreaAndElectricity!$A$3:$A$102</c:f>
              <c:numCache>
                <c:formatCode>General</c:formatCode>
                <c:ptCount val="100"/>
                <c:pt idx="0">
                  <c:v>0</c:v>
                </c:pt>
                <c:pt idx="1">
                  <c:v>1.0000000000000005E-2</c:v>
                </c:pt>
                <c:pt idx="2">
                  <c:v>2.0000000000000011E-2</c:v>
                </c:pt>
                <c:pt idx="3">
                  <c:v>2.9999999999999898E-2</c:v>
                </c:pt>
                <c:pt idx="4">
                  <c:v>4.0000000000000022E-2</c:v>
                </c:pt>
                <c:pt idx="5">
                  <c:v>0.05</c:v>
                </c:pt>
                <c:pt idx="6">
                  <c:v>5.9999999999999991E-2</c:v>
                </c:pt>
                <c:pt idx="7">
                  <c:v>7.0000000000000021E-2</c:v>
                </c:pt>
                <c:pt idx="8">
                  <c:v>8.0000000000000043E-2</c:v>
                </c:pt>
                <c:pt idx="9">
                  <c:v>9.0000000000000024E-2</c:v>
                </c:pt>
                <c:pt idx="10">
                  <c:v>0.1</c:v>
                </c:pt>
                <c:pt idx="11">
                  <c:v>0.11</c:v>
                </c:pt>
                <c:pt idx="12">
                  <c:v>0.12000000000000002</c:v>
                </c:pt>
                <c:pt idx="13">
                  <c:v>0.13</c:v>
                </c:pt>
                <c:pt idx="14">
                  <c:v>0.14000000000000001</c:v>
                </c:pt>
                <c:pt idx="15">
                  <c:v>0.14999999999999947</c:v>
                </c:pt>
                <c:pt idx="16">
                  <c:v>0.16</c:v>
                </c:pt>
                <c:pt idx="17">
                  <c:v>0.17</c:v>
                </c:pt>
                <c:pt idx="18">
                  <c:v>0.17999999999999944</c:v>
                </c:pt>
                <c:pt idx="19">
                  <c:v>0.19</c:v>
                </c:pt>
                <c:pt idx="20">
                  <c:v>0.2</c:v>
                </c:pt>
                <c:pt idx="21">
                  <c:v>0.20999999999999944</c:v>
                </c:pt>
                <c:pt idx="22">
                  <c:v>0.22</c:v>
                </c:pt>
                <c:pt idx="23">
                  <c:v>0.23</c:v>
                </c:pt>
                <c:pt idx="24">
                  <c:v>0.23999999999999944</c:v>
                </c:pt>
                <c:pt idx="25">
                  <c:v>0.25</c:v>
                </c:pt>
                <c:pt idx="26">
                  <c:v>0.26</c:v>
                </c:pt>
                <c:pt idx="27">
                  <c:v>0.27</c:v>
                </c:pt>
                <c:pt idx="28">
                  <c:v>0.28000000000000008</c:v>
                </c:pt>
                <c:pt idx="29">
                  <c:v>0.28999999999999976</c:v>
                </c:pt>
                <c:pt idx="30">
                  <c:v>0.29999999999999988</c:v>
                </c:pt>
                <c:pt idx="31">
                  <c:v>0.3100000000000005</c:v>
                </c:pt>
                <c:pt idx="32">
                  <c:v>0.32000000000000056</c:v>
                </c:pt>
                <c:pt idx="33">
                  <c:v>0.33000000000000063</c:v>
                </c:pt>
                <c:pt idx="34">
                  <c:v>0.34</c:v>
                </c:pt>
                <c:pt idx="35">
                  <c:v>0.35000000000000031</c:v>
                </c:pt>
                <c:pt idx="36">
                  <c:v>0.35999999999999988</c:v>
                </c:pt>
                <c:pt idx="37">
                  <c:v>0.37000000000000038</c:v>
                </c:pt>
                <c:pt idx="38">
                  <c:v>0.38000000000000056</c:v>
                </c:pt>
                <c:pt idx="39">
                  <c:v>0.39000000000000057</c:v>
                </c:pt>
                <c:pt idx="40">
                  <c:v>0.4</c:v>
                </c:pt>
                <c:pt idx="41">
                  <c:v>0.41000000000000031</c:v>
                </c:pt>
                <c:pt idx="42">
                  <c:v>0.41999999999999987</c:v>
                </c:pt>
                <c:pt idx="43">
                  <c:v>0.42999999999999994</c:v>
                </c:pt>
                <c:pt idx="44">
                  <c:v>0.44</c:v>
                </c:pt>
                <c:pt idx="45">
                  <c:v>0.45</c:v>
                </c:pt>
                <c:pt idx="46">
                  <c:v>0.46</c:v>
                </c:pt>
                <c:pt idx="47">
                  <c:v>0.47000000000000008</c:v>
                </c:pt>
                <c:pt idx="48">
                  <c:v>0.47999999999999987</c:v>
                </c:pt>
                <c:pt idx="49">
                  <c:v>0.48999999999999988</c:v>
                </c:pt>
                <c:pt idx="50">
                  <c:v>0.5</c:v>
                </c:pt>
                <c:pt idx="51">
                  <c:v>0.51</c:v>
                </c:pt>
                <c:pt idx="52">
                  <c:v>0.52</c:v>
                </c:pt>
                <c:pt idx="53">
                  <c:v>0.53</c:v>
                </c:pt>
                <c:pt idx="54">
                  <c:v>0.54</c:v>
                </c:pt>
                <c:pt idx="55">
                  <c:v>0.55000000000000004</c:v>
                </c:pt>
                <c:pt idx="56">
                  <c:v>0.56000000000000005</c:v>
                </c:pt>
                <c:pt idx="57">
                  <c:v>0.56999999999999995</c:v>
                </c:pt>
                <c:pt idx="58">
                  <c:v>0.57999999999999963</c:v>
                </c:pt>
                <c:pt idx="59">
                  <c:v>0.58999999999999897</c:v>
                </c:pt>
                <c:pt idx="60">
                  <c:v>0.59999999999999898</c:v>
                </c:pt>
                <c:pt idx="61">
                  <c:v>0.60999999999999965</c:v>
                </c:pt>
                <c:pt idx="62">
                  <c:v>0.62000000000000099</c:v>
                </c:pt>
                <c:pt idx="63">
                  <c:v>0.63000000000000111</c:v>
                </c:pt>
                <c:pt idx="64">
                  <c:v>0.64000000000000112</c:v>
                </c:pt>
                <c:pt idx="65">
                  <c:v>0.65000000000000124</c:v>
                </c:pt>
                <c:pt idx="66">
                  <c:v>0.66000000000000125</c:v>
                </c:pt>
                <c:pt idx="67">
                  <c:v>0.67000000000000126</c:v>
                </c:pt>
                <c:pt idx="68">
                  <c:v>0.68</c:v>
                </c:pt>
                <c:pt idx="69">
                  <c:v>0.69000000000000061</c:v>
                </c:pt>
                <c:pt idx="70">
                  <c:v>0.70000000000000062</c:v>
                </c:pt>
                <c:pt idx="71">
                  <c:v>0.70999999999999963</c:v>
                </c:pt>
                <c:pt idx="72">
                  <c:v>0.71999999999999964</c:v>
                </c:pt>
                <c:pt idx="73">
                  <c:v>0.72999999999999965</c:v>
                </c:pt>
                <c:pt idx="74">
                  <c:v>0.74</c:v>
                </c:pt>
                <c:pt idx="75">
                  <c:v>0.75000000000000111</c:v>
                </c:pt>
                <c:pt idx="76">
                  <c:v>0.76000000000000112</c:v>
                </c:pt>
                <c:pt idx="77">
                  <c:v>0.77000000000000113</c:v>
                </c:pt>
                <c:pt idx="78">
                  <c:v>0.78</c:v>
                </c:pt>
                <c:pt idx="79">
                  <c:v>0.79</c:v>
                </c:pt>
                <c:pt idx="80">
                  <c:v>0.8</c:v>
                </c:pt>
                <c:pt idx="81">
                  <c:v>0.81</c:v>
                </c:pt>
                <c:pt idx="82">
                  <c:v>0.82000000000000062</c:v>
                </c:pt>
                <c:pt idx="83">
                  <c:v>0.83000000000000063</c:v>
                </c:pt>
                <c:pt idx="84">
                  <c:v>0.83999999999999964</c:v>
                </c:pt>
                <c:pt idx="85">
                  <c:v>0.84999999999999964</c:v>
                </c:pt>
                <c:pt idx="86">
                  <c:v>0.85999999999999965</c:v>
                </c:pt>
                <c:pt idx="87">
                  <c:v>0.87000000000000099</c:v>
                </c:pt>
                <c:pt idx="88">
                  <c:v>0.88</c:v>
                </c:pt>
                <c:pt idx="89">
                  <c:v>0.89</c:v>
                </c:pt>
                <c:pt idx="90">
                  <c:v>0.9</c:v>
                </c:pt>
                <c:pt idx="91">
                  <c:v>0.91</c:v>
                </c:pt>
                <c:pt idx="92">
                  <c:v>0.92</c:v>
                </c:pt>
                <c:pt idx="93">
                  <c:v>0.93</c:v>
                </c:pt>
                <c:pt idx="94">
                  <c:v>0.94000000000000061</c:v>
                </c:pt>
                <c:pt idx="95">
                  <c:v>0.95000000000000062</c:v>
                </c:pt>
                <c:pt idx="96">
                  <c:v>0.95999999999999963</c:v>
                </c:pt>
                <c:pt idx="97">
                  <c:v>0.96999999999999964</c:v>
                </c:pt>
                <c:pt idx="98">
                  <c:v>0.97999999999999965</c:v>
                </c:pt>
                <c:pt idx="99">
                  <c:v>0.98999999999999899</c:v>
                </c:pt>
              </c:numCache>
            </c:numRef>
          </c:xVal>
          <c:yVal>
            <c:numRef>
              <c:f>PlantYieldPerAreaAndElectricity!$B$3:$B$102</c:f>
              <c:numCache>
                <c:formatCode>General</c:formatCode>
                <c:ptCount val="100"/>
                <c:pt idx="0">
                  <c:v>76.109607423747406</c:v>
                </c:pt>
                <c:pt idx="1">
                  <c:v>75.160361117825275</c:v>
                </c:pt>
                <c:pt idx="2">
                  <c:v>74.223626590158005</c:v>
                </c:pt>
                <c:pt idx="3">
                  <c:v>73.299232545828104</c:v>
                </c:pt>
                <c:pt idx="4">
                  <c:v>72.387010103358449</c:v>
                </c:pt>
                <c:pt idx="5">
                  <c:v>71.48679275992518</c:v>
                </c:pt>
                <c:pt idx="6">
                  <c:v>70.598416357080026</c:v>
                </c:pt>
                <c:pt idx="7">
                  <c:v>69.721719046978805</c:v>
                </c:pt>
                <c:pt idx="8">
                  <c:v>68.856541259100879</c:v>
                </c:pt>
                <c:pt idx="9">
                  <c:v>68.002725667463181</c:v>
                </c:pt>
                <c:pt idx="10">
                  <c:v>67.160117158308978</c:v>
                </c:pt>
                <c:pt idx="11">
                  <c:v>66.328562798275399</c:v>
                </c:pt>
                <c:pt idx="12">
                  <c:v>65.507911803024456</c:v>
                </c:pt>
                <c:pt idx="13">
                  <c:v>64.698015506336588</c:v>
                </c:pt>
                <c:pt idx="14">
                  <c:v>63.898727329653703</c:v>
                </c:pt>
                <c:pt idx="15">
                  <c:v>63.109902752073012</c:v>
                </c:pt>
                <c:pt idx="16">
                  <c:v>62.331399280776395</c:v>
                </c:pt>
                <c:pt idx="17">
                  <c:v>61.563076421895495</c:v>
                </c:pt>
                <c:pt idx="18">
                  <c:v>60.804795651801605</c:v>
                </c:pt>
                <c:pt idx="19">
                  <c:v>60.056420388817997</c:v>
                </c:pt>
                <c:pt idx="20">
                  <c:v>59.317815965343272</c:v>
                </c:pt>
                <c:pt idx="21">
                  <c:v>58.588849600385899</c:v>
                </c:pt>
                <c:pt idx="22">
                  <c:v>57.869390372498003</c:v>
                </c:pt>
                <c:pt idx="23">
                  <c:v>57.159309193106196</c:v>
                </c:pt>
                <c:pt idx="24">
                  <c:v>56.458478780232305</c:v>
                </c:pt>
                <c:pt idx="25">
                  <c:v>55.766773632598564</c:v>
                </c:pt>
                <c:pt idx="26">
                  <c:v>55.0840700041094</c:v>
                </c:pt>
                <c:pt idx="27">
                  <c:v>54.4102458787088</c:v>
                </c:pt>
                <c:pt idx="28">
                  <c:v>53.745180945603103</c:v>
                </c:pt>
                <c:pt idx="29">
                  <c:v>53.088756574846094</c:v>
                </c:pt>
                <c:pt idx="30">
                  <c:v>52.440855793280797</c:v>
                </c:pt>
                <c:pt idx="31">
                  <c:v>51.801363260832488</c:v>
                </c:pt>
                <c:pt idx="32">
                  <c:v>51.170165247147303</c:v>
                </c:pt>
                <c:pt idx="33">
                  <c:v>50.547149608571765</c:v>
                </c:pt>
                <c:pt idx="34">
                  <c:v>49.932205765468197</c:v>
                </c:pt>
                <c:pt idx="35">
                  <c:v>49.325224679861897</c:v>
                </c:pt>
                <c:pt idx="36">
                  <c:v>48.726098833412102</c:v>
                </c:pt>
                <c:pt idx="37">
                  <c:v>48.134722205705813</c:v>
                </c:pt>
                <c:pt idx="38">
                  <c:v>47.550990252867344</c:v>
                </c:pt>
                <c:pt idx="39">
                  <c:v>46.974799886479602</c:v>
                </c:pt>
                <c:pt idx="40">
                  <c:v>46.406049452812063</c:v>
                </c:pt>
                <c:pt idx="41">
                  <c:v>45.844638712352094</c:v>
                </c:pt>
                <c:pt idx="42">
                  <c:v>45.290468819632494</c:v>
                </c:pt>
                <c:pt idx="43">
                  <c:v>44.743442303354911</c:v>
                </c:pt>
                <c:pt idx="44">
                  <c:v>44.203463046800699</c:v>
                </c:pt>
                <c:pt idx="45">
                  <c:v>43.670436268527965</c:v>
                </c:pt>
                <c:pt idx="46">
                  <c:v>43.144268503347689</c:v>
                </c:pt>
                <c:pt idx="47">
                  <c:v>42.624867583579494</c:v>
                </c:pt>
                <c:pt idx="48">
                  <c:v>42.112142620575604</c:v>
                </c:pt>
                <c:pt idx="49">
                  <c:v>41.606003986516903</c:v>
                </c:pt>
                <c:pt idx="50">
                  <c:v>41.106363296472765</c:v>
                </c:pt>
                <c:pt idx="51">
                  <c:v>40.613133390719611</c:v>
                </c:pt>
                <c:pt idx="52">
                  <c:v>40.126228317318301</c:v>
                </c:pt>
                <c:pt idx="53">
                  <c:v>39.645563314943963</c:v>
                </c:pt>
                <c:pt idx="54">
                  <c:v>39.171054795963627</c:v>
                </c:pt>
                <c:pt idx="55">
                  <c:v>38.702620329762297</c:v>
                </c:pt>
                <c:pt idx="56">
                  <c:v>38.240178626307511</c:v>
                </c:pt>
                <c:pt idx="57">
                  <c:v>37.783649519954999</c:v>
                </c:pt>
                <c:pt idx="58">
                  <c:v>37.332953953487802</c:v>
                </c:pt>
                <c:pt idx="59">
                  <c:v>36.8880139623868</c:v>
                </c:pt>
                <c:pt idx="60">
                  <c:v>36.448752659330005</c:v>
                </c:pt>
                <c:pt idx="61">
                  <c:v>36.015094218915202</c:v>
                </c:pt>
                <c:pt idx="62">
                  <c:v>35.586963862605096</c:v>
                </c:pt>
                <c:pt idx="63">
                  <c:v>35.164287843889902</c:v>
                </c:pt>
                <c:pt idx="64">
                  <c:v>34.746993433664294</c:v>
                </c:pt>
                <c:pt idx="65">
                  <c:v>34.3350089058167</c:v>
                </c:pt>
                <c:pt idx="66">
                  <c:v>33.928263523027397</c:v>
                </c:pt>
                <c:pt idx="67">
                  <c:v>33.5266875227707</c:v>
                </c:pt>
                <c:pt idx="68">
                  <c:v>33.130212103520996</c:v>
                </c:pt>
                <c:pt idx="69">
                  <c:v>32.7387694111572</c:v>
                </c:pt>
                <c:pt idx="70">
                  <c:v>32.352292525564899</c:v>
                </c:pt>
                <c:pt idx="71">
                  <c:v>31.970715447430599</c:v>
                </c:pt>
                <c:pt idx="72">
                  <c:v>31.593973085227887</c:v>
                </c:pt>
                <c:pt idx="73">
                  <c:v>31.222001242391258</c:v>
                </c:pt>
                <c:pt idx="74">
                  <c:v>30.854736604675267</c:v>
                </c:pt>
                <c:pt idx="75">
                  <c:v>30.492116727695286</c:v>
                </c:pt>
                <c:pt idx="76">
                  <c:v>30.13408002464946</c:v>
                </c:pt>
                <c:pt idx="77">
                  <c:v>29.78056575421683</c:v>
                </c:pt>
                <c:pt idx="78">
                  <c:v>29.431514008630501</c:v>
                </c:pt>
                <c:pt idx="79">
                  <c:v>29.086865701922299</c:v>
                </c:pt>
                <c:pt idx="80">
                  <c:v>28.746562558337462</c:v>
                </c:pt>
                <c:pt idx="81">
                  <c:v>28.410547100915959</c:v>
                </c:pt>
                <c:pt idx="82">
                  <c:v>28.078762640238264</c:v>
                </c:pt>
                <c:pt idx="83">
                  <c:v>27.751153263333688</c:v>
                </c:pt>
                <c:pt idx="84">
                  <c:v>27.427663822747864</c:v>
                </c:pt>
                <c:pt idx="85">
                  <c:v>27.108239925768189</c:v>
                </c:pt>
                <c:pt idx="86">
                  <c:v>26.792827923804001</c:v>
                </c:pt>
                <c:pt idx="87">
                  <c:v>26.481374901919263</c:v>
                </c:pt>
                <c:pt idx="88">
                  <c:v>26.173828668517132</c:v>
                </c:pt>
                <c:pt idx="89">
                  <c:v>25.870137745170499</c:v>
                </c:pt>
                <c:pt idx="90">
                  <c:v>25.570251356601801</c:v>
                </c:pt>
                <c:pt idx="91">
                  <c:v>25.274119420804201</c:v>
                </c:pt>
                <c:pt idx="92">
                  <c:v>24.981692539305815</c:v>
                </c:pt>
                <c:pt idx="93">
                  <c:v>24.6929219875746</c:v>
                </c:pt>
                <c:pt idx="94">
                  <c:v>24.407759705558899</c:v>
                </c:pt>
                <c:pt idx="95">
                  <c:v>24.126158288366199</c:v>
                </c:pt>
                <c:pt idx="96">
                  <c:v>23.848070977074187</c:v>
                </c:pt>
                <c:pt idx="97">
                  <c:v>23.573451649673899</c:v>
                </c:pt>
                <c:pt idx="98">
                  <c:v>23.302254812143289</c:v>
                </c:pt>
                <c:pt idx="99">
                  <c:v>23.034435589648531</c:v>
                </c:pt>
              </c:numCache>
            </c:numRef>
          </c:yVal>
          <c:smooth val="1"/>
          <c:extLst>
            <c:ext xmlns:c16="http://schemas.microsoft.com/office/drawing/2014/chart" uri="{C3380CC4-5D6E-409C-BE32-E72D297353CC}">
              <c16:uniqueId val="{00000000-8C21-4A49-BD94-1AEE3981A20B}"/>
            </c:ext>
          </c:extLst>
        </c:ser>
        <c:ser>
          <c:idx val="4"/>
          <c:order val="3"/>
          <c:tx>
            <c:strRef>
              <c:f>PlantYieldPerAreaAndElectricity!$E$2</c:f>
              <c:strCache>
                <c:ptCount val="1"/>
                <c:pt idx="0">
                  <c:v>fresh weight per area fallow  50%</c:v>
                </c:pt>
              </c:strCache>
            </c:strRef>
          </c:tx>
          <c:spPr>
            <a:ln w="28575">
              <a:solidFill>
                <a:srgbClr val="0070C0"/>
              </a:solidFill>
              <a:prstDash val="sysDash"/>
            </a:ln>
          </c:spPr>
          <c:marker>
            <c:symbol val="none"/>
          </c:marker>
          <c:xVal>
            <c:numRef>
              <c:f>PlantYieldPerAreaAndElectricity!$A$3:$A$102</c:f>
              <c:numCache>
                <c:formatCode>General</c:formatCode>
                <c:ptCount val="100"/>
                <c:pt idx="0">
                  <c:v>0</c:v>
                </c:pt>
                <c:pt idx="1">
                  <c:v>1.0000000000000005E-2</c:v>
                </c:pt>
                <c:pt idx="2">
                  <c:v>2.0000000000000011E-2</c:v>
                </c:pt>
                <c:pt idx="3">
                  <c:v>2.9999999999999898E-2</c:v>
                </c:pt>
                <c:pt idx="4">
                  <c:v>4.0000000000000022E-2</c:v>
                </c:pt>
                <c:pt idx="5">
                  <c:v>0.05</c:v>
                </c:pt>
                <c:pt idx="6">
                  <c:v>5.9999999999999991E-2</c:v>
                </c:pt>
                <c:pt idx="7">
                  <c:v>7.0000000000000021E-2</c:v>
                </c:pt>
                <c:pt idx="8">
                  <c:v>8.0000000000000043E-2</c:v>
                </c:pt>
                <c:pt idx="9">
                  <c:v>9.0000000000000024E-2</c:v>
                </c:pt>
                <c:pt idx="10">
                  <c:v>0.1</c:v>
                </c:pt>
                <c:pt idx="11">
                  <c:v>0.11</c:v>
                </c:pt>
                <c:pt idx="12">
                  <c:v>0.12000000000000002</c:v>
                </c:pt>
                <c:pt idx="13">
                  <c:v>0.13</c:v>
                </c:pt>
                <c:pt idx="14">
                  <c:v>0.14000000000000001</c:v>
                </c:pt>
                <c:pt idx="15">
                  <c:v>0.14999999999999947</c:v>
                </c:pt>
                <c:pt idx="16">
                  <c:v>0.16</c:v>
                </c:pt>
                <c:pt idx="17">
                  <c:v>0.17</c:v>
                </c:pt>
                <c:pt idx="18">
                  <c:v>0.17999999999999944</c:v>
                </c:pt>
                <c:pt idx="19">
                  <c:v>0.19</c:v>
                </c:pt>
                <c:pt idx="20">
                  <c:v>0.2</c:v>
                </c:pt>
                <c:pt idx="21">
                  <c:v>0.20999999999999944</c:v>
                </c:pt>
                <c:pt idx="22">
                  <c:v>0.22</c:v>
                </c:pt>
                <c:pt idx="23">
                  <c:v>0.23</c:v>
                </c:pt>
                <c:pt idx="24">
                  <c:v>0.23999999999999944</c:v>
                </c:pt>
                <c:pt idx="25">
                  <c:v>0.25</c:v>
                </c:pt>
                <c:pt idx="26">
                  <c:v>0.26</c:v>
                </c:pt>
                <c:pt idx="27">
                  <c:v>0.27</c:v>
                </c:pt>
                <c:pt idx="28">
                  <c:v>0.28000000000000008</c:v>
                </c:pt>
                <c:pt idx="29">
                  <c:v>0.28999999999999976</c:v>
                </c:pt>
                <c:pt idx="30">
                  <c:v>0.29999999999999988</c:v>
                </c:pt>
                <c:pt idx="31">
                  <c:v>0.3100000000000005</c:v>
                </c:pt>
                <c:pt idx="32">
                  <c:v>0.32000000000000056</c:v>
                </c:pt>
                <c:pt idx="33">
                  <c:v>0.33000000000000063</c:v>
                </c:pt>
                <c:pt idx="34">
                  <c:v>0.34</c:v>
                </c:pt>
                <c:pt idx="35">
                  <c:v>0.35000000000000031</c:v>
                </c:pt>
                <c:pt idx="36">
                  <c:v>0.35999999999999988</c:v>
                </c:pt>
                <c:pt idx="37">
                  <c:v>0.37000000000000038</c:v>
                </c:pt>
                <c:pt idx="38">
                  <c:v>0.38000000000000056</c:v>
                </c:pt>
                <c:pt idx="39">
                  <c:v>0.39000000000000057</c:v>
                </c:pt>
                <c:pt idx="40">
                  <c:v>0.4</c:v>
                </c:pt>
                <c:pt idx="41">
                  <c:v>0.41000000000000031</c:v>
                </c:pt>
                <c:pt idx="42">
                  <c:v>0.41999999999999987</c:v>
                </c:pt>
                <c:pt idx="43">
                  <c:v>0.42999999999999994</c:v>
                </c:pt>
                <c:pt idx="44">
                  <c:v>0.44</c:v>
                </c:pt>
                <c:pt idx="45">
                  <c:v>0.45</c:v>
                </c:pt>
                <c:pt idx="46">
                  <c:v>0.46</c:v>
                </c:pt>
                <c:pt idx="47">
                  <c:v>0.47000000000000008</c:v>
                </c:pt>
                <c:pt idx="48">
                  <c:v>0.47999999999999987</c:v>
                </c:pt>
                <c:pt idx="49">
                  <c:v>0.48999999999999988</c:v>
                </c:pt>
                <c:pt idx="50">
                  <c:v>0.5</c:v>
                </c:pt>
                <c:pt idx="51">
                  <c:v>0.51</c:v>
                </c:pt>
                <c:pt idx="52">
                  <c:v>0.52</c:v>
                </c:pt>
                <c:pt idx="53">
                  <c:v>0.53</c:v>
                </c:pt>
                <c:pt idx="54">
                  <c:v>0.54</c:v>
                </c:pt>
                <c:pt idx="55">
                  <c:v>0.55000000000000004</c:v>
                </c:pt>
                <c:pt idx="56">
                  <c:v>0.56000000000000005</c:v>
                </c:pt>
                <c:pt idx="57">
                  <c:v>0.56999999999999995</c:v>
                </c:pt>
                <c:pt idx="58">
                  <c:v>0.57999999999999963</c:v>
                </c:pt>
                <c:pt idx="59">
                  <c:v>0.58999999999999897</c:v>
                </c:pt>
                <c:pt idx="60">
                  <c:v>0.59999999999999898</c:v>
                </c:pt>
                <c:pt idx="61">
                  <c:v>0.60999999999999965</c:v>
                </c:pt>
                <c:pt idx="62">
                  <c:v>0.62000000000000099</c:v>
                </c:pt>
                <c:pt idx="63">
                  <c:v>0.63000000000000111</c:v>
                </c:pt>
                <c:pt idx="64">
                  <c:v>0.64000000000000112</c:v>
                </c:pt>
                <c:pt idx="65">
                  <c:v>0.65000000000000124</c:v>
                </c:pt>
                <c:pt idx="66">
                  <c:v>0.66000000000000125</c:v>
                </c:pt>
                <c:pt idx="67">
                  <c:v>0.67000000000000126</c:v>
                </c:pt>
                <c:pt idx="68">
                  <c:v>0.68</c:v>
                </c:pt>
                <c:pt idx="69">
                  <c:v>0.69000000000000061</c:v>
                </c:pt>
                <c:pt idx="70">
                  <c:v>0.70000000000000062</c:v>
                </c:pt>
                <c:pt idx="71">
                  <c:v>0.70999999999999963</c:v>
                </c:pt>
                <c:pt idx="72">
                  <c:v>0.71999999999999964</c:v>
                </c:pt>
                <c:pt idx="73">
                  <c:v>0.72999999999999965</c:v>
                </c:pt>
                <c:pt idx="74">
                  <c:v>0.74</c:v>
                </c:pt>
                <c:pt idx="75">
                  <c:v>0.75000000000000111</c:v>
                </c:pt>
                <c:pt idx="76">
                  <c:v>0.76000000000000112</c:v>
                </c:pt>
                <c:pt idx="77">
                  <c:v>0.77000000000000113</c:v>
                </c:pt>
                <c:pt idx="78">
                  <c:v>0.78</c:v>
                </c:pt>
                <c:pt idx="79">
                  <c:v>0.79</c:v>
                </c:pt>
                <c:pt idx="80">
                  <c:v>0.8</c:v>
                </c:pt>
                <c:pt idx="81">
                  <c:v>0.81</c:v>
                </c:pt>
                <c:pt idx="82">
                  <c:v>0.82000000000000062</c:v>
                </c:pt>
                <c:pt idx="83">
                  <c:v>0.83000000000000063</c:v>
                </c:pt>
                <c:pt idx="84">
                  <c:v>0.83999999999999964</c:v>
                </c:pt>
                <c:pt idx="85">
                  <c:v>0.84999999999999964</c:v>
                </c:pt>
                <c:pt idx="86">
                  <c:v>0.85999999999999965</c:v>
                </c:pt>
                <c:pt idx="87">
                  <c:v>0.87000000000000099</c:v>
                </c:pt>
                <c:pt idx="88">
                  <c:v>0.88</c:v>
                </c:pt>
                <c:pt idx="89">
                  <c:v>0.89</c:v>
                </c:pt>
                <c:pt idx="90">
                  <c:v>0.9</c:v>
                </c:pt>
                <c:pt idx="91">
                  <c:v>0.91</c:v>
                </c:pt>
                <c:pt idx="92">
                  <c:v>0.92</c:v>
                </c:pt>
                <c:pt idx="93">
                  <c:v>0.93</c:v>
                </c:pt>
                <c:pt idx="94">
                  <c:v>0.94000000000000061</c:v>
                </c:pt>
                <c:pt idx="95">
                  <c:v>0.95000000000000062</c:v>
                </c:pt>
                <c:pt idx="96">
                  <c:v>0.95999999999999963</c:v>
                </c:pt>
                <c:pt idx="97">
                  <c:v>0.96999999999999964</c:v>
                </c:pt>
                <c:pt idx="98">
                  <c:v>0.97999999999999965</c:v>
                </c:pt>
                <c:pt idx="99">
                  <c:v>0.98999999999999899</c:v>
                </c:pt>
              </c:numCache>
            </c:numRef>
          </c:xVal>
          <c:yVal>
            <c:numRef>
              <c:f>PlantYieldPerAreaAndElectricity!$E$3:$E$102</c:f>
              <c:numCache>
                <c:formatCode>General</c:formatCode>
                <c:ptCount val="100"/>
                <c:pt idx="0">
                  <c:v>118.673827088328</c:v>
                </c:pt>
                <c:pt idx="1">
                  <c:v>117.66445798254</c:v>
                </c:pt>
                <c:pt idx="2">
                  <c:v>116.66846997481802</c:v>
                </c:pt>
                <c:pt idx="3">
                  <c:v>115.68567983871087</c:v>
                </c:pt>
                <c:pt idx="4">
                  <c:v>114.71590692144513</c:v>
                </c:pt>
                <c:pt idx="5">
                  <c:v>113.75897310699287</c:v>
                </c:pt>
                <c:pt idx="6">
                  <c:v>112.81470277969601</c:v>
                </c:pt>
                <c:pt idx="7">
                  <c:v>111.882922788412</c:v>
                </c:pt>
                <c:pt idx="8">
                  <c:v>110.963462411184</c:v>
                </c:pt>
                <c:pt idx="9">
                  <c:v>110.056153320428</c:v>
                </c:pt>
                <c:pt idx="10">
                  <c:v>109.16082954863002</c:v>
                </c:pt>
                <c:pt idx="11">
                  <c:v>108.27732745453901</c:v>
                </c:pt>
                <c:pt idx="12">
                  <c:v>107.40548568985599</c:v>
                </c:pt>
                <c:pt idx="13">
                  <c:v>106.54514516640984</c:v>
                </c:pt>
                <c:pt idx="14">
                  <c:v>105.69614902380998</c:v>
                </c:pt>
                <c:pt idx="15">
                  <c:v>104.85834259756463</c:v>
                </c:pt>
                <c:pt idx="16">
                  <c:v>104.031573387682</c:v>
                </c:pt>
                <c:pt idx="17">
                  <c:v>103.21569102770198</c:v>
                </c:pt>
                <c:pt idx="18">
                  <c:v>102.41054725420599</c:v>
                </c:pt>
                <c:pt idx="19">
                  <c:v>101.61599587674979</c:v>
                </c:pt>
                <c:pt idx="20">
                  <c:v>100.83189274824713</c:v>
                </c:pt>
                <c:pt idx="21">
                  <c:v>100.058095735778</c:v>
                </c:pt>
                <c:pt idx="22">
                  <c:v>99.294464691824174</c:v>
                </c:pt>
                <c:pt idx="23">
                  <c:v>98.540861425920326</c:v>
                </c:pt>
                <c:pt idx="24">
                  <c:v>97.797149676724203</c:v>
                </c:pt>
                <c:pt idx="25">
                  <c:v>97.063195084484079</c:v>
                </c:pt>
                <c:pt idx="26">
                  <c:v>96.338865163913482</c:v>
                </c:pt>
                <c:pt idx="27">
                  <c:v>95.624029277455449</c:v>
                </c:pt>
                <c:pt idx="28">
                  <c:v>94.918558608939094</c:v>
                </c:pt>
                <c:pt idx="29">
                  <c:v>94.222326137615667</c:v>
                </c:pt>
                <c:pt idx="30">
                  <c:v>93.535206612574456</c:v>
                </c:pt>
                <c:pt idx="31">
                  <c:v>92.857076527527326</c:v>
                </c:pt>
                <c:pt idx="32">
                  <c:v>92.187814095962295</c:v>
                </c:pt>
                <c:pt idx="33">
                  <c:v>91.527299226654748</c:v>
                </c:pt>
                <c:pt idx="34">
                  <c:v>90.875413499537004</c:v>
                </c:pt>
                <c:pt idx="35">
                  <c:v>90.232040141915604</c:v>
                </c:pt>
                <c:pt idx="36">
                  <c:v>89.597064005033928</c:v>
                </c:pt>
                <c:pt idx="37">
                  <c:v>88.970371540975748</c:v>
                </c:pt>
                <c:pt idx="38">
                  <c:v>88.351850779903103</c:v>
                </c:pt>
                <c:pt idx="39">
                  <c:v>87.741391307622479</c:v>
                </c:pt>
                <c:pt idx="40">
                  <c:v>87.138884243478856</c:v>
                </c:pt>
                <c:pt idx="41">
                  <c:v>86.544222218567995</c:v>
                </c:pt>
                <c:pt idx="42">
                  <c:v>85.957299354263995</c:v>
                </c:pt>
                <c:pt idx="43">
                  <c:v>85.378011241059497</c:v>
                </c:pt>
                <c:pt idx="44">
                  <c:v>84.806254917711101</c:v>
                </c:pt>
                <c:pt idx="45">
                  <c:v>84.241928850685781</c:v>
                </c:pt>
                <c:pt idx="46">
                  <c:v>83.684932913906167</c:v>
                </c:pt>
                <c:pt idx="47">
                  <c:v>83.135168368788896</c:v>
                </c:pt>
                <c:pt idx="48">
                  <c:v>82.592537844568866</c:v>
                </c:pt>
                <c:pt idx="49">
                  <c:v>82.056945318912398</c:v>
                </c:pt>
                <c:pt idx="50">
                  <c:v>81.528296098805782</c:v>
                </c:pt>
                <c:pt idx="51">
                  <c:v>81.006496801724268</c:v>
                </c:pt>
                <c:pt idx="52">
                  <c:v>80.491455337070903</c:v>
                </c:pt>
                <c:pt idx="53">
                  <c:v>79.983080887882281</c:v>
                </c:pt>
                <c:pt idx="54">
                  <c:v>79.481283892801898</c:v>
                </c:pt>
                <c:pt idx="55">
                  <c:v>78.985976028310603</c:v>
                </c:pt>
                <c:pt idx="56">
                  <c:v>78.497070191214902</c:v>
                </c:pt>
                <c:pt idx="57">
                  <c:v>78.014480481388176</c:v>
                </c:pt>
                <c:pt idx="58">
                  <c:v>77.538122184758748</c:v>
                </c:pt>
                <c:pt idx="59">
                  <c:v>77.067911756548</c:v>
                </c:pt>
                <c:pt idx="60">
                  <c:v>76.603766804743572</c:v>
                </c:pt>
                <c:pt idx="61">
                  <c:v>76.145606073816879</c:v>
                </c:pt>
                <c:pt idx="62">
                  <c:v>75.693349428671098</c:v>
                </c:pt>
                <c:pt idx="63">
                  <c:v>75.24691783882308</c:v>
                </c:pt>
                <c:pt idx="64">
                  <c:v>74.806233362811483</c:v>
                </c:pt>
                <c:pt idx="65">
                  <c:v>74.371219132829467</c:v>
                </c:pt>
                <c:pt idx="66">
                  <c:v>73.941799339580783</c:v>
                </c:pt>
                <c:pt idx="67">
                  <c:v>73.517899217349793</c:v>
                </c:pt>
                <c:pt idx="68">
                  <c:v>73.099445029290806</c:v>
                </c:pt>
                <c:pt idx="69">
                  <c:v>72.686364052925256</c:v>
                </c:pt>
                <c:pt idx="70">
                  <c:v>72.278584565850679</c:v>
                </c:pt>
                <c:pt idx="71">
                  <c:v>71.876035831651677</c:v>
                </c:pt>
                <c:pt idx="72">
                  <c:v>71.4786480860176</c:v>
                </c:pt>
                <c:pt idx="73">
                  <c:v>71.086352523054643</c:v>
                </c:pt>
                <c:pt idx="74">
                  <c:v>70.699081281800304</c:v>
                </c:pt>
                <c:pt idx="75">
                  <c:v>70.316767432925872</c:v>
                </c:pt>
                <c:pt idx="76">
                  <c:v>69.939344965635243</c:v>
                </c:pt>
                <c:pt idx="77">
                  <c:v>69.566748774746458</c:v>
                </c:pt>
                <c:pt idx="78">
                  <c:v>69.198914647963903</c:v>
                </c:pt>
                <c:pt idx="79">
                  <c:v>68.835779253328667</c:v>
                </c:pt>
                <c:pt idx="80">
                  <c:v>68.477280126852378</c:v>
                </c:pt>
                <c:pt idx="81">
                  <c:v>68.123355660325302</c:v>
                </c:pt>
                <c:pt idx="82">
                  <c:v>67.773945089301705</c:v>
                </c:pt>
                <c:pt idx="83">
                  <c:v>67.428988481256482</c:v>
                </c:pt>
                <c:pt idx="84">
                  <c:v>67.08842672391178</c:v>
                </c:pt>
                <c:pt idx="85">
                  <c:v>66.752201513729673</c:v>
                </c:pt>
                <c:pt idx="86">
                  <c:v>66.420255344571899</c:v>
                </c:pt>
                <c:pt idx="87">
                  <c:v>66.092531496518689</c:v>
                </c:pt>
                <c:pt idx="88">
                  <c:v>65.768974024852298</c:v>
                </c:pt>
                <c:pt idx="89">
                  <c:v>65.449527749193109</c:v>
                </c:pt>
                <c:pt idx="90">
                  <c:v>65.134138242794378</c:v>
                </c:pt>
                <c:pt idx="91">
                  <c:v>64.822751821990977</c:v>
                </c:pt>
                <c:pt idx="92">
                  <c:v>64.515315535794571</c:v>
                </c:pt>
                <c:pt idx="93">
                  <c:v>64.211777155642082</c:v>
                </c:pt>
                <c:pt idx="94">
                  <c:v>63.912085165287927</c:v>
                </c:pt>
                <c:pt idx="95">
                  <c:v>63.616188750843136</c:v>
                </c:pt>
                <c:pt idx="96">
                  <c:v>63.324037790954101</c:v>
                </c:pt>
                <c:pt idx="97">
                  <c:v>63.035582847122612</c:v>
                </c:pt>
                <c:pt idx="98">
                  <c:v>62.750775154165403</c:v>
                </c:pt>
                <c:pt idx="99">
                  <c:v>62.469566610807597</c:v>
                </c:pt>
              </c:numCache>
            </c:numRef>
          </c:yVal>
          <c:smooth val="1"/>
          <c:extLst>
            <c:ext xmlns:c16="http://schemas.microsoft.com/office/drawing/2014/chart" uri="{C3380CC4-5D6E-409C-BE32-E72D297353CC}">
              <c16:uniqueId val="{00000001-8C21-4A49-BD94-1AEE3981A20B}"/>
            </c:ext>
          </c:extLst>
        </c:ser>
        <c:ser>
          <c:idx val="5"/>
          <c:order val="4"/>
          <c:tx>
            <c:strRef>
              <c:f>PlantYieldPerAreaAndElectricity!$F$2</c:f>
              <c:strCache>
                <c:ptCount val="1"/>
                <c:pt idx="0">
                  <c:v>fresh weight per area fallow 100%</c:v>
                </c:pt>
              </c:strCache>
            </c:strRef>
          </c:tx>
          <c:spPr>
            <a:ln w="28575">
              <a:solidFill>
                <a:srgbClr val="FFC000"/>
              </a:solidFill>
              <a:prstDash val="lgDash"/>
            </a:ln>
          </c:spPr>
          <c:marker>
            <c:symbol val="none"/>
          </c:marker>
          <c:xVal>
            <c:numRef>
              <c:f>PlantYieldPerAreaAndElectricity!$A$3:$A$102</c:f>
              <c:numCache>
                <c:formatCode>General</c:formatCode>
                <c:ptCount val="100"/>
                <c:pt idx="0">
                  <c:v>0</c:v>
                </c:pt>
                <c:pt idx="1">
                  <c:v>1.0000000000000005E-2</c:v>
                </c:pt>
                <c:pt idx="2">
                  <c:v>2.0000000000000011E-2</c:v>
                </c:pt>
                <c:pt idx="3">
                  <c:v>2.9999999999999898E-2</c:v>
                </c:pt>
                <c:pt idx="4">
                  <c:v>4.0000000000000022E-2</c:v>
                </c:pt>
                <c:pt idx="5">
                  <c:v>0.05</c:v>
                </c:pt>
                <c:pt idx="6">
                  <c:v>5.9999999999999991E-2</c:v>
                </c:pt>
                <c:pt idx="7">
                  <c:v>7.0000000000000021E-2</c:v>
                </c:pt>
                <c:pt idx="8">
                  <c:v>8.0000000000000043E-2</c:v>
                </c:pt>
                <c:pt idx="9">
                  <c:v>9.0000000000000024E-2</c:v>
                </c:pt>
                <c:pt idx="10">
                  <c:v>0.1</c:v>
                </c:pt>
                <c:pt idx="11">
                  <c:v>0.11</c:v>
                </c:pt>
                <c:pt idx="12">
                  <c:v>0.12000000000000002</c:v>
                </c:pt>
                <c:pt idx="13">
                  <c:v>0.13</c:v>
                </c:pt>
                <c:pt idx="14">
                  <c:v>0.14000000000000001</c:v>
                </c:pt>
                <c:pt idx="15">
                  <c:v>0.14999999999999947</c:v>
                </c:pt>
                <c:pt idx="16">
                  <c:v>0.16</c:v>
                </c:pt>
                <c:pt idx="17">
                  <c:v>0.17</c:v>
                </c:pt>
                <c:pt idx="18">
                  <c:v>0.17999999999999944</c:v>
                </c:pt>
                <c:pt idx="19">
                  <c:v>0.19</c:v>
                </c:pt>
                <c:pt idx="20">
                  <c:v>0.2</c:v>
                </c:pt>
                <c:pt idx="21">
                  <c:v>0.20999999999999944</c:v>
                </c:pt>
                <c:pt idx="22">
                  <c:v>0.22</c:v>
                </c:pt>
                <c:pt idx="23">
                  <c:v>0.23</c:v>
                </c:pt>
                <c:pt idx="24">
                  <c:v>0.23999999999999944</c:v>
                </c:pt>
                <c:pt idx="25">
                  <c:v>0.25</c:v>
                </c:pt>
                <c:pt idx="26">
                  <c:v>0.26</c:v>
                </c:pt>
                <c:pt idx="27">
                  <c:v>0.27</c:v>
                </c:pt>
                <c:pt idx="28">
                  <c:v>0.28000000000000008</c:v>
                </c:pt>
                <c:pt idx="29">
                  <c:v>0.28999999999999976</c:v>
                </c:pt>
                <c:pt idx="30">
                  <c:v>0.29999999999999988</c:v>
                </c:pt>
                <c:pt idx="31">
                  <c:v>0.3100000000000005</c:v>
                </c:pt>
                <c:pt idx="32">
                  <c:v>0.32000000000000056</c:v>
                </c:pt>
                <c:pt idx="33">
                  <c:v>0.33000000000000063</c:v>
                </c:pt>
                <c:pt idx="34">
                  <c:v>0.34</c:v>
                </c:pt>
                <c:pt idx="35">
                  <c:v>0.35000000000000031</c:v>
                </c:pt>
                <c:pt idx="36">
                  <c:v>0.35999999999999988</c:v>
                </c:pt>
                <c:pt idx="37">
                  <c:v>0.37000000000000038</c:v>
                </c:pt>
                <c:pt idx="38">
                  <c:v>0.38000000000000056</c:v>
                </c:pt>
                <c:pt idx="39">
                  <c:v>0.39000000000000057</c:v>
                </c:pt>
                <c:pt idx="40">
                  <c:v>0.4</c:v>
                </c:pt>
                <c:pt idx="41">
                  <c:v>0.41000000000000031</c:v>
                </c:pt>
                <c:pt idx="42">
                  <c:v>0.41999999999999987</c:v>
                </c:pt>
                <c:pt idx="43">
                  <c:v>0.42999999999999994</c:v>
                </c:pt>
                <c:pt idx="44">
                  <c:v>0.44</c:v>
                </c:pt>
                <c:pt idx="45">
                  <c:v>0.45</c:v>
                </c:pt>
                <c:pt idx="46">
                  <c:v>0.46</c:v>
                </c:pt>
                <c:pt idx="47">
                  <c:v>0.47000000000000008</c:v>
                </c:pt>
                <c:pt idx="48">
                  <c:v>0.47999999999999987</c:v>
                </c:pt>
                <c:pt idx="49">
                  <c:v>0.48999999999999988</c:v>
                </c:pt>
                <c:pt idx="50">
                  <c:v>0.5</c:v>
                </c:pt>
                <c:pt idx="51">
                  <c:v>0.51</c:v>
                </c:pt>
                <c:pt idx="52">
                  <c:v>0.52</c:v>
                </c:pt>
                <c:pt idx="53">
                  <c:v>0.53</c:v>
                </c:pt>
                <c:pt idx="54">
                  <c:v>0.54</c:v>
                </c:pt>
                <c:pt idx="55">
                  <c:v>0.55000000000000004</c:v>
                </c:pt>
                <c:pt idx="56">
                  <c:v>0.56000000000000005</c:v>
                </c:pt>
                <c:pt idx="57">
                  <c:v>0.56999999999999995</c:v>
                </c:pt>
                <c:pt idx="58">
                  <c:v>0.57999999999999963</c:v>
                </c:pt>
                <c:pt idx="59">
                  <c:v>0.58999999999999897</c:v>
                </c:pt>
                <c:pt idx="60">
                  <c:v>0.59999999999999898</c:v>
                </c:pt>
                <c:pt idx="61">
                  <c:v>0.60999999999999965</c:v>
                </c:pt>
                <c:pt idx="62">
                  <c:v>0.62000000000000099</c:v>
                </c:pt>
                <c:pt idx="63">
                  <c:v>0.63000000000000111</c:v>
                </c:pt>
                <c:pt idx="64">
                  <c:v>0.64000000000000112</c:v>
                </c:pt>
                <c:pt idx="65">
                  <c:v>0.65000000000000124</c:v>
                </c:pt>
                <c:pt idx="66">
                  <c:v>0.66000000000000125</c:v>
                </c:pt>
                <c:pt idx="67">
                  <c:v>0.67000000000000126</c:v>
                </c:pt>
                <c:pt idx="68">
                  <c:v>0.68</c:v>
                </c:pt>
                <c:pt idx="69">
                  <c:v>0.69000000000000061</c:v>
                </c:pt>
                <c:pt idx="70">
                  <c:v>0.70000000000000062</c:v>
                </c:pt>
                <c:pt idx="71">
                  <c:v>0.70999999999999963</c:v>
                </c:pt>
                <c:pt idx="72">
                  <c:v>0.71999999999999964</c:v>
                </c:pt>
                <c:pt idx="73">
                  <c:v>0.72999999999999965</c:v>
                </c:pt>
                <c:pt idx="74">
                  <c:v>0.74</c:v>
                </c:pt>
                <c:pt idx="75">
                  <c:v>0.75000000000000111</c:v>
                </c:pt>
                <c:pt idx="76">
                  <c:v>0.76000000000000112</c:v>
                </c:pt>
                <c:pt idx="77">
                  <c:v>0.77000000000000113</c:v>
                </c:pt>
                <c:pt idx="78">
                  <c:v>0.78</c:v>
                </c:pt>
                <c:pt idx="79">
                  <c:v>0.79</c:v>
                </c:pt>
                <c:pt idx="80">
                  <c:v>0.8</c:v>
                </c:pt>
                <c:pt idx="81">
                  <c:v>0.81</c:v>
                </c:pt>
                <c:pt idx="82">
                  <c:v>0.82000000000000062</c:v>
                </c:pt>
                <c:pt idx="83">
                  <c:v>0.83000000000000063</c:v>
                </c:pt>
                <c:pt idx="84">
                  <c:v>0.83999999999999964</c:v>
                </c:pt>
                <c:pt idx="85">
                  <c:v>0.84999999999999964</c:v>
                </c:pt>
                <c:pt idx="86">
                  <c:v>0.85999999999999965</c:v>
                </c:pt>
                <c:pt idx="87">
                  <c:v>0.87000000000000099</c:v>
                </c:pt>
                <c:pt idx="88">
                  <c:v>0.88</c:v>
                </c:pt>
                <c:pt idx="89">
                  <c:v>0.89</c:v>
                </c:pt>
                <c:pt idx="90">
                  <c:v>0.9</c:v>
                </c:pt>
                <c:pt idx="91">
                  <c:v>0.91</c:v>
                </c:pt>
                <c:pt idx="92">
                  <c:v>0.92</c:v>
                </c:pt>
                <c:pt idx="93">
                  <c:v>0.93</c:v>
                </c:pt>
                <c:pt idx="94">
                  <c:v>0.94000000000000061</c:v>
                </c:pt>
                <c:pt idx="95">
                  <c:v>0.95000000000000062</c:v>
                </c:pt>
                <c:pt idx="96">
                  <c:v>0.95999999999999963</c:v>
                </c:pt>
                <c:pt idx="97">
                  <c:v>0.96999999999999964</c:v>
                </c:pt>
                <c:pt idx="98">
                  <c:v>0.97999999999999965</c:v>
                </c:pt>
                <c:pt idx="99">
                  <c:v>0.98999999999999899</c:v>
                </c:pt>
              </c:numCache>
            </c:numRef>
          </c:xVal>
          <c:yVal>
            <c:numRef>
              <c:f>PlantYieldPerAreaAndElectricity!$F$3:$F$102</c:f>
              <c:numCache>
                <c:formatCode>General</c:formatCode>
                <c:ptCount val="100"/>
                <c:pt idx="0">
                  <c:v>93.814874664727228</c:v>
                </c:pt>
                <c:pt idx="1">
                  <c:v>92.805505558939572</c:v>
                </c:pt>
                <c:pt idx="2">
                  <c:v>91.809517551217297</c:v>
                </c:pt>
                <c:pt idx="3">
                  <c:v>90.82672741511098</c:v>
                </c:pt>
                <c:pt idx="4">
                  <c:v>89.856954497844399</c:v>
                </c:pt>
                <c:pt idx="5">
                  <c:v>88.900020683392441</c:v>
                </c:pt>
                <c:pt idx="6">
                  <c:v>87.955750356095578</c:v>
                </c:pt>
                <c:pt idx="7">
                  <c:v>87.023970364811788</c:v>
                </c:pt>
                <c:pt idx="8">
                  <c:v>86.104509987583498</c:v>
                </c:pt>
                <c:pt idx="9">
                  <c:v>85.197200896827582</c:v>
                </c:pt>
                <c:pt idx="10">
                  <c:v>84.301877125029378</c:v>
                </c:pt>
                <c:pt idx="11">
                  <c:v>83.418375030938378</c:v>
                </c:pt>
                <c:pt idx="12">
                  <c:v>82.546533266255693</c:v>
                </c:pt>
                <c:pt idx="13">
                  <c:v>81.686192742809766</c:v>
                </c:pt>
                <c:pt idx="14">
                  <c:v>80.837196600209097</c:v>
                </c:pt>
                <c:pt idx="15">
                  <c:v>79.999390173964656</c:v>
                </c:pt>
                <c:pt idx="16">
                  <c:v>79.172620964081219</c:v>
                </c:pt>
                <c:pt idx="17">
                  <c:v>78.356738604101594</c:v>
                </c:pt>
                <c:pt idx="18">
                  <c:v>77.55159483060558</c:v>
                </c:pt>
                <c:pt idx="19">
                  <c:v>76.757043453149507</c:v>
                </c:pt>
                <c:pt idx="20">
                  <c:v>75.972940324646672</c:v>
                </c:pt>
                <c:pt idx="21">
                  <c:v>75.199143312177583</c:v>
                </c:pt>
                <c:pt idx="22">
                  <c:v>74.435512268222993</c:v>
                </c:pt>
                <c:pt idx="23">
                  <c:v>73.6819090023195</c:v>
                </c:pt>
                <c:pt idx="24">
                  <c:v>72.938197253123178</c:v>
                </c:pt>
                <c:pt idx="25">
                  <c:v>72.204242660883196</c:v>
                </c:pt>
                <c:pt idx="26">
                  <c:v>71.479912740312628</c:v>
                </c:pt>
                <c:pt idx="27">
                  <c:v>70.765076853854183</c:v>
                </c:pt>
                <c:pt idx="28">
                  <c:v>70.059606185338197</c:v>
                </c:pt>
                <c:pt idx="29">
                  <c:v>69.363373714014756</c:v>
                </c:pt>
                <c:pt idx="30">
                  <c:v>68.676254188973601</c:v>
                </c:pt>
                <c:pt idx="31">
                  <c:v>67.9981241039266</c:v>
                </c:pt>
                <c:pt idx="32">
                  <c:v>67.328861672361256</c:v>
                </c:pt>
                <c:pt idx="33">
                  <c:v>66.668346803053581</c:v>
                </c:pt>
                <c:pt idx="34">
                  <c:v>66.016461075936107</c:v>
                </c:pt>
                <c:pt idx="35">
                  <c:v>65.373087718314366</c:v>
                </c:pt>
                <c:pt idx="36">
                  <c:v>64.738111581432904</c:v>
                </c:pt>
                <c:pt idx="37">
                  <c:v>64.11141911737478</c:v>
                </c:pt>
                <c:pt idx="38">
                  <c:v>63.492898356302099</c:v>
                </c:pt>
                <c:pt idx="39">
                  <c:v>62.882438884021788</c:v>
                </c:pt>
                <c:pt idx="40">
                  <c:v>62.279931819878172</c:v>
                </c:pt>
                <c:pt idx="41">
                  <c:v>61.685269794967098</c:v>
                </c:pt>
                <c:pt idx="42">
                  <c:v>61.098346930663212</c:v>
                </c:pt>
                <c:pt idx="43">
                  <c:v>60.519058817458813</c:v>
                </c:pt>
                <c:pt idx="44">
                  <c:v>59.947302494110197</c:v>
                </c:pt>
                <c:pt idx="45">
                  <c:v>59.382976427084998</c:v>
                </c:pt>
                <c:pt idx="46">
                  <c:v>58.825980490305497</c:v>
                </c:pt>
                <c:pt idx="47">
                  <c:v>58.276215945188312</c:v>
                </c:pt>
                <c:pt idx="48">
                  <c:v>57.733585420968303</c:v>
                </c:pt>
                <c:pt idx="49">
                  <c:v>57.1979928953116</c:v>
                </c:pt>
                <c:pt idx="50">
                  <c:v>56.6693436752049</c:v>
                </c:pt>
                <c:pt idx="51">
                  <c:v>56.147544378123598</c:v>
                </c:pt>
                <c:pt idx="52">
                  <c:v>55.632502913470113</c:v>
                </c:pt>
                <c:pt idx="53">
                  <c:v>55.124128464281398</c:v>
                </c:pt>
                <c:pt idx="54">
                  <c:v>54.622331469201001</c:v>
                </c:pt>
                <c:pt idx="55">
                  <c:v>54.127023604709699</c:v>
                </c:pt>
                <c:pt idx="56">
                  <c:v>53.638117767614098</c:v>
                </c:pt>
                <c:pt idx="57">
                  <c:v>53.155528057787095</c:v>
                </c:pt>
                <c:pt idx="58">
                  <c:v>52.679169761157901</c:v>
                </c:pt>
                <c:pt idx="59">
                  <c:v>52.208959332947188</c:v>
                </c:pt>
                <c:pt idx="60">
                  <c:v>51.744814381142795</c:v>
                </c:pt>
                <c:pt idx="61">
                  <c:v>51.286653650215975</c:v>
                </c:pt>
                <c:pt idx="62">
                  <c:v>50.834397005070294</c:v>
                </c:pt>
                <c:pt idx="63">
                  <c:v>50.387965415222141</c:v>
                </c:pt>
                <c:pt idx="64">
                  <c:v>49.947280939210472</c:v>
                </c:pt>
                <c:pt idx="65">
                  <c:v>49.512266709228797</c:v>
                </c:pt>
                <c:pt idx="66">
                  <c:v>49.082846915980006</c:v>
                </c:pt>
                <c:pt idx="67">
                  <c:v>48.658946793748996</c:v>
                </c:pt>
                <c:pt idx="68">
                  <c:v>48.240492605689901</c:v>
                </c:pt>
                <c:pt idx="69">
                  <c:v>47.827411629324494</c:v>
                </c:pt>
                <c:pt idx="70">
                  <c:v>47.419632142249903</c:v>
                </c:pt>
                <c:pt idx="71">
                  <c:v>47.017083408051036</c:v>
                </c:pt>
                <c:pt idx="72">
                  <c:v>46.619695662416795</c:v>
                </c:pt>
                <c:pt idx="73">
                  <c:v>46.227400099453902</c:v>
                </c:pt>
                <c:pt idx="74">
                  <c:v>45.8401288581994</c:v>
                </c:pt>
                <c:pt idx="75">
                  <c:v>45.457815009325095</c:v>
                </c:pt>
                <c:pt idx="76">
                  <c:v>45.080392542034211</c:v>
                </c:pt>
                <c:pt idx="77">
                  <c:v>44.707796351145596</c:v>
                </c:pt>
                <c:pt idx="78">
                  <c:v>44.339962224362999</c:v>
                </c:pt>
                <c:pt idx="79">
                  <c:v>43.976826829727997</c:v>
                </c:pt>
                <c:pt idx="80">
                  <c:v>43.618327703251595</c:v>
                </c:pt>
                <c:pt idx="81">
                  <c:v>43.264403236724412</c:v>
                </c:pt>
                <c:pt idx="82">
                  <c:v>42.914992665700595</c:v>
                </c:pt>
                <c:pt idx="83">
                  <c:v>42.570036057655628</c:v>
                </c:pt>
                <c:pt idx="84">
                  <c:v>42.229474300311011</c:v>
                </c:pt>
                <c:pt idx="85">
                  <c:v>41.893249090129011</c:v>
                </c:pt>
                <c:pt idx="86">
                  <c:v>41.561302920971144</c:v>
                </c:pt>
                <c:pt idx="87">
                  <c:v>41.233579072917912</c:v>
                </c:pt>
                <c:pt idx="88">
                  <c:v>40.910021601251287</c:v>
                </c:pt>
                <c:pt idx="89">
                  <c:v>40.590575325592113</c:v>
                </c:pt>
                <c:pt idx="90">
                  <c:v>40.275185819193872</c:v>
                </c:pt>
                <c:pt idx="91">
                  <c:v>39.9637993983903</c:v>
                </c:pt>
                <c:pt idx="92">
                  <c:v>39.656363112193901</c:v>
                </c:pt>
                <c:pt idx="93">
                  <c:v>39.352824732041135</c:v>
                </c:pt>
                <c:pt idx="94">
                  <c:v>39.053132741687101</c:v>
                </c:pt>
                <c:pt idx="95">
                  <c:v>38.757236327242289</c:v>
                </c:pt>
                <c:pt idx="96">
                  <c:v>38.465085367353197</c:v>
                </c:pt>
                <c:pt idx="97">
                  <c:v>38.176630423521864</c:v>
                </c:pt>
                <c:pt idx="98">
                  <c:v>37.891822730564499</c:v>
                </c:pt>
                <c:pt idx="99">
                  <c:v>37.610614187206579</c:v>
                </c:pt>
              </c:numCache>
            </c:numRef>
          </c:yVal>
          <c:smooth val="1"/>
          <c:extLst>
            <c:ext xmlns:c16="http://schemas.microsoft.com/office/drawing/2014/chart" uri="{C3380CC4-5D6E-409C-BE32-E72D297353CC}">
              <c16:uniqueId val="{00000002-8C21-4A49-BD94-1AEE3981A20B}"/>
            </c:ext>
          </c:extLst>
        </c:ser>
        <c:dLbls>
          <c:showLegendKey val="0"/>
          <c:showVal val="0"/>
          <c:showCatName val="0"/>
          <c:showSerName val="0"/>
          <c:showPercent val="0"/>
          <c:showBubbleSize val="0"/>
        </c:dLbls>
        <c:axId val="121008128"/>
        <c:axId val="121010048"/>
      </c:scatterChart>
      <c:scatterChart>
        <c:scatterStyle val="smoothMarker"/>
        <c:varyColors val="0"/>
        <c:ser>
          <c:idx val="2"/>
          <c:order val="0"/>
          <c:tx>
            <c:strRef>
              <c:f>PlantYieldPerAreaAndElectricity!$H$2</c:f>
              <c:strCache>
                <c:ptCount val="1"/>
                <c:pt idx="0">
                  <c:v>electricity per foot print fallow 50%</c:v>
                </c:pt>
              </c:strCache>
            </c:strRef>
          </c:tx>
          <c:spPr>
            <a:ln w="28575" cmpd="sng">
              <a:solidFill>
                <a:srgbClr val="008000"/>
              </a:solidFill>
              <a:prstDash val="dashDot"/>
            </a:ln>
          </c:spPr>
          <c:marker>
            <c:symbol val="none"/>
          </c:marker>
          <c:xVal>
            <c:numRef>
              <c:f>PlantYieldPerAreaAndElectricity!$A$3:$A$102</c:f>
              <c:numCache>
                <c:formatCode>General</c:formatCode>
                <c:ptCount val="100"/>
                <c:pt idx="0">
                  <c:v>0</c:v>
                </c:pt>
                <c:pt idx="1">
                  <c:v>1.0000000000000005E-2</c:v>
                </c:pt>
                <c:pt idx="2">
                  <c:v>2.0000000000000011E-2</c:v>
                </c:pt>
                <c:pt idx="3">
                  <c:v>2.9999999999999898E-2</c:v>
                </c:pt>
                <c:pt idx="4">
                  <c:v>4.0000000000000022E-2</c:v>
                </c:pt>
                <c:pt idx="5">
                  <c:v>0.05</c:v>
                </c:pt>
                <c:pt idx="6">
                  <c:v>5.9999999999999991E-2</c:v>
                </c:pt>
                <c:pt idx="7">
                  <c:v>7.0000000000000021E-2</c:v>
                </c:pt>
                <c:pt idx="8">
                  <c:v>8.0000000000000043E-2</c:v>
                </c:pt>
                <c:pt idx="9">
                  <c:v>9.0000000000000024E-2</c:v>
                </c:pt>
                <c:pt idx="10">
                  <c:v>0.1</c:v>
                </c:pt>
                <c:pt idx="11">
                  <c:v>0.11</c:v>
                </c:pt>
                <c:pt idx="12">
                  <c:v>0.12000000000000002</c:v>
                </c:pt>
                <c:pt idx="13">
                  <c:v>0.13</c:v>
                </c:pt>
                <c:pt idx="14">
                  <c:v>0.14000000000000001</c:v>
                </c:pt>
                <c:pt idx="15">
                  <c:v>0.14999999999999947</c:v>
                </c:pt>
                <c:pt idx="16">
                  <c:v>0.16</c:v>
                </c:pt>
                <c:pt idx="17">
                  <c:v>0.17</c:v>
                </c:pt>
                <c:pt idx="18">
                  <c:v>0.17999999999999944</c:v>
                </c:pt>
                <c:pt idx="19">
                  <c:v>0.19</c:v>
                </c:pt>
                <c:pt idx="20">
                  <c:v>0.2</c:v>
                </c:pt>
                <c:pt idx="21">
                  <c:v>0.20999999999999944</c:v>
                </c:pt>
                <c:pt idx="22">
                  <c:v>0.22</c:v>
                </c:pt>
                <c:pt idx="23">
                  <c:v>0.23</c:v>
                </c:pt>
                <c:pt idx="24">
                  <c:v>0.23999999999999944</c:v>
                </c:pt>
                <c:pt idx="25">
                  <c:v>0.25</c:v>
                </c:pt>
                <c:pt idx="26">
                  <c:v>0.26</c:v>
                </c:pt>
                <c:pt idx="27">
                  <c:v>0.27</c:v>
                </c:pt>
                <c:pt idx="28">
                  <c:v>0.28000000000000008</c:v>
                </c:pt>
                <c:pt idx="29">
                  <c:v>0.28999999999999976</c:v>
                </c:pt>
                <c:pt idx="30">
                  <c:v>0.29999999999999988</c:v>
                </c:pt>
                <c:pt idx="31">
                  <c:v>0.3100000000000005</c:v>
                </c:pt>
                <c:pt idx="32">
                  <c:v>0.32000000000000056</c:v>
                </c:pt>
                <c:pt idx="33">
                  <c:v>0.33000000000000063</c:v>
                </c:pt>
                <c:pt idx="34">
                  <c:v>0.34</c:v>
                </c:pt>
                <c:pt idx="35">
                  <c:v>0.35000000000000031</c:v>
                </c:pt>
                <c:pt idx="36">
                  <c:v>0.35999999999999988</c:v>
                </c:pt>
                <c:pt idx="37">
                  <c:v>0.37000000000000038</c:v>
                </c:pt>
                <c:pt idx="38">
                  <c:v>0.38000000000000056</c:v>
                </c:pt>
                <c:pt idx="39">
                  <c:v>0.39000000000000057</c:v>
                </c:pt>
                <c:pt idx="40">
                  <c:v>0.4</c:v>
                </c:pt>
                <c:pt idx="41">
                  <c:v>0.41000000000000031</c:v>
                </c:pt>
                <c:pt idx="42">
                  <c:v>0.41999999999999987</c:v>
                </c:pt>
                <c:pt idx="43">
                  <c:v>0.42999999999999994</c:v>
                </c:pt>
                <c:pt idx="44">
                  <c:v>0.44</c:v>
                </c:pt>
                <c:pt idx="45">
                  <c:v>0.45</c:v>
                </c:pt>
                <c:pt idx="46">
                  <c:v>0.46</c:v>
                </c:pt>
                <c:pt idx="47">
                  <c:v>0.47000000000000008</c:v>
                </c:pt>
                <c:pt idx="48">
                  <c:v>0.47999999999999987</c:v>
                </c:pt>
                <c:pt idx="49">
                  <c:v>0.48999999999999988</c:v>
                </c:pt>
                <c:pt idx="50">
                  <c:v>0.5</c:v>
                </c:pt>
                <c:pt idx="51">
                  <c:v>0.51</c:v>
                </c:pt>
                <c:pt idx="52">
                  <c:v>0.52</c:v>
                </c:pt>
                <c:pt idx="53">
                  <c:v>0.53</c:v>
                </c:pt>
                <c:pt idx="54">
                  <c:v>0.54</c:v>
                </c:pt>
                <c:pt idx="55">
                  <c:v>0.55000000000000004</c:v>
                </c:pt>
                <c:pt idx="56">
                  <c:v>0.56000000000000005</c:v>
                </c:pt>
                <c:pt idx="57">
                  <c:v>0.56999999999999995</c:v>
                </c:pt>
                <c:pt idx="58">
                  <c:v>0.57999999999999963</c:v>
                </c:pt>
                <c:pt idx="59">
                  <c:v>0.58999999999999897</c:v>
                </c:pt>
                <c:pt idx="60">
                  <c:v>0.59999999999999898</c:v>
                </c:pt>
                <c:pt idx="61">
                  <c:v>0.60999999999999965</c:v>
                </c:pt>
                <c:pt idx="62">
                  <c:v>0.62000000000000099</c:v>
                </c:pt>
                <c:pt idx="63">
                  <c:v>0.63000000000000111</c:v>
                </c:pt>
                <c:pt idx="64">
                  <c:v>0.64000000000000112</c:v>
                </c:pt>
                <c:pt idx="65">
                  <c:v>0.65000000000000124</c:v>
                </c:pt>
                <c:pt idx="66">
                  <c:v>0.66000000000000125</c:v>
                </c:pt>
                <c:pt idx="67">
                  <c:v>0.67000000000000126</c:v>
                </c:pt>
                <c:pt idx="68">
                  <c:v>0.68</c:v>
                </c:pt>
                <c:pt idx="69">
                  <c:v>0.69000000000000061</c:v>
                </c:pt>
                <c:pt idx="70">
                  <c:v>0.70000000000000062</c:v>
                </c:pt>
                <c:pt idx="71">
                  <c:v>0.70999999999999963</c:v>
                </c:pt>
                <c:pt idx="72">
                  <c:v>0.71999999999999964</c:v>
                </c:pt>
                <c:pt idx="73">
                  <c:v>0.72999999999999965</c:v>
                </c:pt>
                <c:pt idx="74">
                  <c:v>0.74</c:v>
                </c:pt>
                <c:pt idx="75">
                  <c:v>0.75000000000000111</c:v>
                </c:pt>
                <c:pt idx="76">
                  <c:v>0.76000000000000112</c:v>
                </c:pt>
                <c:pt idx="77">
                  <c:v>0.77000000000000113</c:v>
                </c:pt>
                <c:pt idx="78">
                  <c:v>0.78</c:v>
                </c:pt>
                <c:pt idx="79">
                  <c:v>0.79</c:v>
                </c:pt>
                <c:pt idx="80">
                  <c:v>0.8</c:v>
                </c:pt>
                <c:pt idx="81">
                  <c:v>0.81</c:v>
                </c:pt>
                <c:pt idx="82">
                  <c:v>0.82000000000000062</c:v>
                </c:pt>
                <c:pt idx="83">
                  <c:v>0.83000000000000063</c:v>
                </c:pt>
                <c:pt idx="84">
                  <c:v>0.83999999999999964</c:v>
                </c:pt>
                <c:pt idx="85">
                  <c:v>0.84999999999999964</c:v>
                </c:pt>
                <c:pt idx="86">
                  <c:v>0.85999999999999965</c:v>
                </c:pt>
                <c:pt idx="87">
                  <c:v>0.87000000000000099</c:v>
                </c:pt>
                <c:pt idx="88">
                  <c:v>0.88</c:v>
                </c:pt>
                <c:pt idx="89">
                  <c:v>0.89</c:v>
                </c:pt>
                <c:pt idx="90">
                  <c:v>0.9</c:v>
                </c:pt>
                <c:pt idx="91">
                  <c:v>0.91</c:v>
                </c:pt>
                <c:pt idx="92">
                  <c:v>0.92</c:v>
                </c:pt>
                <c:pt idx="93">
                  <c:v>0.93</c:v>
                </c:pt>
                <c:pt idx="94">
                  <c:v>0.94000000000000061</c:v>
                </c:pt>
                <c:pt idx="95">
                  <c:v>0.95000000000000062</c:v>
                </c:pt>
                <c:pt idx="96">
                  <c:v>0.95999999999999963</c:v>
                </c:pt>
                <c:pt idx="97">
                  <c:v>0.96999999999999964</c:v>
                </c:pt>
                <c:pt idx="98">
                  <c:v>0.97999999999999965</c:v>
                </c:pt>
                <c:pt idx="99">
                  <c:v>0.98999999999999899</c:v>
                </c:pt>
              </c:numCache>
            </c:numRef>
          </c:xVal>
          <c:yVal>
            <c:numRef>
              <c:f>PlantYieldPerAreaAndElectricity!$H$3:$H$102</c:f>
              <c:numCache>
                <c:formatCode>General</c:formatCode>
                <c:ptCount val="100"/>
                <c:pt idx="0">
                  <c:v>2.9982687891542552</c:v>
                </c:pt>
                <c:pt idx="1">
                  <c:v>3.1134693346903597</c:v>
                </c:pt>
                <c:pt idx="2">
                  <c:v>3.228669880226454</c:v>
                </c:pt>
                <c:pt idx="3">
                  <c:v>3.3438704257625398</c:v>
                </c:pt>
                <c:pt idx="4">
                  <c:v>3.4590709712986367</c:v>
                </c:pt>
                <c:pt idx="5">
                  <c:v>3.5742715168347301</c:v>
                </c:pt>
                <c:pt idx="6">
                  <c:v>3.6894720623708199</c:v>
                </c:pt>
                <c:pt idx="7">
                  <c:v>3.80467260790692</c:v>
                </c:pt>
                <c:pt idx="8">
                  <c:v>3.9198731534430142</c:v>
                </c:pt>
                <c:pt idx="9">
                  <c:v>4.0350736989791089</c:v>
                </c:pt>
                <c:pt idx="10">
                  <c:v>4.1502742445151908</c:v>
                </c:pt>
                <c:pt idx="11">
                  <c:v>4.2654747900512895</c:v>
                </c:pt>
                <c:pt idx="12">
                  <c:v>4.3806753355873802</c:v>
                </c:pt>
                <c:pt idx="13">
                  <c:v>4.4958758811234798</c:v>
                </c:pt>
                <c:pt idx="14">
                  <c:v>4.6110764266595696</c:v>
                </c:pt>
                <c:pt idx="15">
                  <c:v>4.7262769721956701</c:v>
                </c:pt>
                <c:pt idx="16">
                  <c:v>4.8414775177317555</c:v>
                </c:pt>
                <c:pt idx="17">
                  <c:v>4.9566780632678524</c:v>
                </c:pt>
                <c:pt idx="18">
                  <c:v>5.0718786088039414</c:v>
                </c:pt>
                <c:pt idx="19">
                  <c:v>5.1870791543400401</c:v>
                </c:pt>
                <c:pt idx="20">
                  <c:v>5.3022796998761379</c:v>
                </c:pt>
                <c:pt idx="21">
                  <c:v>5.4174802454122295</c:v>
                </c:pt>
                <c:pt idx="22">
                  <c:v>5.5326807909483291</c:v>
                </c:pt>
                <c:pt idx="23">
                  <c:v>5.6478813364843976</c:v>
                </c:pt>
                <c:pt idx="24">
                  <c:v>5.7630818820205096</c:v>
                </c:pt>
                <c:pt idx="25">
                  <c:v>5.8782824275566004</c:v>
                </c:pt>
                <c:pt idx="26">
                  <c:v>5.9934829730926902</c:v>
                </c:pt>
                <c:pt idx="27">
                  <c:v>6.1086835186287818</c:v>
                </c:pt>
                <c:pt idx="28">
                  <c:v>6.2238840641648796</c:v>
                </c:pt>
                <c:pt idx="29">
                  <c:v>6.3390846097009685</c:v>
                </c:pt>
                <c:pt idx="30">
                  <c:v>6.4542851552370699</c:v>
                </c:pt>
                <c:pt idx="31">
                  <c:v>6.5694857007731597</c:v>
                </c:pt>
                <c:pt idx="32">
                  <c:v>6.6846862463092434</c:v>
                </c:pt>
                <c:pt idx="33">
                  <c:v>6.7998867918453501</c:v>
                </c:pt>
                <c:pt idx="34">
                  <c:v>6.9150873373814346</c:v>
                </c:pt>
                <c:pt idx="35">
                  <c:v>7.0302878829175404</c:v>
                </c:pt>
                <c:pt idx="36">
                  <c:v>7.1454884284536302</c:v>
                </c:pt>
                <c:pt idx="37">
                  <c:v>7.26068897398972</c:v>
                </c:pt>
                <c:pt idx="38">
                  <c:v>7.3758895195258107</c:v>
                </c:pt>
                <c:pt idx="39">
                  <c:v>7.4910900650619103</c:v>
                </c:pt>
                <c:pt idx="40">
                  <c:v>7.6062906105980002</c:v>
                </c:pt>
                <c:pt idx="41">
                  <c:v>7.7214911561340998</c:v>
                </c:pt>
                <c:pt idx="42">
                  <c:v>7.8366917016702011</c:v>
                </c:pt>
                <c:pt idx="43">
                  <c:v>7.9518922472062865</c:v>
                </c:pt>
                <c:pt idx="44">
                  <c:v>8.0670927927423808</c:v>
                </c:pt>
                <c:pt idx="45">
                  <c:v>8.1822933382784697</c:v>
                </c:pt>
                <c:pt idx="46">
                  <c:v>8.297493883814548</c:v>
                </c:pt>
                <c:pt idx="47">
                  <c:v>8.4126944293506725</c:v>
                </c:pt>
                <c:pt idx="48">
                  <c:v>8.5278949748867507</c:v>
                </c:pt>
                <c:pt idx="49">
                  <c:v>8.6430955204228379</c:v>
                </c:pt>
                <c:pt idx="50">
                  <c:v>8.7582960659589393</c:v>
                </c:pt>
                <c:pt idx="51">
                  <c:v>8.873496611495062</c:v>
                </c:pt>
                <c:pt idx="52">
                  <c:v>8.9886971570311207</c:v>
                </c:pt>
                <c:pt idx="53">
                  <c:v>9.1038977025672203</c:v>
                </c:pt>
                <c:pt idx="54">
                  <c:v>9.2190982481033004</c:v>
                </c:pt>
                <c:pt idx="55">
                  <c:v>9.3342987936393982</c:v>
                </c:pt>
                <c:pt idx="56">
                  <c:v>9.4494993391755067</c:v>
                </c:pt>
                <c:pt idx="57">
                  <c:v>9.5646998847115903</c:v>
                </c:pt>
                <c:pt idx="58">
                  <c:v>9.6799004302477005</c:v>
                </c:pt>
                <c:pt idx="59">
                  <c:v>9.7951009757837806</c:v>
                </c:pt>
                <c:pt idx="60">
                  <c:v>9.9103015213198589</c:v>
                </c:pt>
                <c:pt idx="61">
                  <c:v>10.025502066855916</c:v>
                </c:pt>
                <c:pt idx="62">
                  <c:v>10.140702612391999</c:v>
                </c:pt>
                <c:pt idx="63">
                  <c:v>10.255903157928104</c:v>
                </c:pt>
                <c:pt idx="64">
                  <c:v>10.3711037034642</c:v>
                </c:pt>
                <c:pt idx="65">
                  <c:v>10.486304249000318</c:v>
                </c:pt>
                <c:pt idx="66">
                  <c:v>10.6015047945364</c:v>
                </c:pt>
                <c:pt idx="67">
                  <c:v>10.716705340072483</c:v>
                </c:pt>
                <c:pt idx="68">
                  <c:v>10.831905885608602</c:v>
                </c:pt>
                <c:pt idx="69">
                  <c:v>10.9471064311447</c:v>
                </c:pt>
                <c:pt idx="70">
                  <c:v>11.062306976680816</c:v>
                </c:pt>
                <c:pt idx="71">
                  <c:v>11.177507522216899</c:v>
                </c:pt>
                <c:pt idx="72">
                  <c:v>11.292708067753001</c:v>
                </c:pt>
                <c:pt idx="73">
                  <c:v>11.407908613289004</c:v>
                </c:pt>
                <c:pt idx="74">
                  <c:v>11.5231091588251</c:v>
                </c:pt>
                <c:pt idx="75">
                  <c:v>11.638309704361175</c:v>
                </c:pt>
                <c:pt idx="76">
                  <c:v>11.753510249897316</c:v>
                </c:pt>
                <c:pt idx="77">
                  <c:v>11.868710795433399</c:v>
                </c:pt>
                <c:pt idx="78">
                  <c:v>11.983911340969501</c:v>
                </c:pt>
                <c:pt idx="79">
                  <c:v>12.0991118865056</c:v>
                </c:pt>
                <c:pt idx="80">
                  <c:v>12.214312432041698</c:v>
                </c:pt>
                <c:pt idx="81">
                  <c:v>12.329512977577815</c:v>
                </c:pt>
                <c:pt idx="82">
                  <c:v>12.444713523113901</c:v>
                </c:pt>
                <c:pt idx="83">
                  <c:v>12.55991406865</c:v>
                </c:pt>
                <c:pt idx="84">
                  <c:v>12.675114614186118</c:v>
                </c:pt>
                <c:pt idx="85">
                  <c:v>12.7903151597222</c:v>
                </c:pt>
                <c:pt idx="86">
                  <c:v>12.905515705258304</c:v>
                </c:pt>
                <c:pt idx="87">
                  <c:v>13.020716250794306</c:v>
                </c:pt>
                <c:pt idx="88">
                  <c:v>13.135916796330401</c:v>
                </c:pt>
                <c:pt idx="89">
                  <c:v>13.251117341866498</c:v>
                </c:pt>
                <c:pt idx="90">
                  <c:v>13.366317887402618</c:v>
                </c:pt>
                <c:pt idx="91">
                  <c:v>13.481518432938699</c:v>
                </c:pt>
                <c:pt idx="92">
                  <c:v>13.596718978474801</c:v>
                </c:pt>
                <c:pt idx="93">
                  <c:v>13.711919524010883</c:v>
                </c:pt>
                <c:pt idx="94">
                  <c:v>13.827120069547</c:v>
                </c:pt>
                <c:pt idx="95">
                  <c:v>13.9423206150831</c:v>
                </c:pt>
                <c:pt idx="96">
                  <c:v>14.057521160619183</c:v>
                </c:pt>
                <c:pt idx="97">
                  <c:v>14.172721706155301</c:v>
                </c:pt>
                <c:pt idx="98">
                  <c:v>14.287922251691398</c:v>
                </c:pt>
                <c:pt idx="99">
                  <c:v>14.4031227972275</c:v>
                </c:pt>
              </c:numCache>
            </c:numRef>
          </c:yVal>
          <c:smooth val="1"/>
          <c:extLst>
            <c:ext xmlns:c16="http://schemas.microsoft.com/office/drawing/2014/chart" uri="{C3380CC4-5D6E-409C-BE32-E72D297353CC}">
              <c16:uniqueId val="{00000003-8C21-4A49-BD94-1AEE3981A20B}"/>
            </c:ext>
          </c:extLst>
        </c:ser>
        <c:ser>
          <c:idx val="1"/>
          <c:order val="1"/>
          <c:tx>
            <c:strRef>
              <c:f>PlantYieldPerAreaAndElectricity!$G$2</c:f>
              <c:strCache>
                <c:ptCount val="1"/>
                <c:pt idx="0">
                  <c:v>electricity per foot print 100%</c:v>
                </c:pt>
              </c:strCache>
            </c:strRef>
          </c:tx>
          <c:spPr>
            <a:ln w="28575" cmpd="sng">
              <a:solidFill>
                <a:srgbClr val="0000FF"/>
              </a:solidFill>
            </a:ln>
          </c:spPr>
          <c:marker>
            <c:symbol val="none"/>
          </c:marker>
          <c:xVal>
            <c:numRef>
              <c:f>PlantYieldPerAreaAndElectricity!$A$3:$A$102</c:f>
              <c:numCache>
                <c:formatCode>General</c:formatCode>
                <c:ptCount val="100"/>
                <c:pt idx="0">
                  <c:v>0</c:v>
                </c:pt>
                <c:pt idx="1">
                  <c:v>1.0000000000000005E-2</c:v>
                </c:pt>
                <c:pt idx="2">
                  <c:v>2.0000000000000011E-2</c:v>
                </c:pt>
                <c:pt idx="3">
                  <c:v>2.9999999999999898E-2</c:v>
                </c:pt>
                <c:pt idx="4">
                  <c:v>4.0000000000000022E-2</c:v>
                </c:pt>
                <c:pt idx="5">
                  <c:v>0.05</c:v>
                </c:pt>
                <c:pt idx="6">
                  <c:v>5.9999999999999991E-2</c:v>
                </c:pt>
                <c:pt idx="7">
                  <c:v>7.0000000000000021E-2</c:v>
                </c:pt>
                <c:pt idx="8">
                  <c:v>8.0000000000000043E-2</c:v>
                </c:pt>
                <c:pt idx="9">
                  <c:v>9.0000000000000024E-2</c:v>
                </c:pt>
                <c:pt idx="10">
                  <c:v>0.1</c:v>
                </c:pt>
                <c:pt idx="11">
                  <c:v>0.11</c:v>
                </c:pt>
                <c:pt idx="12">
                  <c:v>0.12000000000000002</c:v>
                </c:pt>
                <c:pt idx="13">
                  <c:v>0.13</c:v>
                </c:pt>
                <c:pt idx="14">
                  <c:v>0.14000000000000001</c:v>
                </c:pt>
                <c:pt idx="15">
                  <c:v>0.14999999999999947</c:v>
                </c:pt>
                <c:pt idx="16">
                  <c:v>0.16</c:v>
                </c:pt>
                <c:pt idx="17">
                  <c:v>0.17</c:v>
                </c:pt>
                <c:pt idx="18">
                  <c:v>0.17999999999999944</c:v>
                </c:pt>
                <c:pt idx="19">
                  <c:v>0.19</c:v>
                </c:pt>
                <c:pt idx="20">
                  <c:v>0.2</c:v>
                </c:pt>
                <c:pt idx="21">
                  <c:v>0.20999999999999944</c:v>
                </c:pt>
                <c:pt idx="22">
                  <c:v>0.22</c:v>
                </c:pt>
                <c:pt idx="23">
                  <c:v>0.23</c:v>
                </c:pt>
                <c:pt idx="24">
                  <c:v>0.23999999999999944</c:v>
                </c:pt>
                <c:pt idx="25">
                  <c:v>0.25</c:v>
                </c:pt>
                <c:pt idx="26">
                  <c:v>0.26</c:v>
                </c:pt>
                <c:pt idx="27">
                  <c:v>0.27</c:v>
                </c:pt>
                <c:pt idx="28">
                  <c:v>0.28000000000000008</c:v>
                </c:pt>
                <c:pt idx="29">
                  <c:v>0.28999999999999976</c:v>
                </c:pt>
                <c:pt idx="30">
                  <c:v>0.29999999999999988</c:v>
                </c:pt>
                <c:pt idx="31">
                  <c:v>0.3100000000000005</c:v>
                </c:pt>
                <c:pt idx="32">
                  <c:v>0.32000000000000056</c:v>
                </c:pt>
                <c:pt idx="33">
                  <c:v>0.33000000000000063</c:v>
                </c:pt>
                <c:pt idx="34">
                  <c:v>0.34</c:v>
                </c:pt>
                <c:pt idx="35">
                  <c:v>0.35000000000000031</c:v>
                </c:pt>
                <c:pt idx="36">
                  <c:v>0.35999999999999988</c:v>
                </c:pt>
                <c:pt idx="37">
                  <c:v>0.37000000000000038</c:v>
                </c:pt>
                <c:pt idx="38">
                  <c:v>0.38000000000000056</c:v>
                </c:pt>
                <c:pt idx="39">
                  <c:v>0.39000000000000057</c:v>
                </c:pt>
                <c:pt idx="40">
                  <c:v>0.4</c:v>
                </c:pt>
                <c:pt idx="41">
                  <c:v>0.41000000000000031</c:v>
                </c:pt>
                <c:pt idx="42">
                  <c:v>0.41999999999999987</c:v>
                </c:pt>
                <c:pt idx="43">
                  <c:v>0.42999999999999994</c:v>
                </c:pt>
                <c:pt idx="44">
                  <c:v>0.44</c:v>
                </c:pt>
                <c:pt idx="45">
                  <c:v>0.45</c:v>
                </c:pt>
                <c:pt idx="46">
                  <c:v>0.46</c:v>
                </c:pt>
                <c:pt idx="47">
                  <c:v>0.47000000000000008</c:v>
                </c:pt>
                <c:pt idx="48">
                  <c:v>0.47999999999999987</c:v>
                </c:pt>
                <c:pt idx="49">
                  <c:v>0.48999999999999988</c:v>
                </c:pt>
                <c:pt idx="50">
                  <c:v>0.5</c:v>
                </c:pt>
                <c:pt idx="51">
                  <c:v>0.51</c:v>
                </c:pt>
                <c:pt idx="52">
                  <c:v>0.52</c:v>
                </c:pt>
                <c:pt idx="53">
                  <c:v>0.53</c:v>
                </c:pt>
                <c:pt idx="54">
                  <c:v>0.54</c:v>
                </c:pt>
                <c:pt idx="55">
                  <c:v>0.55000000000000004</c:v>
                </c:pt>
                <c:pt idx="56">
                  <c:v>0.56000000000000005</c:v>
                </c:pt>
                <c:pt idx="57">
                  <c:v>0.56999999999999995</c:v>
                </c:pt>
                <c:pt idx="58">
                  <c:v>0.57999999999999963</c:v>
                </c:pt>
                <c:pt idx="59">
                  <c:v>0.58999999999999897</c:v>
                </c:pt>
                <c:pt idx="60">
                  <c:v>0.59999999999999898</c:v>
                </c:pt>
                <c:pt idx="61">
                  <c:v>0.60999999999999965</c:v>
                </c:pt>
                <c:pt idx="62">
                  <c:v>0.62000000000000099</c:v>
                </c:pt>
                <c:pt idx="63">
                  <c:v>0.63000000000000111</c:v>
                </c:pt>
                <c:pt idx="64">
                  <c:v>0.64000000000000112</c:v>
                </c:pt>
                <c:pt idx="65">
                  <c:v>0.65000000000000124</c:v>
                </c:pt>
                <c:pt idx="66">
                  <c:v>0.66000000000000125</c:v>
                </c:pt>
                <c:pt idx="67">
                  <c:v>0.67000000000000126</c:v>
                </c:pt>
                <c:pt idx="68">
                  <c:v>0.68</c:v>
                </c:pt>
                <c:pt idx="69">
                  <c:v>0.69000000000000061</c:v>
                </c:pt>
                <c:pt idx="70">
                  <c:v>0.70000000000000062</c:v>
                </c:pt>
                <c:pt idx="71">
                  <c:v>0.70999999999999963</c:v>
                </c:pt>
                <c:pt idx="72">
                  <c:v>0.71999999999999964</c:v>
                </c:pt>
                <c:pt idx="73">
                  <c:v>0.72999999999999965</c:v>
                </c:pt>
                <c:pt idx="74">
                  <c:v>0.74</c:v>
                </c:pt>
                <c:pt idx="75">
                  <c:v>0.75000000000000111</c:v>
                </c:pt>
                <c:pt idx="76">
                  <c:v>0.76000000000000112</c:v>
                </c:pt>
                <c:pt idx="77">
                  <c:v>0.77000000000000113</c:v>
                </c:pt>
                <c:pt idx="78">
                  <c:v>0.78</c:v>
                </c:pt>
                <c:pt idx="79">
                  <c:v>0.79</c:v>
                </c:pt>
                <c:pt idx="80">
                  <c:v>0.8</c:v>
                </c:pt>
                <c:pt idx="81">
                  <c:v>0.81</c:v>
                </c:pt>
                <c:pt idx="82">
                  <c:v>0.82000000000000062</c:v>
                </c:pt>
                <c:pt idx="83">
                  <c:v>0.83000000000000063</c:v>
                </c:pt>
                <c:pt idx="84">
                  <c:v>0.83999999999999964</c:v>
                </c:pt>
                <c:pt idx="85">
                  <c:v>0.84999999999999964</c:v>
                </c:pt>
                <c:pt idx="86">
                  <c:v>0.85999999999999965</c:v>
                </c:pt>
                <c:pt idx="87">
                  <c:v>0.87000000000000099</c:v>
                </c:pt>
                <c:pt idx="88">
                  <c:v>0.88</c:v>
                </c:pt>
                <c:pt idx="89">
                  <c:v>0.89</c:v>
                </c:pt>
                <c:pt idx="90">
                  <c:v>0.9</c:v>
                </c:pt>
                <c:pt idx="91">
                  <c:v>0.91</c:v>
                </c:pt>
                <c:pt idx="92">
                  <c:v>0.92</c:v>
                </c:pt>
                <c:pt idx="93">
                  <c:v>0.93</c:v>
                </c:pt>
                <c:pt idx="94">
                  <c:v>0.94000000000000061</c:v>
                </c:pt>
                <c:pt idx="95">
                  <c:v>0.95000000000000062</c:v>
                </c:pt>
                <c:pt idx="96">
                  <c:v>0.95999999999999963</c:v>
                </c:pt>
                <c:pt idx="97">
                  <c:v>0.96999999999999964</c:v>
                </c:pt>
                <c:pt idx="98">
                  <c:v>0.97999999999999965</c:v>
                </c:pt>
                <c:pt idx="99">
                  <c:v>0.98999999999999899</c:v>
                </c:pt>
              </c:numCache>
            </c:numRef>
          </c:xVal>
          <c:yVal>
            <c:numRef>
              <c:f>PlantYieldPerAreaAndElectricity!$G$3:$G$102</c:f>
              <c:numCache>
                <c:formatCode>General</c:formatCode>
                <c:ptCount val="100"/>
                <c:pt idx="0">
                  <c:v>5.9965375783085255</c:v>
                </c:pt>
                <c:pt idx="1">
                  <c:v>6.1117381238446331</c:v>
                </c:pt>
                <c:pt idx="2">
                  <c:v>6.2269386693807096</c:v>
                </c:pt>
                <c:pt idx="3">
                  <c:v>6.3421392149168065</c:v>
                </c:pt>
                <c:pt idx="4">
                  <c:v>6.4573397604528999</c:v>
                </c:pt>
                <c:pt idx="5">
                  <c:v>6.5725403059890004</c:v>
                </c:pt>
                <c:pt idx="6">
                  <c:v>6.6877408515250796</c:v>
                </c:pt>
                <c:pt idx="7">
                  <c:v>6.8029413970611898</c:v>
                </c:pt>
                <c:pt idx="8">
                  <c:v>6.9181419425972797</c:v>
                </c:pt>
                <c:pt idx="9">
                  <c:v>7.0333424881333881</c:v>
                </c:pt>
                <c:pt idx="10">
                  <c:v>7.14854303366947</c:v>
                </c:pt>
                <c:pt idx="11">
                  <c:v>7.2637435792055465</c:v>
                </c:pt>
                <c:pt idx="12">
                  <c:v>7.3789441247416514</c:v>
                </c:pt>
                <c:pt idx="13">
                  <c:v>7.4941446702777377</c:v>
                </c:pt>
                <c:pt idx="14">
                  <c:v>7.6093452158138479</c:v>
                </c:pt>
                <c:pt idx="15">
                  <c:v>7.7245457613499307</c:v>
                </c:pt>
                <c:pt idx="16">
                  <c:v>7.83974630688604</c:v>
                </c:pt>
                <c:pt idx="17">
                  <c:v>7.9549468524221201</c:v>
                </c:pt>
                <c:pt idx="18">
                  <c:v>8.0701473979582268</c:v>
                </c:pt>
                <c:pt idx="19">
                  <c:v>8.1853479434943104</c:v>
                </c:pt>
                <c:pt idx="20">
                  <c:v>8.3005484890303993</c:v>
                </c:pt>
                <c:pt idx="21">
                  <c:v>8.4157490345665114</c:v>
                </c:pt>
                <c:pt idx="22">
                  <c:v>8.5309495801025719</c:v>
                </c:pt>
                <c:pt idx="23">
                  <c:v>8.6461501256386679</c:v>
                </c:pt>
                <c:pt idx="24">
                  <c:v>8.7613506711747533</c:v>
                </c:pt>
                <c:pt idx="25">
                  <c:v>8.8765512167108707</c:v>
                </c:pt>
                <c:pt idx="26">
                  <c:v>8.9917517622469507</c:v>
                </c:pt>
                <c:pt idx="27">
                  <c:v>9.1069523077830592</c:v>
                </c:pt>
                <c:pt idx="28">
                  <c:v>9.2221528533191517</c:v>
                </c:pt>
                <c:pt idx="29">
                  <c:v>9.3373533988552406</c:v>
                </c:pt>
                <c:pt idx="30">
                  <c:v>9.4525539443913527</c:v>
                </c:pt>
                <c:pt idx="31">
                  <c:v>9.5677544899274292</c:v>
                </c:pt>
                <c:pt idx="32">
                  <c:v>9.6829550354635217</c:v>
                </c:pt>
                <c:pt idx="33">
                  <c:v>9.7981555809996159</c:v>
                </c:pt>
                <c:pt idx="34">
                  <c:v>9.9133561265357102</c:v>
                </c:pt>
                <c:pt idx="35">
                  <c:v>10.028556672071799</c:v>
                </c:pt>
                <c:pt idx="36">
                  <c:v>10.143757217607806</c:v>
                </c:pt>
                <c:pt idx="37">
                  <c:v>10.258957763143901</c:v>
                </c:pt>
                <c:pt idx="38">
                  <c:v>10.37415830868</c:v>
                </c:pt>
                <c:pt idx="39">
                  <c:v>10.4893588542161</c:v>
                </c:pt>
                <c:pt idx="40">
                  <c:v>10.604559399752199</c:v>
                </c:pt>
                <c:pt idx="41">
                  <c:v>10.719759945288304</c:v>
                </c:pt>
                <c:pt idx="42">
                  <c:v>10.834960490824399</c:v>
                </c:pt>
                <c:pt idx="43">
                  <c:v>10.9501610363605</c:v>
                </c:pt>
                <c:pt idx="44">
                  <c:v>11.0653615818966</c:v>
                </c:pt>
                <c:pt idx="45">
                  <c:v>11.180562127432699</c:v>
                </c:pt>
                <c:pt idx="46">
                  <c:v>11.295762672968802</c:v>
                </c:pt>
                <c:pt idx="47">
                  <c:v>11.410963218504918</c:v>
                </c:pt>
                <c:pt idx="48">
                  <c:v>11.526163764040998</c:v>
                </c:pt>
                <c:pt idx="49">
                  <c:v>11.641364309577098</c:v>
                </c:pt>
                <c:pt idx="50">
                  <c:v>11.756564855113226</c:v>
                </c:pt>
                <c:pt idx="51">
                  <c:v>11.8717654006493</c:v>
                </c:pt>
                <c:pt idx="52">
                  <c:v>11.9869659461853</c:v>
                </c:pt>
                <c:pt idx="53">
                  <c:v>12.1021664917214</c:v>
                </c:pt>
                <c:pt idx="54">
                  <c:v>12.217367037257498</c:v>
                </c:pt>
                <c:pt idx="55">
                  <c:v>12.332567582793599</c:v>
                </c:pt>
                <c:pt idx="56">
                  <c:v>12.447768128329701</c:v>
                </c:pt>
                <c:pt idx="57">
                  <c:v>12.5629686738658</c:v>
                </c:pt>
                <c:pt idx="58">
                  <c:v>12.678169219401916</c:v>
                </c:pt>
                <c:pt idx="59">
                  <c:v>12.793369764937998</c:v>
                </c:pt>
                <c:pt idx="60">
                  <c:v>12.908570310474101</c:v>
                </c:pt>
                <c:pt idx="61">
                  <c:v>13.0237708560102</c:v>
                </c:pt>
                <c:pt idx="62">
                  <c:v>13.138971401546272</c:v>
                </c:pt>
                <c:pt idx="63">
                  <c:v>13.254171947082398</c:v>
                </c:pt>
                <c:pt idx="64">
                  <c:v>13.369372492618499</c:v>
                </c:pt>
                <c:pt idx="65">
                  <c:v>13.484573038154602</c:v>
                </c:pt>
                <c:pt idx="66">
                  <c:v>13.599773583690698</c:v>
                </c:pt>
                <c:pt idx="67">
                  <c:v>13.714974129226698</c:v>
                </c:pt>
                <c:pt idx="68">
                  <c:v>13.8301746747628</c:v>
                </c:pt>
                <c:pt idx="69">
                  <c:v>13.945375220298898</c:v>
                </c:pt>
                <c:pt idx="70">
                  <c:v>14.060575765835001</c:v>
                </c:pt>
                <c:pt idx="71">
                  <c:v>14.1757763113711</c:v>
                </c:pt>
                <c:pt idx="72">
                  <c:v>14.290976856907218</c:v>
                </c:pt>
                <c:pt idx="73">
                  <c:v>14.4061774024433</c:v>
                </c:pt>
                <c:pt idx="74">
                  <c:v>14.521377947979383</c:v>
                </c:pt>
                <c:pt idx="75">
                  <c:v>14.636578493515483</c:v>
                </c:pt>
                <c:pt idx="76">
                  <c:v>14.7517790390516</c:v>
                </c:pt>
                <c:pt idx="77">
                  <c:v>14.866979584587716</c:v>
                </c:pt>
                <c:pt idx="78">
                  <c:v>14.982180130123806</c:v>
                </c:pt>
                <c:pt idx="79">
                  <c:v>15.097380675659902</c:v>
                </c:pt>
                <c:pt idx="80">
                  <c:v>15.212581221196</c:v>
                </c:pt>
                <c:pt idx="81">
                  <c:v>15.327781766732098</c:v>
                </c:pt>
                <c:pt idx="82">
                  <c:v>15.442982312268228</c:v>
                </c:pt>
                <c:pt idx="83">
                  <c:v>15.558182857804228</c:v>
                </c:pt>
                <c:pt idx="84">
                  <c:v>15.673383403340299</c:v>
                </c:pt>
                <c:pt idx="85">
                  <c:v>15.788583948876401</c:v>
                </c:pt>
                <c:pt idx="86">
                  <c:v>15.9037844944125</c:v>
                </c:pt>
                <c:pt idx="87">
                  <c:v>16.018985039948632</c:v>
                </c:pt>
                <c:pt idx="88">
                  <c:v>16.134185585484744</c:v>
                </c:pt>
                <c:pt idx="89">
                  <c:v>16.249386131020763</c:v>
                </c:pt>
                <c:pt idx="90">
                  <c:v>16.364586676556886</c:v>
                </c:pt>
                <c:pt idx="91">
                  <c:v>16.479787222093002</c:v>
                </c:pt>
                <c:pt idx="92">
                  <c:v>16.594987767629132</c:v>
                </c:pt>
                <c:pt idx="93">
                  <c:v>16.710188313165187</c:v>
                </c:pt>
                <c:pt idx="94">
                  <c:v>16.825388858701263</c:v>
                </c:pt>
                <c:pt idx="95">
                  <c:v>16.940589404237354</c:v>
                </c:pt>
                <c:pt idx="96">
                  <c:v>17.055789949773462</c:v>
                </c:pt>
                <c:pt idx="97">
                  <c:v>17.170990495309631</c:v>
                </c:pt>
                <c:pt idx="98">
                  <c:v>17.286191040845587</c:v>
                </c:pt>
                <c:pt idx="99">
                  <c:v>17.401391586381664</c:v>
                </c:pt>
              </c:numCache>
            </c:numRef>
          </c:yVal>
          <c:smooth val="1"/>
          <c:extLst>
            <c:ext xmlns:c16="http://schemas.microsoft.com/office/drawing/2014/chart" uri="{C3380CC4-5D6E-409C-BE32-E72D297353CC}">
              <c16:uniqueId val="{00000004-8C21-4A49-BD94-1AEE3981A20B}"/>
            </c:ext>
          </c:extLst>
        </c:ser>
        <c:dLbls>
          <c:showLegendKey val="0"/>
          <c:showVal val="0"/>
          <c:showCatName val="0"/>
          <c:showSerName val="0"/>
          <c:showPercent val="0"/>
          <c:showBubbleSize val="0"/>
        </c:dLbls>
        <c:axId val="121034624"/>
        <c:axId val="121032704"/>
      </c:scatterChart>
      <c:valAx>
        <c:axId val="121008128"/>
        <c:scaling>
          <c:orientation val="minMax"/>
          <c:max val="1"/>
          <c:min val="0"/>
        </c:scaling>
        <c:delete val="0"/>
        <c:axPos val="b"/>
        <c:majorGridlines/>
        <c:title>
          <c:tx>
            <c:rich>
              <a:bodyPr/>
              <a:lstStyle/>
              <a:p>
                <a:pPr algn="ctr">
                  <a:defRPr lang="ja-JP" sz="1600"/>
                </a:pPr>
                <a:r>
                  <a:rPr lang="en-US" sz="1600" dirty="0"/>
                  <a:t>OPV module coverage ratio in the cultivation season </a:t>
                </a:r>
                <a:r>
                  <a:rPr kumimoji="1" lang="en-US" sz="1600" b="1" i="0" u="none" strike="noStrike" baseline="0" dirty="0">
                    <a:effectLst>
                      <a:outerShdw blurRad="31750" dist="25400" dir="5400000" algn="tl" rotWithShape="0">
                        <a:srgbClr val="000000">
                          <a:alpha val="25000"/>
                        </a:srgbClr>
                      </a:outerShdw>
                    </a:effectLst>
                  </a:rPr>
                  <a:t>(Jan 1 ~ May 31)</a:t>
                </a:r>
                <a:endParaRPr lang="ja-JP" sz="1600" dirty="0"/>
              </a:p>
            </c:rich>
          </c:tx>
          <c:layout>
            <c:manualLayout>
              <c:xMode val="edge"/>
              <c:yMode val="edge"/>
              <c:x val="0.14627777777777778"/>
              <c:y val="0.91916040494145634"/>
            </c:manualLayout>
          </c:layout>
          <c:overlay val="0"/>
        </c:title>
        <c:numFmt formatCode="General" sourceLinked="1"/>
        <c:majorTickMark val="out"/>
        <c:minorTickMark val="none"/>
        <c:tickLblPos val="nextTo"/>
        <c:txPr>
          <a:bodyPr/>
          <a:lstStyle/>
          <a:p>
            <a:pPr>
              <a:defRPr lang="ja-JP" sz="1800"/>
            </a:pPr>
            <a:endParaRPr lang="en-US"/>
          </a:p>
        </c:txPr>
        <c:crossAx val="121010048"/>
        <c:crosses val="autoZero"/>
        <c:crossBetween val="midCat"/>
      </c:valAx>
      <c:valAx>
        <c:axId val="121010048"/>
        <c:scaling>
          <c:orientation val="minMax"/>
        </c:scaling>
        <c:delete val="0"/>
        <c:axPos val="l"/>
        <c:majorGridlines/>
        <c:title>
          <c:tx>
            <c:rich>
              <a:bodyPr rot="-5400000" vert="horz"/>
              <a:lstStyle/>
              <a:p>
                <a:pPr>
                  <a:defRPr lang="ja-JP" sz="1600"/>
                </a:pPr>
                <a:r>
                  <a:rPr lang="en-US" sz="1600" dirty="0"/>
                  <a:t>Total plant fresh weight per area (kg m</a:t>
                </a:r>
                <a:r>
                  <a:rPr lang="en-US" sz="1600" baseline="30000" dirty="0"/>
                  <a:t>-2</a:t>
                </a:r>
                <a:r>
                  <a:rPr lang="en-US" sz="1600" dirty="0"/>
                  <a:t>)</a:t>
                </a:r>
                <a:endParaRPr lang="ja-JP" sz="1600" dirty="0"/>
              </a:p>
            </c:rich>
          </c:tx>
          <c:overlay val="0"/>
        </c:title>
        <c:numFmt formatCode="General" sourceLinked="1"/>
        <c:majorTickMark val="out"/>
        <c:minorTickMark val="none"/>
        <c:tickLblPos val="nextTo"/>
        <c:txPr>
          <a:bodyPr/>
          <a:lstStyle/>
          <a:p>
            <a:pPr>
              <a:defRPr lang="ja-JP" sz="1800"/>
            </a:pPr>
            <a:endParaRPr lang="en-US"/>
          </a:p>
        </c:txPr>
        <c:crossAx val="121008128"/>
        <c:crosses val="autoZero"/>
        <c:crossBetween val="midCat"/>
      </c:valAx>
      <c:valAx>
        <c:axId val="121032704"/>
        <c:scaling>
          <c:orientation val="minMax"/>
        </c:scaling>
        <c:delete val="0"/>
        <c:axPos val="r"/>
        <c:title>
          <c:tx>
            <c:rich>
              <a:bodyPr rot="-5400000" vert="horz"/>
              <a:lstStyle/>
              <a:p>
                <a:pPr>
                  <a:defRPr lang="ja-JP" sz="1600"/>
                </a:pPr>
                <a:r>
                  <a:rPr lang="en-US" sz="1600" dirty="0"/>
                  <a:t>Energy</a:t>
                </a:r>
                <a:r>
                  <a:rPr lang="en-US" sz="1600" baseline="0" dirty="0"/>
                  <a:t> produced </a:t>
                </a:r>
                <a:r>
                  <a:rPr lang="en-US" sz="1600" dirty="0"/>
                  <a:t>per GH floor area (KWh m</a:t>
                </a:r>
                <a:r>
                  <a:rPr lang="en-US" sz="1600" baseline="30000" dirty="0"/>
                  <a:t>-2</a:t>
                </a:r>
                <a:r>
                  <a:rPr lang="en-US" sz="1600" dirty="0"/>
                  <a:t>)</a:t>
                </a:r>
                <a:endParaRPr lang="ja-JP" sz="1600" dirty="0"/>
              </a:p>
            </c:rich>
          </c:tx>
          <c:overlay val="0"/>
        </c:title>
        <c:numFmt formatCode="General" sourceLinked="1"/>
        <c:majorTickMark val="out"/>
        <c:minorTickMark val="none"/>
        <c:tickLblPos val="nextTo"/>
        <c:txPr>
          <a:bodyPr/>
          <a:lstStyle/>
          <a:p>
            <a:pPr>
              <a:defRPr lang="ja-JP" sz="1800"/>
            </a:pPr>
            <a:endParaRPr lang="en-US"/>
          </a:p>
        </c:txPr>
        <c:crossAx val="121034624"/>
        <c:crosses val="max"/>
        <c:crossBetween val="midCat"/>
      </c:valAx>
      <c:valAx>
        <c:axId val="121034624"/>
        <c:scaling>
          <c:orientation val="minMax"/>
        </c:scaling>
        <c:delete val="1"/>
        <c:axPos val="b"/>
        <c:numFmt formatCode="General" sourceLinked="1"/>
        <c:majorTickMark val="out"/>
        <c:minorTickMark val="none"/>
        <c:tickLblPos val="none"/>
        <c:crossAx val="121032704"/>
        <c:crosses val="autoZero"/>
        <c:crossBetween val="midCat"/>
      </c:valAx>
    </c:plotArea>
    <c:plotVisOnly val="1"/>
    <c:dispBlanksAs val="gap"/>
    <c:showDLblsOverMax val="0"/>
  </c:chart>
  <c:txPr>
    <a:bodyPr/>
    <a:lstStyle/>
    <a:p>
      <a:pPr>
        <a:defRPr sz="20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44450">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20050153105861768"/>
                  <c:y val="-4.9019393409157185E-3"/>
                </c:manualLayout>
              </c:layout>
              <c:numFmt formatCode="General" sourceLinked="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rendlineLbl>
          </c:trendline>
          <c:xVal>
            <c:numRef>
              <c:f>MeasuredEstimatedSolar!$E$3:$E$290</c:f>
              <c:numCache>
                <c:formatCode>General</c:formatCode>
                <c:ptCount val="288"/>
                <c:pt idx="0">
                  <c:v>0</c:v>
                </c:pt>
                <c:pt idx="1">
                  <c:v>0</c:v>
                </c:pt>
                <c:pt idx="2">
                  <c:v>0</c:v>
                </c:pt>
                <c:pt idx="3">
                  <c:v>0</c:v>
                </c:pt>
                <c:pt idx="4">
                  <c:v>0</c:v>
                </c:pt>
                <c:pt idx="5">
                  <c:v>0</c:v>
                </c:pt>
                <c:pt idx="6">
                  <c:v>0</c:v>
                </c:pt>
                <c:pt idx="7">
                  <c:v>4.9607983708742296</c:v>
                </c:pt>
                <c:pt idx="8">
                  <c:v>139.40182030586601</c:v>
                </c:pt>
                <c:pt idx="9">
                  <c:v>321.88745303945001</c:v>
                </c:pt>
                <c:pt idx="10">
                  <c:v>476.603658639721</c:v>
                </c:pt>
                <c:pt idx="11">
                  <c:v>576.96004673668801</c:v>
                </c:pt>
                <c:pt idx="12">
                  <c:v>611.559780110421</c:v>
                </c:pt>
                <c:pt idx="13">
                  <c:v>576.96004673668801</c:v>
                </c:pt>
                <c:pt idx="14">
                  <c:v>476.603658639721</c:v>
                </c:pt>
                <c:pt idx="15">
                  <c:v>321.88745303945001</c:v>
                </c:pt>
                <c:pt idx="16">
                  <c:v>139.40182030586601</c:v>
                </c:pt>
                <c:pt idx="17">
                  <c:v>4.9607983708742296</c:v>
                </c:pt>
                <c:pt idx="18">
                  <c:v>0</c:v>
                </c:pt>
                <c:pt idx="19">
                  <c:v>0</c:v>
                </c:pt>
                <c:pt idx="20">
                  <c:v>0</c:v>
                </c:pt>
                <c:pt idx="21">
                  <c:v>0</c:v>
                </c:pt>
                <c:pt idx="22">
                  <c:v>0</c:v>
                </c:pt>
                <c:pt idx="23">
                  <c:v>0</c:v>
                </c:pt>
                <c:pt idx="24">
                  <c:v>0</c:v>
                </c:pt>
                <c:pt idx="25">
                  <c:v>0</c:v>
                </c:pt>
                <c:pt idx="26">
                  <c:v>0</c:v>
                </c:pt>
                <c:pt idx="27">
                  <c:v>0</c:v>
                </c:pt>
                <c:pt idx="28">
                  <c:v>0</c:v>
                </c:pt>
                <c:pt idx="29">
                  <c:v>0</c:v>
                </c:pt>
                <c:pt idx="30">
                  <c:v>0</c:v>
                </c:pt>
                <c:pt idx="31">
                  <c:v>51.584190465618001</c:v>
                </c:pt>
                <c:pt idx="32">
                  <c:v>242.604979133635</c:v>
                </c:pt>
                <c:pt idx="33">
                  <c:v>449.11105285593902</c:v>
                </c:pt>
                <c:pt idx="34">
                  <c:v>616.37244228514703</c:v>
                </c:pt>
                <c:pt idx="35">
                  <c:v>723.55230614646803</c:v>
                </c:pt>
                <c:pt idx="36">
                  <c:v>760.36309830155994</c:v>
                </c:pt>
                <c:pt idx="37">
                  <c:v>723.55230614646803</c:v>
                </c:pt>
                <c:pt idx="38">
                  <c:v>616.37244228514703</c:v>
                </c:pt>
                <c:pt idx="39">
                  <c:v>449.11105285593902</c:v>
                </c:pt>
                <c:pt idx="40">
                  <c:v>242.604979133635</c:v>
                </c:pt>
                <c:pt idx="41">
                  <c:v>51.584190465618001</c:v>
                </c:pt>
                <c:pt idx="42">
                  <c:v>0</c:v>
                </c:pt>
                <c:pt idx="43">
                  <c:v>0</c:v>
                </c:pt>
                <c:pt idx="44">
                  <c:v>0</c:v>
                </c:pt>
                <c:pt idx="45">
                  <c:v>0</c:v>
                </c:pt>
                <c:pt idx="46">
                  <c:v>0</c:v>
                </c:pt>
                <c:pt idx="47">
                  <c:v>0</c:v>
                </c:pt>
                <c:pt idx="48">
                  <c:v>0</c:v>
                </c:pt>
                <c:pt idx="49">
                  <c:v>0</c:v>
                </c:pt>
                <c:pt idx="50">
                  <c:v>0</c:v>
                </c:pt>
                <c:pt idx="51">
                  <c:v>0</c:v>
                </c:pt>
                <c:pt idx="52">
                  <c:v>0</c:v>
                </c:pt>
                <c:pt idx="53">
                  <c:v>0</c:v>
                </c:pt>
                <c:pt idx="54">
                  <c:v>0</c:v>
                </c:pt>
                <c:pt idx="55">
                  <c:v>135.329680140715</c:v>
                </c:pt>
                <c:pt idx="56">
                  <c:v>366.10325944737502</c:v>
                </c:pt>
                <c:pt idx="57">
                  <c:v>586.58195220354298</c:v>
                </c:pt>
                <c:pt idx="58">
                  <c:v>761.16641000371601</c:v>
                </c:pt>
                <c:pt idx="59">
                  <c:v>872.27620141839805</c:v>
                </c:pt>
                <c:pt idx="60">
                  <c:v>910.35030913465403</c:v>
                </c:pt>
                <c:pt idx="61">
                  <c:v>872.27620141839805</c:v>
                </c:pt>
                <c:pt idx="62">
                  <c:v>761.16641000371601</c:v>
                </c:pt>
                <c:pt idx="63">
                  <c:v>586.58195220354298</c:v>
                </c:pt>
                <c:pt idx="64">
                  <c:v>366.10325944737502</c:v>
                </c:pt>
                <c:pt idx="65">
                  <c:v>135.329680140715</c:v>
                </c:pt>
                <c:pt idx="66">
                  <c:v>0</c:v>
                </c:pt>
                <c:pt idx="67">
                  <c:v>0</c:v>
                </c:pt>
                <c:pt idx="68">
                  <c:v>0</c:v>
                </c:pt>
                <c:pt idx="69">
                  <c:v>0</c:v>
                </c:pt>
                <c:pt idx="70">
                  <c:v>0</c:v>
                </c:pt>
                <c:pt idx="71">
                  <c:v>0</c:v>
                </c:pt>
                <c:pt idx="72">
                  <c:v>0</c:v>
                </c:pt>
                <c:pt idx="73">
                  <c:v>0</c:v>
                </c:pt>
                <c:pt idx="74">
                  <c:v>0</c:v>
                </c:pt>
                <c:pt idx="75">
                  <c:v>0</c:v>
                </c:pt>
                <c:pt idx="76">
                  <c:v>0</c:v>
                </c:pt>
                <c:pt idx="77">
                  <c:v>0</c:v>
                </c:pt>
                <c:pt idx="78">
                  <c:v>41.2142902738454</c:v>
                </c:pt>
                <c:pt idx="79">
                  <c:v>243.69741098196599</c:v>
                </c:pt>
                <c:pt idx="80">
                  <c:v>489.028621687917</c:v>
                </c:pt>
                <c:pt idx="81">
                  <c:v>712.08354040669997</c:v>
                </c:pt>
                <c:pt idx="82">
                  <c:v>886.731595061598</c:v>
                </c:pt>
                <c:pt idx="83">
                  <c:v>997.46729717804499</c:v>
                </c:pt>
                <c:pt idx="84">
                  <c:v>1035.36450035997</c:v>
                </c:pt>
                <c:pt idx="85">
                  <c:v>997.46729717804499</c:v>
                </c:pt>
                <c:pt idx="86">
                  <c:v>886.731595061598</c:v>
                </c:pt>
                <c:pt idx="87">
                  <c:v>712.08354040669997</c:v>
                </c:pt>
                <c:pt idx="88">
                  <c:v>489.028621687917</c:v>
                </c:pt>
                <c:pt idx="89">
                  <c:v>243.69741098196599</c:v>
                </c:pt>
                <c:pt idx="90">
                  <c:v>41.2142902738454</c:v>
                </c:pt>
                <c:pt idx="91">
                  <c:v>0</c:v>
                </c:pt>
                <c:pt idx="92">
                  <c:v>0</c:v>
                </c:pt>
                <c:pt idx="93">
                  <c:v>0</c:v>
                </c:pt>
                <c:pt idx="94">
                  <c:v>0</c:v>
                </c:pt>
                <c:pt idx="95">
                  <c:v>0</c:v>
                </c:pt>
                <c:pt idx="96">
                  <c:v>0</c:v>
                </c:pt>
                <c:pt idx="97">
                  <c:v>0</c:v>
                </c:pt>
                <c:pt idx="98">
                  <c:v>0</c:v>
                </c:pt>
                <c:pt idx="99">
                  <c:v>0</c:v>
                </c:pt>
                <c:pt idx="100">
                  <c:v>0</c:v>
                </c:pt>
                <c:pt idx="101">
                  <c:v>0</c:v>
                </c:pt>
                <c:pt idx="102">
                  <c:v>116.13785418213899</c:v>
                </c:pt>
                <c:pt idx="103">
                  <c:v>345.30860038676701</c:v>
                </c:pt>
                <c:pt idx="104">
                  <c:v>587.21165620958197</c:v>
                </c:pt>
                <c:pt idx="105">
                  <c:v>802.60327290775297</c:v>
                </c:pt>
                <c:pt idx="106">
                  <c:v>970.31108842735705</c:v>
                </c:pt>
                <c:pt idx="107">
                  <c:v>1076.4373202540601</c:v>
                </c:pt>
                <c:pt idx="108">
                  <c:v>1112.7319867891499</c:v>
                </c:pt>
                <c:pt idx="109">
                  <c:v>1076.4373202540601</c:v>
                </c:pt>
                <c:pt idx="110">
                  <c:v>970.31108842735705</c:v>
                </c:pt>
                <c:pt idx="111">
                  <c:v>802.60327290775297</c:v>
                </c:pt>
                <c:pt idx="112">
                  <c:v>587.21165620958197</c:v>
                </c:pt>
                <c:pt idx="113">
                  <c:v>345.30860038676701</c:v>
                </c:pt>
                <c:pt idx="114">
                  <c:v>116.13785418213899</c:v>
                </c:pt>
                <c:pt idx="115">
                  <c:v>0</c:v>
                </c:pt>
                <c:pt idx="116">
                  <c:v>0</c:v>
                </c:pt>
                <c:pt idx="117">
                  <c:v>0</c:v>
                </c:pt>
                <c:pt idx="118">
                  <c:v>0</c:v>
                </c:pt>
                <c:pt idx="119">
                  <c:v>0</c:v>
                </c:pt>
                <c:pt idx="120">
                  <c:v>0</c:v>
                </c:pt>
                <c:pt idx="121">
                  <c:v>0</c:v>
                </c:pt>
                <c:pt idx="122">
                  <c:v>0</c:v>
                </c:pt>
                <c:pt idx="123">
                  <c:v>0</c:v>
                </c:pt>
                <c:pt idx="124">
                  <c:v>0</c:v>
                </c:pt>
                <c:pt idx="125">
                  <c:v>5.0755910635954402</c:v>
                </c:pt>
                <c:pt idx="126">
                  <c:v>150.66577020758101</c:v>
                </c:pt>
                <c:pt idx="127">
                  <c:v>381.44466248827001</c:v>
                </c:pt>
                <c:pt idx="128">
                  <c:v>618.59935286498796</c:v>
                </c:pt>
                <c:pt idx="129">
                  <c:v>828.71577295955694</c:v>
                </c:pt>
                <c:pt idx="130">
                  <c:v>992.080191065186</c:v>
                </c:pt>
                <c:pt idx="131">
                  <c:v>1095.40415543119</c:v>
                </c:pt>
                <c:pt idx="132">
                  <c:v>1130.73400349598</c:v>
                </c:pt>
                <c:pt idx="133">
                  <c:v>1095.40415543119</c:v>
                </c:pt>
                <c:pt idx="134">
                  <c:v>992.080191065186</c:v>
                </c:pt>
                <c:pt idx="135">
                  <c:v>828.71577295955694</c:v>
                </c:pt>
                <c:pt idx="136">
                  <c:v>618.59935286498796</c:v>
                </c:pt>
                <c:pt idx="137">
                  <c:v>381.44466248827001</c:v>
                </c:pt>
                <c:pt idx="138">
                  <c:v>150.66577020758101</c:v>
                </c:pt>
                <c:pt idx="139">
                  <c:v>5.0755910635954402</c:v>
                </c:pt>
                <c:pt idx="140">
                  <c:v>0</c:v>
                </c:pt>
                <c:pt idx="141">
                  <c:v>0</c:v>
                </c:pt>
                <c:pt idx="142">
                  <c:v>0</c:v>
                </c:pt>
                <c:pt idx="143">
                  <c:v>0</c:v>
                </c:pt>
                <c:pt idx="144">
                  <c:v>0</c:v>
                </c:pt>
                <c:pt idx="145">
                  <c:v>0</c:v>
                </c:pt>
                <c:pt idx="146">
                  <c:v>0</c:v>
                </c:pt>
                <c:pt idx="147">
                  <c:v>0</c:v>
                </c:pt>
                <c:pt idx="148">
                  <c:v>0</c:v>
                </c:pt>
                <c:pt idx="149">
                  <c:v>0</c:v>
                </c:pt>
                <c:pt idx="150">
                  <c:v>140.19444545285501</c:v>
                </c:pt>
                <c:pt idx="151">
                  <c:v>370.88569054830498</c:v>
                </c:pt>
                <c:pt idx="152">
                  <c:v>609.63379761654699</c:v>
                </c:pt>
                <c:pt idx="153">
                  <c:v>821.45037550367101</c:v>
                </c:pt>
                <c:pt idx="154">
                  <c:v>986.20267335856101</c:v>
                </c:pt>
                <c:pt idx="155">
                  <c:v>1090.41952069629</c:v>
                </c:pt>
                <c:pt idx="156">
                  <c:v>1126.0564857347299</c:v>
                </c:pt>
                <c:pt idx="157">
                  <c:v>1090.41952069629</c:v>
                </c:pt>
                <c:pt idx="158">
                  <c:v>986.20267335856101</c:v>
                </c:pt>
                <c:pt idx="159">
                  <c:v>821.45037550367101</c:v>
                </c:pt>
                <c:pt idx="160">
                  <c:v>609.63379761654699</c:v>
                </c:pt>
                <c:pt idx="161">
                  <c:v>370.88569054830498</c:v>
                </c:pt>
                <c:pt idx="162">
                  <c:v>140.19444545285501</c:v>
                </c:pt>
                <c:pt idx="163">
                  <c:v>0</c:v>
                </c:pt>
                <c:pt idx="164">
                  <c:v>0</c:v>
                </c:pt>
                <c:pt idx="165">
                  <c:v>0</c:v>
                </c:pt>
                <c:pt idx="166">
                  <c:v>0</c:v>
                </c:pt>
                <c:pt idx="167">
                  <c:v>0</c:v>
                </c:pt>
                <c:pt idx="168">
                  <c:v>0</c:v>
                </c:pt>
                <c:pt idx="169">
                  <c:v>0</c:v>
                </c:pt>
                <c:pt idx="170">
                  <c:v>0</c:v>
                </c:pt>
                <c:pt idx="171">
                  <c:v>0</c:v>
                </c:pt>
                <c:pt idx="172">
                  <c:v>0</c:v>
                </c:pt>
                <c:pt idx="173">
                  <c:v>0</c:v>
                </c:pt>
                <c:pt idx="174">
                  <c:v>73.669745902135404</c:v>
                </c:pt>
                <c:pt idx="175">
                  <c:v>293.72290579854899</c:v>
                </c:pt>
                <c:pt idx="176">
                  <c:v>539.15325253890001</c:v>
                </c:pt>
                <c:pt idx="177">
                  <c:v>759.65795421778603</c:v>
                </c:pt>
                <c:pt idx="178">
                  <c:v>931.77493295467002</c:v>
                </c:pt>
                <c:pt idx="179">
                  <c:v>1040.7878533370199</c:v>
                </c:pt>
                <c:pt idx="180">
                  <c:v>1078.08136078499</c:v>
                </c:pt>
                <c:pt idx="181">
                  <c:v>1040.7878533370199</c:v>
                </c:pt>
                <c:pt idx="182">
                  <c:v>931.77493295467002</c:v>
                </c:pt>
                <c:pt idx="183">
                  <c:v>759.65795421778603</c:v>
                </c:pt>
                <c:pt idx="184">
                  <c:v>539.15325253890001</c:v>
                </c:pt>
                <c:pt idx="185">
                  <c:v>293.72290579854899</c:v>
                </c:pt>
                <c:pt idx="186">
                  <c:v>73.669745902135404</c:v>
                </c:pt>
                <c:pt idx="187">
                  <c:v>0</c:v>
                </c:pt>
                <c:pt idx="188">
                  <c:v>0</c:v>
                </c:pt>
                <c:pt idx="189">
                  <c:v>0</c:v>
                </c:pt>
                <c:pt idx="190">
                  <c:v>0</c:v>
                </c:pt>
                <c:pt idx="191">
                  <c:v>0</c:v>
                </c:pt>
                <c:pt idx="192">
                  <c:v>0</c:v>
                </c:pt>
                <c:pt idx="193">
                  <c:v>0</c:v>
                </c:pt>
                <c:pt idx="194">
                  <c:v>0</c:v>
                </c:pt>
                <c:pt idx="195">
                  <c:v>0</c:v>
                </c:pt>
                <c:pt idx="196">
                  <c:v>0</c:v>
                </c:pt>
                <c:pt idx="197">
                  <c:v>0</c:v>
                </c:pt>
                <c:pt idx="198">
                  <c:v>4.5817961328998003</c:v>
                </c:pt>
                <c:pt idx="199">
                  <c:v>168.086724412796</c:v>
                </c:pt>
                <c:pt idx="200">
                  <c:v>405.838538177104</c:v>
                </c:pt>
                <c:pt idx="201">
                  <c:v>628.37728990501</c:v>
                </c:pt>
                <c:pt idx="202">
                  <c:v>803.82034942402902</c:v>
                </c:pt>
                <c:pt idx="203">
                  <c:v>915.31740529634305</c:v>
                </c:pt>
                <c:pt idx="204">
                  <c:v>953.50564494661205</c:v>
                </c:pt>
                <c:pt idx="205">
                  <c:v>915.31740529634305</c:v>
                </c:pt>
                <c:pt idx="206">
                  <c:v>803.82034942402902</c:v>
                </c:pt>
                <c:pt idx="207">
                  <c:v>628.37728990501</c:v>
                </c:pt>
                <c:pt idx="208">
                  <c:v>405.838538177104</c:v>
                </c:pt>
                <c:pt idx="209">
                  <c:v>168.086724412796</c:v>
                </c:pt>
                <c:pt idx="210">
                  <c:v>4.5817961328998003</c:v>
                </c:pt>
                <c:pt idx="211">
                  <c:v>0</c:v>
                </c:pt>
                <c:pt idx="212">
                  <c:v>0</c:v>
                </c:pt>
                <c:pt idx="213">
                  <c:v>0</c:v>
                </c:pt>
                <c:pt idx="214">
                  <c:v>0</c:v>
                </c:pt>
                <c:pt idx="215">
                  <c:v>0</c:v>
                </c:pt>
                <c:pt idx="216">
                  <c:v>0</c:v>
                </c:pt>
                <c:pt idx="217">
                  <c:v>0</c:v>
                </c:pt>
                <c:pt idx="218">
                  <c:v>0</c:v>
                </c:pt>
                <c:pt idx="219">
                  <c:v>0</c:v>
                </c:pt>
                <c:pt idx="220">
                  <c:v>0</c:v>
                </c:pt>
                <c:pt idx="221">
                  <c:v>0</c:v>
                </c:pt>
                <c:pt idx="222">
                  <c:v>0</c:v>
                </c:pt>
                <c:pt idx="223">
                  <c:v>79.049124309443002</c:v>
                </c:pt>
                <c:pt idx="224">
                  <c:v>288.63215336452498</c:v>
                </c:pt>
                <c:pt idx="225">
                  <c:v>501.78782975471802</c:v>
                </c:pt>
                <c:pt idx="226">
                  <c:v>672.61366790977399</c:v>
                </c:pt>
                <c:pt idx="227">
                  <c:v>781.73711888007097</c:v>
                </c:pt>
                <c:pt idx="228">
                  <c:v>819.17721780794602</c:v>
                </c:pt>
                <c:pt idx="229">
                  <c:v>781.73711888007097</c:v>
                </c:pt>
                <c:pt idx="230">
                  <c:v>672.61366790977399</c:v>
                </c:pt>
                <c:pt idx="231">
                  <c:v>501.78782975471802</c:v>
                </c:pt>
                <c:pt idx="232">
                  <c:v>288.63215336452498</c:v>
                </c:pt>
                <c:pt idx="233">
                  <c:v>79.049124309443002</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13.1388710513571</c:v>
                </c:pt>
                <c:pt idx="248">
                  <c:v>158.55979943266701</c:v>
                </c:pt>
                <c:pt idx="249">
                  <c:v>346.81642672309403</c:v>
                </c:pt>
                <c:pt idx="250">
                  <c:v>504.467422891973</c:v>
                </c:pt>
                <c:pt idx="251">
                  <c:v>606.40724627904206</c:v>
                </c:pt>
                <c:pt idx="252">
                  <c:v>641.51893286305506</c:v>
                </c:pt>
                <c:pt idx="253">
                  <c:v>606.40724627904206</c:v>
                </c:pt>
                <c:pt idx="254">
                  <c:v>504.467422891973</c:v>
                </c:pt>
                <c:pt idx="255">
                  <c:v>346.81642672309403</c:v>
                </c:pt>
                <c:pt idx="256">
                  <c:v>158.55979943266701</c:v>
                </c:pt>
                <c:pt idx="257">
                  <c:v>13.1388710513571</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116.520573784834</c:v>
                </c:pt>
                <c:pt idx="273">
                  <c:v>290.90477227301602</c:v>
                </c:pt>
                <c:pt idx="274">
                  <c:v>441.59419104167</c:v>
                </c:pt>
                <c:pt idx="275">
                  <c:v>539.79640343832705</c:v>
                </c:pt>
                <c:pt idx="276">
                  <c:v>573.70150562772699</c:v>
                </c:pt>
                <c:pt idx="277">
                  <c:v>539.79640343832705</c:v>
                </c:pt>
                <c:pt idx="278">
                  <c:v>441.59419104167</c:v>
                </c:pt>
                <c:pt idx="279">
                  <c:v>290.90477227301602</c:v>
                </c:pt>
                <c:pt idx="280">
                  <c:v>116.520573784834</c:v>
                </c:pt>
                <c:pt idx="281">
                  <c:v>0</c:v>
                </c:pt>
                <c:pt idx="282">
                  <c:v>0</c:v>
                </c:pt>
                <c:pt idx="283">
                  <c:v>0</c:v>
                </c:pt>
                <c:pt idx="284">
                  <c:v>0</c:v>
                </c:pt>
                <c:pt idx="285">
                  <c:v>0</c:v>
                </c:pt>
                <c:pt idx="286">
                  <c:v>0</c:v>
                </c:pt>
                <c:pt idx="287">
                  <c:v>0</c:v>
                </c:pt>
              </c:numCache>
            </c:numRef>
          </c:xVal>
          <c:yVal>
            <c:numRef>
              <c:f>MeasuredEstimatedSolar!$K$3:$K$290</c:f>
              <c:numCache>
                <c:formatCode>General</c:formatCode>
                <c:ptCount val="288"/>
                <c:pt idx="0">
                  <c:v>0</c:v>
                </c:pt>
                <c:pt idx="1">
                  <c:v>0</c:v>
                </c:pt>
                <c:pt idx="2">
                  <c:v>0</c:v>
                </c:pt>
                <c:pt idx="3">
                  <c:v>0</c:v>
                </c:pt>
                <c:pt idx="4">
                  <c:v>0</c:v>
                </c:pt>
                <c:pt idx="5">
                  <c:v>0</c:v>
                </c:pt>
                <c:pt idx="6">
                  <c:v>0</c:v>
                </c:pt>
                <c:pt idx="7">
                  <c:v>0</c:v>
                </c:pt>
                <c:pt idx="8">
                  <c:v>20.1009999999999</c:v>
                </c:pt>
                <c:pt idx="9">
                  <c:v>172.8201</c:v>
                </c:pt>
                <c:pt idx="10">
                  <c:v>343.70780000000002</c:v>
                </c:pt>
                <c:pt idx="11">
                  <c:v>523.19319999999902</c:v>
                </c:pt>
                <c:pt idx="12">
                  <c:v>622.76409999999896</c:v>
                </c:pt>
                <c:pt idx="13">
                  <c:v>661.72379999999896</c:v>
                </c:pt>
                <c:pt idx="14">
                  <c:v>630.94939999999997</c:v>
                </c:pt>
                <c:pt idx="15">
                  <c:v>537.78120000000001</c:v>
                </c:pt>
                <c:pt idx="16">
                  <c:v>386.90289999999902</c:v>
                </c:pt>
                <c:pt idx="17">
                  <c:v>188.50829999999999</c:v>
                </c:pt>
                <c:pt idx="18">
                  <c:v>26.846599999999899</c:v>
                </c:pt>
                <c:pt idx="19">
                  <c:v>0</c:v>
                </c:pt>
                <c:pt idx="20">
                  <c:v>0</c:v>
                </c:pt>
                <c:pt idx="21">
                  <c:v>0</c:v>
                </c:pt>
                <c:pt idx="22">
                  <c:v>0</c:v>
                </c:pt>
                <c:pt idx="23">
                  <c:v>0</c:v>
                </c:pt>
                <c:pt idx="24">
                  <c:v>0</c:v>
                </c:pt>
                <c:pt idx="25">
                  <c:v>0</c:v>
                </c:pt>
                <c:pt idx="26">
                  <c:v>0</c:v>
                </c:pt>
                <c:pt idx="27">
                  <c:v>0</c:v>
                </c:pt>
                <c:pt idx="28">
                  <c:v>0</c:v>
                </c:pt>
                <c:pt idx="29">
                  <c:v>0</c:v>
                </c:pt>
                <c:pt idx="30">
                  <c:v>0</c:v>
                </c:pt>
                <c:pt idx="31">
                  <c:v>0</c:v>
                </c:pt>
                <c:pt idx="32">
                  <c:v>57.6221999999999</c:v>
                </c:pt>
                <c:pt idx="33">
                  <c:v>254.65530000000001</c:v>
                </c:pt>
                <c:pt idx="34">
                  <c:v>456.8365</c:v>
                </c:pt>
                <c:pt idx="35">
                  <c:v>620.19150000000002</c:v>
                </c:pt>
                <c:pt idx="36">
                  <c:v>730.23990000000003</c:v>
                </c:pt>
                <c:pt idx="37">
                  <c:v>781.97130000000004</c:v>
                </c:pt>
                <c:pt idx="38">
                  <c:v>749.36850000000004</c:v>
                </c:pt>
                <c:pt idx="39">
                  <c:v>657.65049999999906</c:v>
                </c:pt>
                <c:pt idx="40">
                  <c:v>522.72810000000004</c:v>
                </c:pt>
                <c:pt idx="41">
                  <c:v>323.16910000000001</c:v>
                </c:pt>
                <c:pt idx="42">
                  <c:v>109.0314</c:v>
                </c:pt>
                <c:pt idx="43">
                  <c:v>0.14460000000000001</c:v>
                </c:pt>
                <c:pt idx="44">
                  <c:v>0</c:v>
                </c:pt>
                <c:pt idx="45">
                  <c:v>0</c:v>
                </c:pt>
                <c:pt idx="46">
                  <c:v>0</c:v>
                </c:pt>
                <c:pt idx="47">
                  <c:v>0</c:v>
                </c:pt>
                <c:pt idx="48">
                  <c:v>0</c:v>
                </c:pt>
                <c:pt idx="49">
                  <c:v>0</c:v>
                </c:pt>
                <c:pt idx="50">
                  <c:v>0</c:v>
                </c:pt>
                <c:pt idx="51">
                  <c:v>0</c:v>
                </c:pt>
                <c:pt idx="52">
                  <c:v>0</c:v>
                </c:pt>
                <c:pt idx="53">
                  <c:v>0</c:v>
                </c:pt>
                <c:pt idx="54">
                  <c:v>0</c:v>
                </c:pt>
                <c:pt idx="55">
                  <c:v>9.6091999999999906</c:v>
                </c:pt>
                <c:pt idx="56">
                  <c:v>165.57239999999899</c:v>
                </c:pt>
                <c:pt idx="57">
                  <c:v>393.58600000000001</c:v>
                </c:pt>
                <c:pt idx="58">
                  <c:v>602.01220000000001</c:v>
                </c:pt>
                <c:pt idx="59">
                  <c:v>766.39509999999905</c:v>
                </c:pt>
                <c:pt idx="60">
                  <c:v>870.56309999999905</c:v>
                </c:pt>
                <c:pt idx="61">
                  <c:v>908.06449999999904</c:v>
                </c:pt>
                <c:pt idx="62">
                  <c:v>870.2473</c:v>
                </c:pt>
                <c:pt idx="63">
                  <c:v>770.00220000000002</c:v>
                </c:pt>
                <c:pt idx="64">
                  <c:v>612.33159999999896</c:v>
                </c:pt>
                <c:pt idx="65">
                  <c:v>411.09890000000001</c:v>
                </c:pt>
                <c:pt idx="66">
                  <c:v>164.745</c:v>
                </c:pt>
                <c:pt idx="67">
                  <c:v>9.2263999999999893</c:v>
                </c:pt>
                <c:pt idx="68">
                  <c:v>0</c:v>
                </c:pt>
                <c:pt idx="69">
                  <c:v>0</c:v>
                </c:pt>
                <c:pt idx="70">
                  <c:v>0</c:v>
                </c:pt>
                <c:pt idx="71">
                  <c:v>0</c:v>
                </c:pt>
                <c:pt idx="72">
                  <c:v>0</c:v>
                </c:pt>
                <c:pt idx="73">
                  <c:v>0</c:v>
                </c:pt>
                <c:pt idx="74">
                  <c:v>0</c:v>
                </c:pt>
                <c:pt idx="75">
                  <c:v>0</c:v>
                </c:pt>
                <c:pt idx="76">
                  <c:v>0</c:v>
                </c:pt>
                <c:pt idx="77">
                  <c:v>0</c:v>
                </c:pt>
                <c:pt idx="78">
                  <c:v>0</c:v>
                </c:pt>
                <c:pt idx="79">
                  <c:v>74.087400000000002</c:v>
                </c:pt>
                <c:pt idx="80">
                  <c:v>291.04379999999901</c:v>
                </c:pt>
                <c:pt idx="81">
                  <c:v>514.99879999999905</c:v>
                </c:pt>
                <c:pt idx="82">
                  <c:v>716.37220000000002</c:v>
                </c:pt>
                <c:pt idx="83">
                  <c:v>869.98239999999896</c:v>
                </c:pt>
                <c:pt idx="84">
                  <c:v>963.03330000000005</c:v>
                </c:pt>
                <c:pt idx="85">
                  <c:v>992.78219999999897</c:v>
                </c:pt>
                <c:pt idx="86">
                  <c:v>953.28290000000004</c:v>
                </c:pt>
                <c:pt idx="87">
                  <c:v>852.22130000000004</c:v>
                </c:pt>
                <c:pt idx="88">
                  <c:v>692.65120000000002</c:v>
                </c:pt>
                <c:pt idx="89">
                  <c:v>481.24489999999901</c:v>
                </c:pt>
                <c:pt idx="90">
                  <c:v>248.331099999999</c:v>
                </c:pt>
                <c:pt idx="91">
                  <c:v>48.226999999999897</c:v>
                </c:pt>
                <c:pt idx="92">
                  <c:v>0</c:v>
                </c:pt>
                <c:pt idx="93">
                  <c:v>0</c:v>
                </c:pt>
                <c:pt idx="94">
                  <c:v>0</c:v>
                </c:pt>
                <c:pt idx="95">
                  <c:v>0</c:v>
                </c:pt>
                <c:pt idx="96">
                  <c:v>0</c:v>
                </c:pt>
                <c:pt idx="97">
                  <c:v>0</c:v>
                </c:pt>
                <c:pt idx="98">
                  <c:v>0</c:v>
                </c:pt>
                <c:pt idx="99">
                  <c:v>0</c:v>
                </c:pt>
                <c:pt idx="100">
                  <c:v>0</c:v>
                </c:pt>
                <c:pt idx="101">
                  <c:v>0</c:v>
                </c:pt>
                <c:pt idx="102">
                  <c:v>7.8682999999999899</c:v>
                </c:pt>
                <c:pt idx="103">
                  <c:v>159.1576</c:v>
                </c:pt>
                <c:pt idx="104">
                  <c:v>395.20179999999903</c:v>
                </c:pt>
                <c:pt idx="105">
                  <c:v>611.77829999999904</c:v>
                </c:pt>
                <c:pt idx="106">
                  <c:v>801.16949999999895</c:v>
                </c:pt>
                <c:pt idx="107">
                  <c:v>941.89290000000005</c:v>
                </c:pt>
                <c:pt idx="108">
                  <c:v>1026.7953</c:v>
                </c:pt>
                <c:pt idx="109">
                  <c:v>1046.3647000000001</c:v>
                </c:pt>
                <c:pt idx="110">
                  <c:v>1003.8117</c:v>
                </c:pt>
                <c:pt idx="111">
                  <c:v>901.29390000000001</c:v>
                </c:pt>
                <c:pt idx="112">
                  <c:v>744.15819999999906</c:v>
                </c:pt>
                <c:pt idx="113">
                  <c:v>545.91200000000003</c:v>
                </c:pt>
                <c:pt idx="114">
                  <c:v>324.57459999999901</c:v>
                </c:pt>
                <c:pt idx="115">
                  <c:v>105.6311</c:v>
                </c:pt>
                <c:pt idx="116">
                  <c:v>0.89859999999999896</c:v>
                </c:pt>
                <c:pt idx="117">
                  <c:v>0</c:v>
                </c:pt>
                <c:pt idx="118">
                  <c:v>0</c:v>
                </c:pt>
                <c:pt idx="119">
                  <c:v>0</c:v>
                </c:pt>
                <c:pt idx="120">
                  <c:v>0</c:v>
                </c:pt>
                <c:pt idx="121">
                  <c:v>0</c:v>
                </c:pt>
                <c:pt idx="122">
                  <c:v>0</c:v>
                </c:pt>
                <c:pt idx="123">
                  <c:v>0</c:v>
                </c:pt>
                <c:pt idx="124">
                  <c:v>0</c:v>
                </c:pt>
                <c:pt idx="125">
                  <c:v>0</c:v>
                </c:pt>
                <c:pt idx="126">
                  <c:v>23.4698999999999</c:v>
                </c:pt>
                <c:pt idx="127">
                  <c:v>181.108</c:v>
                </c:pt>
                <c:pt idx="128">
                  <c:v>394.2199</c:v>
                </c:pt>
                <c:pt idx="129">
                  <c:v>601.75310000000002</c:v>
                </c:pt>
                <c:pt idx="130">
                  <c:v>783.42240000000004</c:v>
                </c:pt>
                <c:pt idx="131">
                  <c:v>923.85</c:v>
                </c:pt>
                <c:pt idx="132">
                  <c:v>1009.8702</c:v>
                </c:pt>
                <c:pt idx="133">
                  <c:v>1032.2453</c:v>
                </c:pt>
                <c:pt idx="134">
                  <c:v>1002.6965</c:v>
                </c:pt>
                <c:pt idx="135">
                  <c:v>909.46979999999905</c:v>
                </c:pt>
                <c:pt idx="136">
                  <c:v>761.95709999999895</c:v>
                </c:pt>
                <c:pt idx="137">
                  <c:v>571.79110000000003</c:v>
                </c:pt>
                <c:pt idx="138">
                  <c:v>355.88060000000002</c:v>
                </c:pt>
                <c:pt idx="139">
                  <c:v>146.1405</c:v>
                </c:pt>
                <c:pt idx="140">
                  <c:v>11.641500000000001</c:v>
                </c:pt>
                <c:pt idx="141">
                  <c:v>0</c:v>
                </c:pt>
                <c:pt idx="142">
                  <c:v>0</c:v>
                </c:pt>
                <c:pt idx="143">
                  <c:v>0</c:v>
                </c:pt>
                <c:pt idx="144">
                  <c:v>0</c:v>
                </c:pt>
                <c:pt idx="145">
                  <c:v>0</c:v>
                </c:pt>
                <c:pt idx="146">
                  <c:v>0</c:v>
                </c:pt>
                <c:pt idx="147">
                  <c:v>0</c:v>
                </c:pt>
                <c:pt idx="148">
                  <c:v>0</c:v>
                </c:pt>
                <c:pt idx="149">
                  <c:v>0</c:v>
                </c:pt>
                <c:pt idx="150">
                  <c:v>7.6566999999999901</c:v>
                </c:pt>
                <c:pt idx="151">
                  <c:v>150.06610000000001</c:v>
                </c:pt>
                <c:pt idx="152">
                  <c:v>356.30259999999902</c:v>
                </c:pt>
                <c:pt idx="153">
                  <c:v>563.55219999999895</c:v>
                </c:pt>
                <c:pt idx="154">
                  <c:v>747.11749999999904</c:v>
                </c:pt>
                <c:pt idx="155">
                  <c:v>888.83309999999904</c:v>
                </c:pt>
                <c:pt idx="156">
                  <c:v>987.03269999999895</c:v>
                </c:pt>
                <c:pt idx="157">
                  <c:v>1019.9203</c:v>
                </c:pt>
                <c:pt idx="158">
                  <c:v>985.11</c:v>
                </c:pt>
                <c:pt idx="159">
                  <c:v>827.47979999999905</c:v>
                </c:pt>
                <c:pt idx="160">
                  <c:v>338.11369999999903</c:v>
                </c:pt>
                <c:pt idx="161">
                  <c:v>613.12789999999904</c:v>
                </c:pt>
                <c:pt idx="162">
                  <c:v>370.6524</c:v>
                </c:pt>
                <c:pt idx="163">
                  <c:v>152.2011</c:v>
                </c:pt>
                <c:pt idx="164">
                  <c:v>12.8917</c:v>
                </c:pt>
                <c:pt idx="165">
                  <c:v>0</c:v>
                </c:pt>
                <c:pt idx="166">
                  <c:v>0</c:v>
                </c:pt>
                <c:pt idx="167">
                  <c:v>0</c:v>
                </c:pt>
                <c:pt idx="168">
                  <c:v>0</c:v>
                </c:pt>
                <c:pt idx="169">
                  <c:v>0</c:v>
                </c:pt>
                <c:pt idx="170">
                  <c:v>0</c:v>
                </c:pt>
                <c:pt idx="171">
                  <c:v>0</c:v>
                </c:pt>
                <c:pt idx="172">
                  <c:v>0</c:v>
                </c:pt>
                <c:pt idx="173">
                  <c:v>0</c:v>
                </c:pt>
                <c:pt idx="174">
                  <c:v>0.3175</c:v>
                </c:pt>
                <c:pt idx="175">
                  <c:v>88.353300000000004</c:v>
                </c:pt>
                <c:pt idx="176">
                  <c:v>290.5915</c:v>
                </c:pt>
                <c:pt idx="177">
                  <c:v>504.31380000000001</c:v>
                </c:pt>
                <c:pt idx="178">
                  <c:v>699.47019999999895</c:v>
                </c:pt>
                <c:pt idx="179">
                  <c:v>854.62699999999904</c:v>
                </c:pt>
                <c:pt idx="180">
                  <c:v>942.62829999999894</c:v>
                </c:pt>
                <c:pt idx="181">
                  <c:v>968.60389999999904</c:v>
                </c:pt>
                <c:pt idx="182">
                  <c:v>938.19510000000002</c:v>
                </c:pt>
                <c:pt idx="183">
                  <c:v>846.4624</c:v>
                </c:pt>
                <c:pt idx="184">
                  <c:v>697.27030000000002</c:v>
                </c:pt>
                <c:pt idx="185">
                  <c:v>420.4024</c:v>
                </c:pt>
                <c:pt idx="186">
                  <c:v>195.0942</c:v>
                </c:pt>
                <c:pt idx="187">
                  <c:v>38.735500000000002</c:v>
                </c:pt>
                <c:pt idx="188">
                  <c:v>0</c:v>
                </c:pt>
                <c:pt idx="189">
                  <c:v>0</c:v>
                </c:pt>
                <c:pt idx="190">
                  <c:v>0</c:v>
                </c:pt>
                <c:pt idx="191">
                  <c:v>0</c:v>
                </c:pt>
                <c:pt idx="192">
                  <c:v>0</c:v>
                </c:pt>
                <c:pt idx="193">
                  <c:v>0</c:v>
                </c:pt>
                <c:pt idx="194">
                  <c:v>0</c:v>
                </c:pt>
                <c:pt idx="195">
                  <c:v>0</c:v>
                </c:pt>
                <c:pt idx="196">
                  <c:v>0</c:v>
                </c:pt>
                <c:pt idx="197">
                  <c:v>0</c:v>
                </c:pt>
                <c:pt idx="198">
                  <c:v>0</c:v>
                </c:pt>
                <c:pt idx="199">
                  <c:v>44.695700000000002</c:v>
                </c:pt>
                <c:pt idx="200">
                  <c:v>237.453599999999</c:v>
                </c:pt>
                <c:pt idx="201">
                  <c:v>452.0401</c:v>
                </c:pt>
                <c:pt idx="202">
                  <c:v>641.37080000000003</c:v>
                </c:pt>
                <c:pt idx="203">
                  <c:v>783.39649999999904</c:v>
                </c:pt>
                <c:pt idx="204">
                  <c:v>871.12459999999896</c:v>
                </c:pt>
                <c:pt idx="205">
                  <c:v>945.23149999999896</c:v>
                </c:pt>
                <c:pt idx="206">
                  <c:v>899.02790000000005</c:v>
                </c:pt>
                <c:pt idx="207">
                  <c:v>675.65999999999894</c:v>
                </c:pt>
                <c:pt idx="208">
                  <c:v>576.58079999999904</c:v>
                </c:pt>
                <c:pt idx="209">
                  <c:v>380.81979999999902</c:v>
                </c:pt>
                <c:pt idx="210">
                  <c:v>139.90170000000001</c:v>
                </c:pt>
                <c:pt idx="211">
                  <c:v>6.4457000000000004</c:v>
                </c:pt>
                <c:pt idx="212">
                  <c:v>0</c:v>
                </c:pt>
                <c:pt idx="213">
                  <c:v>0</c:v>
                </c:pt>
                <c:pt idx="214">
                  <c:v>0</c:v>
                </c:pt>
                <c:pt idx="215">
                  <c:v>0</c:v>
                </c:pt>
                <c:pt idx="216">
                  <c:v>0</c:v>
                </c:pt>
                <c:pt idx="217">
                  <c:v>0</c:v>
                </c:pt>
                <c:pt idx="218">
                  <c:v>0</c:v>
                </c:pt>
                <c:pt idx="219">
                  <c:v>0</c:v>
                </c:pt>
                <c:pt idx="220">
                  <c:v>0</c:v>
                </c:pt>
                <c:pt idx="221">
                  <c:v>0</c:v>
                </c:pt>
                <c:pt idx="222">
                  <c:v>0</c:v>
                </c:pt>
                <c:pt idx="223">
                  <c:v>12.695600000000001</c:v>
                </c:pt>
                <c:pt idx="224">
                  <c:v>166.2371</c:v>
                </c:pt>
                <c:pt idx="225">
                  <c:v>375.40609999999901</c:v>
                </c:pt>
                <c:pt idx="226">
                  <c:v>561.15809999999897</c:v>
                </c:pt>
                <c:pt idx="227">
                  <c:v>700.61159999999904</c:v>
                </c:pt>
                <c:pt idx="228">
                  <c:v>777.03300000000002</c:v>
                </c:pt>
                <c:pt idx="229">
                  <c:v>788.02729999999895</c:v>
                </c:pt>
                <c:pt idx="230">
                  <c:v>733.40470000000005</c:v>
                </c:pt>
                <c:pt idx="231">
                  <c:v>619.00519999999904</c:v>
                </c:pt>
                <c:pt idx="232">
                  <c:v>449.44659999999902</c:v>
                </c:pt>
                <c:pt idx="233">
                  <c:v>243.14840000000001</c:v>
                </c:pt>
                <c:pt idx="234">
                  <c:v>51.937100000000001</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78.961600000000004</c:v>
                </c:pt>
                <c:pt idx="249">
                  <c:v>274.41269999999901</c:v>
                </c:pt>
                <c:pt idx="250">
                  <c:v>454.90499999999901</c:v>
                </c:pt>
                <c:pt idx="251">
                  <c:v>593.21680000000003</c:v>
                </c:pt>
                <c:pt idx="252">
                  <c:v>673.92190000000005</c:v>
                </c:pt>
                <c:pt idx="253">
                  <c:v>684.96889999999905</c:v>
                </c:pt>
                <c:pt idx="254">
                  <c:v>621.05330000000004</c:v>
                </c:pt>
                <c:pt idx="255">
                  <c:v>507.98520000000002</c:v>
                </c:pt>
                <c:pt idx="256">
                  <c:v>334.02699999999902</c:v>
                </c:pt>
                <c:pt idx="257">
                  <c:v>138.61779999999899</c:v>
                </c:pt>
                <c:pt idx="258">
                  <c:v>6.5168999999999899</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28.357800000000001</c:v>
                </c:pt>
                <c:pt idx="273">
                  <c:v>188.9649</c:v>
                </c:pt>
                <c:pt idx="274">
                  <c:v>374.64679999999902</c:v>
                </c:pt>
                <c:pt idx="275">
                  <c:v>517.71849999999904</c:v>
                </c:pt>
                <c:pt idx="276">
                  <c:v>602.96360000000004</c:v>
                </c:pt>
                <c:pt idx="277">
                  <c:v>620.85559999999896</c:v>
                </c:pt>
                <c:pt idx="278">
                  <c:v>577.67150000000004</c:v>
                </c:pt>
                <c:pt idx="279">
                  <c:v>476.91730000000001</c:v>
                </c:pt>
                <c:pt idx="280">
                  <c:v>318.45600000000002</c:v>
                </c:pt>
                <c:pt idx="281">
                  <c:v>114.4423</c:v>
                </c:pt>
                <c:pt idx="282">
                  <c:v>4.1279000000000003</c:v>
                </c:pt>
                <c:pt idx="283">
                  <c:v>0</c:v>
                </c:pt>
                <c:pt idx="284">
                  <c:v>0</c:v>
                </c:pt>
                <c:pt idx="285">
                  <c:v>0</c:v>
                </c:pt>
                <c:pt idx="286">
                  <c:v>0</c:v>
                </c:pt>
                <c:pt idx="287">
                  <c:v>0</c:v>
                </c:pt>
              </c:numCache>
            </c:numRef>
          </c:yVal>
          <c:smooth val="0"/>
          <c:extLst>
            <c:ext xmlns:c16="http://schemas.microsoft.com/office/drawing/2014/chart" uri="{C3380CC4-5D6E-409C-BE32-E72D297353CC}">
              <c16:uniqueId val="{00000002-C340-416E-80BE-6D44CE450D25}"/>
            </c:ext>
          </c:extLst>
        </c:ser>
        <c:dLbls>
          <c:showLegendKey val="0"/>
          <c:showVal val="0"/>
          <c:showCatName val="0"/>
          <c:showSerName val="0"/>
          <c:showPercent val="0"/>
          <c:showBubbleSize val="0"/>
        </c:dLbls>
        <c:axId val="1641276736"/>
        <c:axId val="106505200"/>
      </c:scatterChart>
      <c:valAx>
        <c:axId val="164127673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Measured horizontal solar irradiance</a:t>
                </a:r>
                <a:r>
                  <a:rPr lang="en-US" sz="2400" baseline="0"/>
                  <a:t> only on a sunny middle day [W m</a:t>
                </a:r>
                <a:r>
                  <a:rPr lang="en-US" sz="2400" baseline="30000"/>
                  <a:t>-2</a:t>
                </a:r>
                <a:r>
                  <a:rPr lang="en-US" sz="2400" baseline="0"/>
                  <a:t>]</a:t>
                </a:r>
                <a:endParaRPr lang="en-US" sz="2400"/>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6505200"/>
        <c:crosses val="autoZero"/>
        <c:crossBetween val="midCat"/>
      </c:valAx>
      <c:valAx>
        <c:axId val="10650520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Estimated horizontal solar</a:t>
                </a:r>
                <a:r>
                  <a:rPr lang="en-US" sz="2000" baseline="0" dirty="0"/>
                  <a:t> irradiance only on sunny middle days [W m</a:t>
                </a:r>
                <a:r>
                  <a:rPr lang="en-US" sz="2000" baseline="30000" dirty="0"/>
                  <a:t>-2</a:t>
                </a:r>
                <a:r>
                  <a:rPr lang="en-US" sz="2000" baseline="0" dirty="0"/>
                  <a:t>]</a:t>
                </a:r>
                <a:endParaRPr lang="en-US"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41276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GHEnergyBalance!$F$1</c:f>
              <c:strCache>
                <c:ptCount val="1"/>
                <c:pt idx="0">
                  <c:v>Q_VperArea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GHEnergyBalance!$F$3:$F$26</c:f>
              <c:numCache>
                <c:formatCode>General</c:formatCode>
                <c:ptCount val="24"/>
                <c:pt idx="0">
                  <c:v>-143.85092320493999</c:v>
                </c:pt>
                <c:pt idx="1">
                  <c:v>-149.759138920228</c:v>
                </c:pt>
                <c:pt idx="2">
                  <c:v>-145.675031777724</c:v>
                </c:pt>
                <c:pt idx="3">
                  <c:v>-144.05144450915799</c:v>
                </c:pt>
                <c:pt idx="4">
                  <c:v>-139.73294116304501</c:v>
                </c:pt>
                <c:pt idx="5">
                  <c:v>-141.90614542240601</c:v>
                </c:pt>
                <c:pt idx="6">
                  <c:v>-145.576731812784</c:v>
                </c:pt>
                <c:pt idx="7">
                  <c:v>-152.77905871707199</c:v>
                </c:pt>
                <c:pt idx="8">
                  <c:v>-141.210131625885</c:v>
                </c:pt>
                <c:pt idx="9">
                  <c:v>-25.9109585403253</c:v>
                </c:pt>
                <c:pt idx="10">
                  <c:v>97.811749250951706</c:v>
                </c:pt>
                <c:pt idx="11">
                  <c:v>159.23987221917901</c:v>
                </c:pt>
                <c:pt idx="12">
                  <c:v>193.72692016685599</c:v>
                </c:pt>
                <c:pt idx="13">
                  <c:v>196.054858245113</c:v>
                </c:pt>
                <c:pt idx="14">
                  <c:v>118.903975805486</c:v>
                </c:pt>
                <c:pt idx="15">
                  <c:v>26.7936594252063</c:v>
                </c:pt>
                <c:pt idx="16">
                  <c:v>-73.987903332495605</c:v>
                </c:pt>
                <c:pt idx="17">
                  <c:v>-146.753486003436</c:v>
                </c:pt>
                <c:pt idx="18">
                  <c:v>-112.87918803650101</c:v>
                </c:pt>
                <c:pt idx="19">
                  <c:v>-122.994865225654</c:v>
                </c:pt>
                <c:pt idx="20">
                  <c:v>-130.67971731495001</c:v>
                </c:pt>
                <c:pt idx="21">
                  <c:v>-135.26426919122801</c:v>
                </c:pt>
                <c:pt idx="22">
                  <c:v>-138.909893729738</c:v>
                </c:pt>
                <c:pt idx="23">
                  <c:v>-143.57397414242701</c:v>
                </c:pt>
              </c:numCache>
            </c:numRef>
          </c:yVal>
          <c:smooth val="1"/>
          <c:extLst>
            <c:ext xmlns:c16="http://schemas.microsoft.com/office/drawing/2014/chart" uri="{C3380CC4-5D6E-409C-BE32-E72D297353CC}">
              <c16:uniqueId val="{00000000-C130-498E-8686-5978D9479161}"/>
            </c:ext>
          </c:extLst>
        </c:ser>
        <c:ser>
          <c:idx val="1"/>
          <c:order val="1"/>
          <c:tx>
            <c:strRef>
              <c:f>GHEnergyBalance!$G$1</c:f>
              <c:strCache>
                <c:ptCount val="1"/>
                <c:pt idx="0">
                  <c:v>Q_SRperArea</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GHEnergyBalance!$G$3:$G$26</c:f>
              <c:numCache>
                <c:formatCode>General</c:formatCode>
                <c:ptCount val="24"/>
                <c:pt idx="0">
                  <c:v>0</c:v>
                </c:pt>
                <c:pt idx="1">
                  <c:v>0</c:v>
                </c:pt>
                <c:pt idx="2">
                  <c:v>0</c:v>
                </c:pt>
                <c:pt idx="3">
                  <c:v>0</c:v>
                </c:pt>
                <c:pt idx="4">
                  <c:v>0</c:v>
                </c:pt>
                <c:pt idx="5">
                  <c:v>0</c:v>
                </c:pt>
                <c:pt idx="6">
                  <c:v>0</c:v>
                </c:pt>
                <c:pt idx="7">
                  <c:v>0</c:v>
                </c:pt>
                <c:pt idx="8">
                  <c:v>68.749877782217098</c:v>
                </c:pt>
                <c:pt idx="9">
                  <c:v>168.79364920188999</c:v>
                </c:pt>
                <c:pt idx="10">
                  <c:v>262.37082141941198</c:v>
                </c:pt>
                <c:pt idx="11">
                  <c:v>309.86645888249001</c:v>
                </c:pt>
                <c:pt idx="12">
                  <c:v>345.96091100778</c:v>
                </c:pt>
                <c:pt idx="13">
                  <c:v>348.50974675288199</c:v>
                </c:pt>
                <c:pt idx="14">
                  <c:v>272.56860188422797</c:v>
                </c:pt>
                <c:pt idx="15">
                  <c:v>168.79364920188999</c:v>
                </c:pt>
                <c:pt idx="16">
                  <c:v>68.749877782217098</c:v>
                </c:pt>
                <c:pt idx="17">
                  <c:v>0</c:v>
                </c:pt>
                <c:pt idx="18">
                  <c:v>0</c:v>
                </c:pt>
                <c:pt idx="19">
                  <c:v>0</c:v>
                </c:pt>
                <c:pt idx="20">
                  <c:v>0</c:v>
                </c:pt>
                <c:pt idx="21">
                  <c:v>0</c:v>
                </c:pt>
                <c:pt idx="22">
                  <c:v>0</c:v>
                </c:pt>
                <c:pt idx="23">
                  <c:v>0</c:v>
                </c:pt>
              </c:numCache>
            </c:numRef>
          </c:yVal>
          <c:smooth val="1"/>
          <c:extLst>
            <c:ext xmlns:c16="http://schemas.microsoft.com/office/drawing/2014/chart" uri="{C3380CC4-5D6E-409C-BE32-E72D297353CC}">
              <c16:uniqueId val="{00000001-C130-498E-8686-5978D9479161}"/>
            </c:ext>
          </c:extLst>
        </c:ser>
        <c:ser>
          <c:idx val="2"/>
          <c:order val="2"/>
          <c:tx>
            <c:strRef>
              <c:f>GHEnergyBalance!$H$1</c:f>
              <c:strCache>
                <c:ptCount val="1"/>
                <c:pt idx="0">
                  <c:v>Q_LHperArea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GHEnergyBalance!$H$3:$H$26</c:f>
              <c:numCache>
                <c:formatCode>General</c:formatCode>
                <c:ptCount val="24"/>
                <c:pt idx="0">
                  <c:v>0.64693574222510797</c:v>
                </c:pt>
                <c:pt idx="1">
                  <c:v>0.64971329079125195</c:v>
                </c:pt>
                <c:pt idx="2">
                  <c:v>0.65245537817799604</c:v>
                </c:pt>
                <c:pt idx="3">
                  <c:v>0.65516185135715899</c:v>
                </c:pt>
                <c:pt idx="4">
                  <c:v>0.65783257481331403</c:v>
                </c:pt>
                <c:pt idx="5">
                  <c:v>0.66046743036594302</c:v>
                </c:pt>
                <c:pt idx="6">
                  <c:v>0.66306631697492102</c:v>
                </c:pt>
                <c:pt idx="7">
                  <c:v>0.66562915052997895</c:v>
                </c:pt>
                <c:pt idx="8">
                  <c:v>1.34410745666031</c:v>
                </c:pt>
                <c:pt idx="9">
                  <c:v>2.6803315998922099</c:v>
                </c:pt>
                <c:pt idx="10">
                  <c:v>3.9104983938926701</c:v>
                </c:pt>
                <c:pt idx="11">
                  <c:v>4.5504269425886603</c:v>
                </c:pt>
                <c:pt idx="12">
                  <c:v>5.0517810661213698</c:v>
                </c:pt>
                <c:pt idx="13">
                  <c:v>5.12235635037871</c:v>
                </c:pt>
                <c:pt idx="14">
                  <c:v>4.1555602677539998</c:v>
                </c:pt>
                <c:pt idx="15">
                  <c:v>2.7935243699431598</c:v>
                </c:pt>
                <c:pt idx="16">
                  <c:v>1.4210344962064601</c:v>
                </c:pt>
                <c:pt idx="17">
                  <c:v>0.22183719884779601</c:v>
                </c:pt>
                <c:pt idx="18">
                  <c:v>0.72080631375815596</c:v>
                </c:pt>
                <c:pt idx="19">
                  <c:v>0.72647798384295403</c:v>
                </c:pt>
                <c:pt idx="20">
                  <c:v>0.73213107604085803</c:v>
                </c:pt>
                <c:pt idx="21">
                  <c:v>0.73776445135092195</c:v>
                </c:pt>
                <c:pt idx="22">
                  <c:v>0.74337697925419499</c:v>
                </c:pt>
                <c:pt idx="23">
                  <c:v>0.74896753860010901</c:v>
                </c:pt>
              </c:numCache>
            </c:numRef>
          </c:yVal>
          <c:smooth val="1"/>
          <c:extLst>
            <c:ext xmlns:c16="http://schemas.microsoft.com/office/drawing/2014/chart" uri="{C3380CC4-5D6E-409C-BE32-E72D297353CC}">
              <c16:uniqueId val="{00000002-C130-498E-8686-5978D9479161}"/>
            </c:ext>
          </c:extLst>
        </c:ser>
        <c:ser>
          <c:idx val="3"/>
          <c:order val="3"/>
          <c:tx>
            <c:strRef>
              <c:f>GHEnergyBalance!$I$1</c:f>
              <c:strCache>
                <c:ptCount val="1"/>
                <c:pt idx="0">
                  <c:v>Q_SHperArea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GHEnergyBalance!$I$3:$I$26</c:f>
              <c:numCache>
                <c:formatCode>General</c:formatCode>
                <c:ptCount val="24"/>
                <c:pt idx="0">
                  <c:v>103.89015000000001</c:v>
                </c:pt>
                <c:pt idx="1">
                  <c:v>107.51264999999999</c:v>
                </c:pt>
                <c:pt idx="2">
                  <c:v>105.00588</c:v>
                </c:pt>
                <c:pt idx="3">
                  <c:v>104.00859</c:v>
                </c:pt>
                <c:pt idx="4">
                  <c:v>101.358809999999</c:v>
                </c:pt>
                <c:pt idx="5">
                  <c:v>102.69</c:v>
                </c:pt>
                <c:pt idx="6">
                  <c:v>104.93973</c:v>
                </c:pt>
                <c:pt idx="7">
                  <c:v>109.356659999999</c:v>
                </c:pt>
                <c:pt idx="8">
                  <c:v>145.17468</c:v>
                </c:pt>
                <c:pt idx="9">
                  <c:v>135.07703999999899</c:v>
                </c:pt>
                <c:pt idx="10">
                  <c:v>115.92189</c:v>
                </c:pt>
                <c:pt idx="11">
                  <c:v>107.03510999999899</c:v>
                </c:pt>
                <c:pt idx="12">
                  <c:v>107.74323</c:v>
                </c:pt>
                <c:pt idx="13">
                  <c:v>107.83962</c:v>
                </c:pt>
                <c:pt idx="14">
                  <c:v>109.11348</c:v>
                </c:pt>
                <c:pt idx="15">
                  <c:v>102.72024</c:v>
                </c:pt>
                <c:pt idx="16">
                  <c:v>103.92858</c:v>
                </c:pt>
                <c:pt idx="17">
                  <c:v>107.04897</c:v>
                </c:pt>
                <c:pt idx="18">
                  <c:v>84.866039999999998</c:v>
                </c:pt>
                <c:pt idx="19">
                  <c:v>91.060829999999996</c:v>
                </c:pt>
                <c:pt idx="20">
                  <c:v>95.767560000000003</c:v>
                </c:pt>
                <c:pt idx="21">
                  <c:v>98.574839999999995</c:v>
                </c:pt>
                <c:pt idx="22">
                  <c:v>100.80692999999999</c:v>
                </c:pt>
                <c:pt idx="23">
                  <c:v>103.66398</c:v>
                </c:pt>
              </c:numCache>
            </c:numRef>
          </c:yVal>
          <c:smooth val="1"/>
          <c:extLst>
            <c:ext xmlns:c16="http://schemas.microsoft.com/office/drawing/2014/chart" uri="{C3380CC4-5D6E-409C-BE32-E72D297353CC}">
              <c16:uniqueId val="{00000003-C130-498E-8686-5978D9479161}"/>
            </c:ext>
          </c:extLst>
        </c:ser>
        <c:ser>
          <c:idx val="4"/>
          <c:order val="4"/>
          <c:tx>
            <c:strRef>
              <c:f>GHEnergyBalance!$J$1</c:f>
              <c:strCache>
                <c:ptCount val="1"/>
                <c:pt idx="0">
                  <c:v>Q_LWperArea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GHEnergyBalance!$J$3:$J$26</c:f>
              <c:numCache>
                <c:formatCode>General</c:formatCode>
                <c:ptCount val="24"/>
                <c:pt idx="0">
                  <c:v>-9.7821354188458702</c:v>
                </c:pt>
                <c:pt idx="1">
                  <c:v>-9.2130811789667604</c:v>
                </c:pt>
                <c:pt idx="2">
                  <c:v>-9.6066863163826604</c:v>
                </c:pt>
                <c:pt idx="3">
                  <c:v>-9.7635032469613297</c:v>
                </c:pt>
                <c:pt idx="4">
                  <c:v>-10.180758238405501</c:v>
                </c:pt>
                <c:pt idx="5">
                  <c:v>-9.97103250268216</c:v>
                </c:pt>
                <c:pt idx="6">
                  <c:v>-9.6170840433566092</c:v>
                </c:pt>
                <c:pt idx="7">
                  <c:v>-8.9240784806419509</c:v>
                </c:pt>
                <c:pt idx="8">
                  <c:v>-5.1208127436297604</c:v>
                </c:pt>
                <c:pt idx="9">
                  <c:v>-6.7029877150707602</c:v>
                </c:pt>
                <c:pt idx="10">
                  <c:v>-9.7363345456710295</c:v>
                </c:pt>
                <c:pt idx="11">
                  <c:v>-11.1527644955925</c:v>
                </c:pt>
                <c:pt idx="12">
                  <c:v>-11.0397803735477</c:v>
                </c:pt>
                <c:pt idx="13">
                  <c:v>-11.0244020690202</c:v>
                </c:pt>
                <c:pt idx="14">
                  <c:v>-10.821196705494</c:v>
                </c:pt>
                <c:pt idx="15">
                  <c:v>-11.841488917628</c:v>
                </c:pt>
                <c:pt idx="16">
                  <c:v>-11.6485814072362</c:v>
                </c:pt>
                <c:pt idx="17">
                  <c:v>-11.150552917752799</c:v>
                </c:pt>
                <c:pt idx="18">
                  <c:v>-12.7940631795251</c:v>
                </c:pt>
                <c:pt idx="19">
                  <c:v>-11.8096460266934</c:v>
                </c:pt>
                <c:pt idx="20">
                  <c:v>-11.0638294462854</c:v>
                </c:pt>
                <c:pt idx="21">
                  <c:v>-10.6200283823348</c:v>
                </c:pt>
                <c:pt idx="22">
                  <c:v>-10.2677668299405</c:v>
                </c:pt>
                <c:pt idx="23">
                  <c:v>-9.8177197861428596</c:v>
                </c:pt>
              </c:numCache>
            </c:numRef>
          </c:yVal>
          <c:smooth val="1"/>
          <c:extLst>
            <c:ext xmlns:c16="http://schemas.microsoft.com/office/drawing/2014/chart" uri="{C3380CC4-5D6E-409C-BE32-E72D297353CC}">
              <c16:uniqueId val="{00000004-C130-498E-8686-5978D9479161}"/>
            </c:ext>
          </c:extLst>
        </c:ser>
        <c:dLbls>
          <c:showLegendKey val="0"/>
          <c:showVal val="0"/>
          <c:showCatName val="0"/>
          <c:showSerName val="0"/>
          <c:showPercent val="0"/>
          <c:showBubbleSize val="0"/>
        </c:dLbls>
        <c:axId val="438657168"/>
        <c:axId val="735384608"/>
      </c:scatterChart>
      <c:valAx>
        <c:axId val="438657168"/>
        <c:scaling>
          <c:orientation val="minMax"/>
          <c:max val="24"/>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Time (hour)</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35384608"/>
        <c:crosses val="autoZero"/>
        <c:crossBetween val="midCat"/>
      </c:valAx>
      <c:valAx>
        <c:axId val="735384608"/>
        <c:scaling>
          <c:orientation val="minMax"/>
          <c:max val="5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Energy</a:t>
                </a:r>
                <a:r>
                  <a:rPr lang="en-US" sz="2400" baseline="0"/>
                  <a:t> (W m</a:t>
                </a:r>
                <a:r>
                  <a:rPr lang="en-US" sz="2400" baseline="30000"/>
                  <a:t>-2</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86571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GHEnergyBalance!$AL$1</c:f>
              <c:strCache>
                <c:ptCount val="1"/>
                <c:pt idx="0">
                  <c:v>Q_VperArea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GHEnergyBalance!$AL$699:$AL$722</c:f>
              <c:numCache>
                <c:formatCode>General</c:formatCode>
                <c:ptCount val="24"/>
                <c:pt idx="0">
                  <c:v>-71.447468319579002</c:v>
                </c:pt>
                <c:pt idx="1">
                  <c:v>-61.232709555768302</c:v>
                </c:pt>
                <c:pt idx="2">
                  <c:v>-64.084922509099599</c:v>
                </c:pt>
                <c:pt idx="3">
                  <c:v>-74.703844391735302</c:v>
                </c:pt>
                <c:pt idx="4">
                  <c:v>-77.774391917392094</c:v>
                </c:pt>
                <c:pt idx="5">
                  <c:v>-76.232276019308102</c:v>
                </c:pt>
                <c:pt idx="6">
                  <c:v>-73.855803998985095</c:v>
                </c:pt>
                <c:pt idx="7">
                  <c:v>-96.590190345911594</c:v>
                </c:pt>
                <c:pt idx="8">
                  <c:v>-75.473996158532699</c:v>
                </c:pt>
                <c:pt idx="9">
                  <c:v>-14.563733599253601</c:v>
                </c:pt>
                <c:pt idx="10">
                  <c:v>35.659899475595203</c:v>
                </c:pt>
                <c:pt idx="11">
                  <c:v>64.167639601204996</c:v>
                </c:pt>
                <c:pt idx="12">
                  <c:v>73.056036710124999</c:v>
                </c:pt>
                <c:pt idx="13">
                  <c:v>71.934270625148898</c:v>
                </c:pt>
                <c:pt idx="14">
                  <c:v>35.3828975582814</c:v>
                </c:pt>
                <c:pt idx="15">
                  <c:v>-18.4615209993351</c:v>
                </c:pt>
                <c:pt idx="16">
                  <c:v>-83.717737683413603</c:v>
                </c:pt>
                <c:pt idx="17">
                  <c:v>-107.083035325257</c:v>
                </c:pt>
                <c:pt idx="18">
                  <c:v>-83.515706299950907</c:v>
                </c:pt>
                <c:pt idx="19">
                  <c:v>-85.139383022657</c:v>
                </c:pt>
                <c:pt idx="20">
                  <c:v>-86.753586303367001</c:v>
                </c:pt>
                <c:pt idx="21">
                  <c:v>-87.240685206039402</c:v>
                </c:pt>
                <c:pt idx="22">
                  <c:v>-92.586959461038504</c:v>
                </c:pt>
                <c:pt idx="23">
                  <c:v>-97.028905688940696</c:v>
                </c:pt>
              </c:numCache>
            </c:numRef>
          </c:yVal>
          <c:smooth val="1"/>
          <c:extLst>
            <c:ext xmlns:c16="http://schemas.microsoft.com/office/drawing/2014/chart" uri="{C3380CC4-5D6E-409C-BE32-E72D297353CC}">
              <c16:uniqueId val="{00000000-CA6B-4354-A7BA-AC7E1B2F8AFF}"/>
            </c:ext>
          </c:extLst>
        </c:ser>
        <c:ser>
          <c:idx val="1"/>
          <c:order val="1"/>
          <c:tx>
            <c:strRef>
              <c:f>GHEnergyBalance!$AM$1</c:f>
              <c:strCache>
                <c:ptCount val="1"/>
                <c:pt idx="0">
                  <c:v>Q_SRperArea</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GHEnergyBalance!$AM$699:$AM$722</c:f>
              <c:numCache>
                <c:formatCode>General</c:formatCode>
                <c:ptCount val="24"/>
                <c:pt idx="0">
                  <c:v>0</c:v>
                </c:pt>
                <c:pt idx="1">
                  <c:v>0</c:v>
                </c:pt>
                <c:pt idx="2">
                  <c:v>0</c:v>
                </c:pt>
                <c:pt idx="3">
                  <c:v>0</c:v>
                </c:pt>
                <c:pt idx="4">
                  <c:v>0</c:v>
                </c:pt>
                <c:pt idx="5">
                  <c:v>0</c:v>
                </c:pt>
                <c:pt idx="6">
                  <c:v>0</c:v>
                </c:pt>
                <c:pt idx="7">
                  <c:v>15.370279024887701</c:v>
                </c:pt>
                <c:pt idx="8">
                  <c:v>97.552711728838403</c:v>
                </c:pt>
                <c:pt idx="9">
                  <c:v>213.05553058726699</c:v>
                </c:pt>
                <c:pt idx="10">
                  <c:v>313.31071359292901</c:v>
                </c:pt>
                <c:pt idx="11">
                  <c:v>362.27834283159399</c:v>
                </c:pt>
                <c:pt idx="12">
                  <c:v>401.73280045606901</c:v>
                </c:pt>
                <c:pt idx="13">
                  <c:v>409.15588308326397</c:v>
                </c:pt>
                <c:pt idx="14">
                  <c:v>326.47313322659602</c:v>
                </c:pt>
                <c:pt idx="15">
                  <c:v>213.05553058726699</c:v>
                </c:pt>
                <c:pt idx="16">
                  <c:v>97.552711728838403</c:v>
                </c:pt>
                <c:pt idx="17">
                  <c:v>15.370279024887701</c:v>
                </c:pt>
                <c:pt idx="18">
                  <c:v>0</c:v>
                </c:pt>
                <c:pt idx="19">
                  <c:v>0</c:v>
                </c:pt>
                <c:pt idx="20">
                  <c:v>0</c:v>
                </c:pt>
                <c:pt idx="21">
                  <c:v>0</c:v>
                </c:pt>
                <c:pt idx="22">
                  <c:v>0</c:v>
                </c:pt>
                <c:pt idx="23">
                  <c:v>0</c:v>
                </c:pt>
              </c:numCache>
            </c:numRef>
          </c:yVal>
          <c:smooth val="1"/>
          <c:extLst>
            <c:ext xmlns:c16="http://schemas.microsoft.com/office/drawing/2014/chart" uri="{C3380CC4-5D6E-409C-BE32-E72D297353CC}">
              <c16:uniqueId val="{00000001-CA6B-4354-A7BA-AC7E1B2F8AFF}"/>
            </c:ext>
          </c:extLst>
        </c:ser>
        <c:ser>
          <c:idx val="2"/>
          <c:order val="2"/>
          <c:tx>
            <c:strRef>
              <c:f>GHEnergyBalance!$AN$1</c:f>
              <c:strCache>
                <c:ptCount val="1"/>
                <c:pt idx="0">
                  <c:v>Q_LHperArea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GHEnergyBalance!$AN$699:$AN$722</c:f>
              <c:numCache>
                <c:formatCode>General</c:formatCode>
                <c:ptCount val="24"/>
                <c:pt idx="0">
                  <c:v>58.143663342900297</c:v>
                </c:pt>
                <c:pt idx="1">
                  <c:v>58.253557506675698</c:v>
                </c:pt>
                <c:pt idx="2">
                  <c:v>58.361011575222399</c:v>
                </c:pt>
                <c:pt idx="3">
                  <c:v>58.466050209613996</c:v>
                </c:pt>
                <c:pt idx="4">
                  <c:v>58.568698407208103</c:v>
                </c:pt>
                <c:pt idx="5">
                  <c:v>58.668981476102701</c:v>
                </c:pt>
                <c:pt idx="6">
                  <c:v>58.7669250101101</c:v>
                </c:pt>
                <c:pt idx="7">
                  <c:v>105.34615751842399</c:v>
                </c:pt>
                <c:pt idx="8">
                  <c:v>177.678581185621</c:v>
                </c:pt>
                <c:pt idx="9">
                  <c:v>243.244854024304</c:v>
                </c:pt>
                <c:pt idx="10">
                  <c:v>296.89624727896</c:v>
                </c:pt>
                <c:pt idx="11">
                  <c:v>322.89245112583802</c:v>
                </c:pt>
                <c:pt idx="12">
                  <c:v>343.81031432130101</c:v>
                </c:pt>
                <c:pt idx="13">
                  <c:v>347.95561474531002</c:v>
                </c:pt>
                <c:pt idx="14">
                  <c:v>304.85579055777703</c:v>
                </c:pt>
                <c:pt idx="15">
                  <c:v>244.755672794031</c:v>
                </c:pt>
                <c:pt idx="16">
                  <c:v>179.60930458489699</c:v>
                </c:pt>
                <c:pt idx="17">
                  <c:v>107.19091076506599</c:v>
                </c:pt>
                <c:pt idx="18">
                  <c:v>60.081774984048202</c:v>
                </c:pt>
                <c:pt idx="19">
                  <c:v>60.211766361091001</c:v>
                </c:pt>
                <c:pt idx="20">
                  <c:v>60.339066985764397</c:v>
                </c:pt>
                <c:pt idx="21">
                  <c:v>60.463700087560497</c:v>
                </c:pt>
                <c:pt idx="22">
                  <c:v>60.585689410018702</c:v>
                </c:pt>
                <c:pt idx="23">
                  <c:v>60.705059181322703</c:v>
                </c:pt>
              </c:numCache>
            </c:numRef>
          </c:yVal>
          <c:smooth val="1"/>
          <c:extLst>
            <c:ext xmlns:c16="http://schemas.microsoft.com/office/drawing/2014/chart" uri="{C3380CC4-5D6E-409C-BE32-E72D297353CC}">
              <c16:uniqueId val="{00000002-CA6B-4354-A7BA-AC7E1B2F8AFF}"/>
            </c:ext>
          </c:extLst>
        </c:ser>
        <c:ser>
          <c:idx val="3"/>
          <c:order val="3"/>
          <c:tx>
            <c:strRef>
              <c:f>GHEnergyBalance!$AO$1</c:f>
              <c:strCache>
                <c:ptCount val="1"/>
                <c:pt idx="0">
                  <c:v>Q_SHperArea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GHEnergyBalance!$AO$699:$AO$722</c:f>
              <c:numCache>
                <c:formatCode>General</c:formatCode>
                <c:ptCount val="24"/>
                <c:pt idx="0">
                  <c:v>27.809459999999898</c:v>
                </c:pt>
                <c:pt idx="1">
                  <c:v>21.475439999999899</c:v>
                </c:pt>
                <c:pt idx="2">
                  <c:v>23.16825</c:v>
                </c:pt>
                <c:pt idx="3">
                  <c:v>29.63016</c:v>
                </c:pt>
                <c:pt idx="4">
                  <c:v>31.4577899999999</c:v>
                </c:pt>
                <c:pt idx="5">
                  <c:v>30.45609</c:v>
                </c:pt>
                <c:pt idx="6">
                  <c:v>28.943460000000002</c:v>
                </c:pt>
                <c:pt idx="7">
                  <c:v>26.600490000000001</c:v>
                </c:pt>
                <c:pt idx="8">
                  <c:v>24.12396</c:v>
                </c:pt>
                <c:pt idx="9">
                  <c:v>21.410550000000001</c:v>
                </c:pt>
                <c:pt idx="10">
                  <c:v>22.482809999999901</c:v>
                </c:pt>
                <c:pt idx="11">
                  <c:v>20.678489999999901</c:v>
                </c:pt>
                <c:pt idx="12">
                  <c:v>27.888839999999998</c:v>
                </c:pt>
                <c:pt idx="13">
                  <c:v>30.843539999999901</c:v>
                </c:pt>
                <c:pt idx="14">
                  <c:v>26.337150000000001</c:v>
                </c:pt>
                <c:pt idx="15">
                  <c:v>22.969799999999999</c:v>
                </c:pt>
                <c:pt idx="16">
                  <c:v>28.118790000000001</c:v>
                </c:pt>
                <c:pt idx="17">
                  <c:v>32.021639999999998</c:v>
                </c:pt>
                <c:pt idx="18">
                  <c:v>34.144739999999999</c:v>
                </c:pt>
                <c:pt idx="19">
                  <c:v>35.068949999999901</c:v>
                </c:pt>
                <c:pt idx="20">
                  <c:v>35.988750000000003</c:v>
                </c:pt>
                <c:pt idx="21">
                  <c:v>36.218699999999998</c:v>
                </c:pt>
                <c:pt idx="22">
                  <c:v>39.429809999999897</c:v>
                </c:pt>
                <c:pt idx="23">
                  <c:v>42.087150000000001</c:v>
                </c:pt>
              </c:numCache>
            </c:numRef>
          </c:yVal>
          <c:smooth val="1"/>
          <c:extLst>
            <c:ext xmlns:c16="http://schemas.microsoft.com/office/drawing/2014/chart" uri="{C3380CC4-5D6E-409C-BE32-E72D297353CC}">
              <c16:uniqueId val="{00000003-CA6B-4354-A7BA-AC7E1B2F8AFF}"/>
            </c:ext>
          </c:extLst>
        </c:ser>
        <c:ser>
          <c:idx val="4"/>
          <c:order val="4"/>
          <c:tx>
            <c:strRef>
              <c:f>GHEnergyBalance!$AP$1</c:f>
              <c:strCache>
                <c:ptCount val="1"/>
                <c:pt idx="0">
                  <c:v>Q_LWperArea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GHEnergyBalance!$AP$699:$AP$722</c:f>
              <c:numCache>
                <c:formatCode>General</c:formatCode>
                <c:ptCount val="24"/>
                <c:pt idx="0">
                  <c:v>-21.850684333136599</c:v>
                </c:pt>
                <c:pt idx="1">
                  <c:v>-22.8330788795082</c:v>
                </c:pt>
                <c:pt idx="2">
                  <c:v>-22.5714197946042</c:v>
                </c:pt>
                <c:pt idx="3">
                  <c:v>-21.566709007998899</c:v>
                </c:pt>
                <c:pt idx="4">
                  <c:v>-21.281006692978799</c:v>
                </c:pt>
                <c:pt idx="5">
                  <c:v>-21.437674383693398</c:v>
                </c:pt>
                <c:pt idx="6">
                  <c:v>-21.673891289360199</c:v>
                </c:pt>
                <c:pt idx="7">
                  <c:v>-22.038875210812801</c:v>
                </c:pt>
                <c:pt idx="8">
                  <c:v>-22.423397634585498</c:v>
                </c:pt>
                <c:pt idx="9">
                  <c:v>-22.843095261887999</c:v>
                </c:pt>
                <c:pt idx="10">
                  <c:v>-22.677451118048001</c:v>
                </c:pt>
                <c:pt idx="11">
                  <c:v>-22.9560238921589</c:v>
                </c:pt>
                <c:pt idx="12">
                  <c:v>-21.8383172867923</c:v>
                </c:pt>
                <c:pt idx="13">
                  <c:v>-21.377098658345702</c:v>
                </c:pt>
                <c:pt idx="14">
                  <c:v>-22.079826547331798</c:v>
                </c:pt>
                <c:pt idx="15">
                  <c:v>-22.6021295653794</c:v>
                </c:pt>
                <c:pt idx="16">
                  <c:v>-21.802484860124199</c:v>
                </c:pt>
                <c:pt idx="17">
                  <c:v>-21.192738374493601</c:v>
                </c:pt>
                <c:pt idx="18">
                  <c:v>-20.859872024784899</c:v>
                </c:pt>
                <c:pt idx="19">
                  <c:v>-20.7147323565571</c:v>
                </c:pt>
                <c:pt idx="20">
                  <c:v>-20.5701476476676</c:v>
                </c:pt>
                <c:pt idx="21">
                  <c:v>-20.5339805390152</c:v>
                </c:pt>
                <c:pt idx="22">
                  <c:v>-20.028099211902401</c:v>
                </c:pt>
                <c:pt idx="23">
                  <c:v>-19.608375164854099</c:v>
                </c:pt>
              </c:numCache>
            </c:numRef>
          </c:yVal>
          <c:smooth val="1"/>
          <c:extLst>
            <c:ext xmlns:c16="http://schemas.microsoft.com/office/drawing/2014/chart" uri="{C3380CC4-5D6E-409C-BE32-E72D297353CC}">
              <c16:uniqueId val="{00000004-CA6B-4354-A7BA-AC7E1B2F8AFF}"/>
            </c:ext>
          </c:extLst>
        </c:ser>
        <c:dLbls>
          <c:showLegendKey val="0"/>
          <c:showVal val="0"/>
          <c:showCatName val="0"/>
          <c:showSerName val="0"/>
          <c:showPercent val="0"/>
          <c:showBubbleSize val="0"/>
        </c:dLbls>
        <c:axId val="438657168"/>
        <c:axId val="735384608"/>
      </c:scatterChart>
      <c:valAx>
        <c:axId val="438657168"/>
        <c:scaling>
          <c:orientation val="minMax"/>
          <c:max val="24"/>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Time (hour)</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35384608"/>
        <c:crosses val="autoZero"/>
        <c:crossBetween val="midCat"/>
      </c:valAx>
      <c:valAx>
        <c:axId val="735384608"/>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Energy</a:t>
                </a:r>
                <a:r>
                  <a:rPr lang="en-US" sz="2400" baseline="0"/>
                  <a:t> (W m</a:t>
                </a:r>
                <a:r>
                  <a:rPr lang="en-US" sz="2400" baseline="30000"/>
                  <a:t>-2</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86571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GHEnergyBalance!$F$1</c:f>
              <c:strCache>
                <c:ptCount val="1"/>
                <c:pt idx="0">
                  <c:v>Q_VperArea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GHEnergyBalance!$F$2163:$F$2186</c:f>
              <c:numCache>
                <c:formatCode>General</c:formatCode>
                <c:ptCount val="24"/>
                <c:pt idx="0">
                  <c:v>9.6650982869660602</c:v>
                </c:pt>
                <c:pt idx="1">
                  <c:v>5.4204623613285801</c:v>
                </c:pt>
                <c:pt idx="2">
                  <c:v>2.3662779655341599</c:v>
                </c:pt>
                <c:pt idx="3">
                  <c:v>-2.6246457134410601</c:v>
                </c:pt>
                <c:pt idx="4">
                  <c:v>-6.8050919131568897</c:v>
                </c:pt>
                <c:pt idx="5">
                  <c:v>-11.1748754130612</c:v>
                </c:pt>
                <c:pt idx="6">
                  <c:v>-48.150723308514003</c:v>
                </c:pt>
                <c:pt idx="7">
                  <c:v>16.696225156439901</c:v>
                </c:pt>
                <c:pt idx="8">
                  <c:v>43.605266982640799</c:v>
                </c:pt>
                <c:pt idx="9">
                  <c:v>121.726763347066</c:v>
                </c:pt>
                <c:pt idx="10">
                  <c:v>181.82997786864101</c:v>
                </c:pt>
                <c:pt idx="11">
                  <c:v>224.16652132917901</c:v>
                </c:pt>
                <c:pt idx="12">
                  <c:v>257.69180676601599</c:v>
                </c:pt>
                <c:pt idx="13">
                  <c:v>281.07366237327801</c:v>
                </c:pt>
                <c:pt idx="14">
                  <c:v>251.97377404051599</c:v>
                </c:pt>
                <c:pt idx="15">
                  <c:v>209.16738608577299</c:v>
                </c:pt>
                <c:pt idx="16">
                  <c:v>147.69688802417301</c:v>
                </c:pt>
                <c:pt idx="17">
                  <c:v>91.778781007128003</c:v>
                </c:pt>
                <c:pt idx="18">
                  <c:v>60.963869892002499</c:v>
                </c:pt>
                <c:pt idx="19">
                  <c:v>48.641551978193803</c:v>
                </c:pt>
                <c:pt idx="20">
                  <c:v>46.253497194251402</c:v>
                </c:pt>
                <c:pt idx="21">
                  <c:v>34.657185717598601</c:v>
                </c:pt>
                <c:pt idx="22">
                  <c:v>20.6271952851958</c:v>
                </c:pt>
                <c:pt idx="23">
                  <c:v>5.5605529436249101</c:v>
                </c:pt>
              </c:numCache>
            </c:numRef>
          </c:yVal>
          <c:smooth val="1"/>
          <c:extLst>
            <c:ext xmlns:c16="http://schemas.microsoft.com/office/drawing/2014/chart" uri="{C3380CC4-5D6E-409C-BE32-E72D297353CC}">
              <c16:uniqueId val="{00000000-4CE7-42DD-B66F-A74762417737}"/>
            </c:ext>
          </c:extLst>
        </c:ser>
        <c:ser>
          <c:idx val="1"/>
          <c:order val="1"/>
          <c:tx>
            <c:strRef>
              <c:f>GHEnergyBalance!$G$1</c:f>
              <c:strCache>
                <c:ptCount val="1"/>
                <c:pt idx="0">
                  <c:v>Q_SRperArea</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GHEnergyBalance!$G$2163:$G$2186</c:f>
              <c:numCache>
                <c:formatCode>General</c:formatCode>
                <c:ptCount val="24"/>
                <c:pt idx="0">
                  <c:v>0</c:v>
                </c:pt>
                <c:pt idx="1">
                  <c:v>0</c:v>
                </c:pt>
                <c:pt idx="2">
                  <c:v>0</c:v>
                </c:pt>
                <c:pt idx="3">
                  <c:v>0</c:v>
                </c:pt>
                <c:pt idx="4">
                  <c:v>0</c:v>
                </c:pt>
                <c:pt idx="5">
                  <c:v>0</c:v>
                </c:pt>
                <c:pt idx="6">
                  <c:v>13.4834809081934</c:v>
                </c:pt>
                <c:pt idx="7">
                  <c:v>106.129283501797</c:v>
                </c:pt>
                <c:pt idx="8">
                  <c:v>125.720257638522</c:v>
                </c:pt>
                <c:pt idx="9">
                  <c:v>191.214226018928</c:v>
                </c:pt>
                <c:pt idx="10">
                  <c:v>238.80459927002201</c:v>
                </c:pt>
                <c:pt idx="11">
                  <c:v>269.674374996609</c:v>
                </c:pt>
                <c:pt idx="12">
                  <c:v>287.14352890601498</c:v>
                </c:pt>
                <c:pt idx="13">
                  <c:v>299.94755611036402</c:v>
                </c:pt>
                <c:pt idx="14">
                  <c:v>256.472788759411</c:v>
                </c:pt>
                <c:pt idx="15">
                  <c:v>199.91722460420999</c:v>
                </c:pt>
                <c:pt idx="16">
                  <c:v>125.720257638522</c:v>
                </c:pt>
                <c:pt idx="17">
                  <c:v>57.092238852986199</c:v>
                </c:pt>
                <c:pt idx="18">
                  <c:v>13.4834809081934</c:v>
                </c:pt>
                <c:pt idx="19">
                  <c:v>0</c:v>
                </c:pt>
                <c:pt idx="20">
                  <c:v>0</c:v>
                </c:pt>
                <c:pt idx="21">
                  <c:v>0</c:v>
                </c:pt>
                <c:pt idx="22">
                  <c:v>0</c:v>
                </c:pt>
                <c:pt idx="23">
                  <c:v>0</c:v>
                </c:pt>
              </c:numCache>
            </c:numRef>
          </c:yVal>
          <c:smooth val="1"/>
          <c:extLst>
            <c:ext xmlns:c16="http://schemas.microsoft.com/office/drawing/2014/chart" uri="{C3380CC4-5D6E-409C-BE32-E72D297353CC}">
              <c16:uniqueId val="{00000001-4CE7-42DD-B66F-A74762417737}"/>
            </c:ext>
          </c:extLst>
        </c:ser>
        <c:ser>
          <c:idx val="2"/>
          <c:order val="2"/>
          <c:tx>
            <c:strRef>
              <c:f>GHEnergyBalance!$H$1</c:f>
              <c:strCache>
                <c:ptCount val="1"/>
                <c:pt idx="0">
                  <c:v>Q_LHperArea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GHEnergyBalance!$H$2163:$H$2186</c:f>
              <c:numCache>
                <c:formatCode>General</c:formatCode>
                <c:ptCount val="24"/>
                <c:pt idx="0">
                  <c:v>53.595489164434497</c:v>
                </c:pt>
                <c:pt idx="1">
                  <c:v>53.723278487934003</c:v>
                </c:pt>
                <c:pt idx="2">
                  <c:v>53.848559402281502</c:v>
                </c:pt>
                <c:pt idx="3">
                  <c:v>53.971350527709298</c:v>
                </c:pt>
                <c:pt idx="4">
                  <c:v>54.091671065360302</c:v>
                </c:pt>
                <c:pt idx="5">
                  <c:v>54.209540769515101</c:v>
                </c:pt>
                <c:pt idx="6">
                  <c:v>94.287246283382103</c:v>
                </c:pt>
                <c:pt idx="7">
                  <c:v>70.203864868113797</c:v>
                </c:pt>
                <c:pt idx="8">
                  <c:v>74.391814927231394</c:v>
                </c:pt>
                <c:pt idx="9">
                  <c:v>86.428111774954303</c:v>
                </c:pt>
                <c:pt idx="10">
                  <c:v>94.437857018060001</c:v>
                </c:pt>
                <c:pt idx="11">
                  <c:v>99.515042372220293</c:v>
                </c:pt>
                <c:pt idx="12">
                  <c:v>102.423730421906</c:v>
                </c:pt>
                <c:pt idx="13">
                  <c:v>104.591872084923</c:v>
                </c:pt>
                <c:pt idx="14">
                  <c:v>97.967441781928699</c:v>
                </c:pt>
                <c:pt idx="15">
                  <c:v>88.938178078190703</c:v>
                </c:pt>
                <c:pt idx="16">
                  <c:v>75.717300736838496</c:v>
                </c:pt>
                <c:pt idx="17">
                  <c:v>59.006773386330003</c:v>
                </c:pt>
                <c:pt idx="18">
                  <c:v>35.835248542610202</c:v>
                </c:pt>
                <c:pt idx="19">
                  <c:v>17.480146382845899</c:v>
                </c:pt>
                <c:pt idx="20">
                  <c:v>56.481169416209198</c:v>
                </c:pt>
                <c:pt idx="21">
                  <c:v>56.610362347028001</c:v>
                </c:pt>
                <c:pt idx="22">
                  <c:v>56.736960279883498</c:v>
                </c:pt>
                <c:pt idx="23">
                  <c:v>56.860983863358499</c:v>
                </c:pt>
              </c:numCache>
            </c:numRef>
          </c:yVal>
          <c:smooth val="1"/>
          <c:extLst>
            <c:ext xmlns:c16="http://schemas.microsoft.com/office/drawing/2014/chart" uri="{C3380CC4-5D6E-409C-BE32-E72D297353CC}">
              <c16:uniqueId val="{00000002-4CE7-42DD-B66F-A74762417737}"/>
            </c:ext>
          </c:extLst>
        </c:ser>
        <c:ser>
          <c:idx val="3"/>
          <c:order val="3"/>
          <c:tx>
            <c:strRef>
              <c:f>GHEnergyBalance!$I$1</c:f>
              <c:strCache>
                <c:ptCount val="1"/>
                <c:pt idx="0">
                  <c:v>Q_SHperArea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GHEnergyBalance!$I$2163:$I$2186</c:f>
              <c:numCache>
                <c:formatCode>General</c:formatCode>
                <c:ptCount val="24"/>
                <c:pt idx="0">
                  <c:v>-19.686240000000002</c:v>
                </c:pt>
                <c:pt idx="1">
                  <c:v>-17.124659999999899</c:v>
                </c:pt>
                <c:pt idx="2">
                  <c:v>-15.3014399999999</c:v>
                </c:pt>
                <c:pt idx="3">
                  <c:v>-12.278700000000001</c:v>
                </c:pt>
                <c:pt idx="4">
                  <c:v>-9.7586999999999904</c:v>
                </c:pt>
                <c:pt idx="5">
                  <c:v>-7.1221500000000004</c:v>
                </c:pt>
                <c:pt idx="6">
                  <c:v>1.7621099999999801</c:v>
                </c:pt>
                <c:pt idx="7">
                  <c:v>33.224939999999997</c:v>
                </c:pt>
                <c:pt idx="8">
                  <c:v>26.381249999999898</c:v>
                </c:pt>
                <c:pt idx="9">
                  <c:v>11.8566</c:v>
                </c:pt>
                <c:pt idx="10">
                  <c:v>-0.40950000000000802</c:v>
                </c:pt>
                <c:pt idx="11">
                  <c:v>-10.429649999999899</c:v>
                </c:pt>
                <c:pt idx="12">
                  <c:v>-22.160249999999898</c:v>
                </c:pt>
                <c:pt idx="13">
                  <c:v>-30.074310000000001</c:v>
                </c:pt>
                <c:pt idx="14">
                  <c:v>-35.410409999999899</c:v>
                </c:pt>
                <c:pt idx="15">
                  <c:v>-38.987549999999999</c:v>
                </c:pt>
                <c:pt idx="16">
                  <c:v>-39.514859999999999</c:v>
                </c:pt>
                <c:pt idx="17">
                  <c:v>-38.031209999999902</c:v>
                </c:pt>
                <c:pt idx="18">
                  <c:v>-32.909309999999998</c:v>
                </c:pt>
                <c:pt idx="19">
                  <c:v>-23.196599999999901</c:v>
                </c:pt>
                <c:pt idx="20">
                  <c:v>-44.1207899999999</c:v>
                </c:pt>
                <c:pt idx="21">
                  <c:v>-36.935639999999999</c:v>
                </c:pt>
                <c:pt idx="22">
                  <c:v>-28.2567599999999</c:v>
                </c:pt>
                <c:pt idx="23">
                  <c:v>-18.963000000000001</c:v>
                </c:pt>
              </c:numCache>
            </c:numRef>
          </c:yVal>
          <c:smooth val="1"/>
          <c:extLst>
            <c:ext xmlns:c16="http://schemas.microsoft.com/office/drawing/2014/chart" uri="{C3380CC4-5D6E-409C-BE32-E72D297353CC}">
              <c16:uniqueId val="{00000003-4CE7-42DD-B66F-A74762417737}"/>
            </c:ext>
          </c:extLst>
        </c:ser>
        <c:ser>
          <c:idx val="4"/>
          <c:order val="4"/>
          <c:tx>
            <c:strRef>
              <c:f>GHEnergyBalance!$J$1</c:f>
              <c:strCache>
                <c:ptCount val="1"/>
                <c:pt idx="0">
                  <c:v>Q_LWperArea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GHEnergyBalance!$J$2163:$J$2187</c:f>
              <c:numCache>
                <c:formatCode>General</c:formatCode>
                <c:ptCount val="25"/>
                <c:pt idx="0">
                  <c:v>-28.899298668911101</c:v>
                </c:pt>
                <c:pt idx="1">
                  <c:v>-28.543389029691401</c:v>
                </c:pt>
                <c:pt idx="2">
                  <c:v>-28.287922484086302</c:v>
                </c:pt>
                <c:pt idx="3">
                  <c:v>-27.860606948221701</c:v>
                </c:pt>
                <c:pt idx="4">
                  <c:v>-27.500909532704799</c:v>
                </c:pt>
                <c:pt idx="5">
                  <c:v>-27.1213703557424</c:v>
                </c:pt>
                <c:pt idx="6">
                  <c:v>-25.820255303330299</c:v>
                </c:pt>
                <c:pt idx="7">
                  <c:v>-22.6973528654235</c:v>
                </c:pt>
                <c:pt idx="8">
                  <c:v>-23.702461547529499</c:v>
                </c:pt>
                <c:pt idx="9">
                  <c:v>-25.764963638569601</c:v>
                </c:pt>
                <c:pt idx="10">
                  <c:v>-27.4161751160721</c:v>
                </c:pt>
                <c:pt idx="11">
                  <c:v>-28.690739399646699</c:v>
                </c:pt>
                <c:pt idx="12">
                  <c:v>-30.0831874738385</c:v>
                </c:pt>
                <c:pt idx="13">
                  <c:v>-30.953361800333901</c:v>
                </c:pt>
                <c:pt idx="14">
                  <c:v>-31.5051188599159</c:v>
                </c:pt>
                <c:pt idx="15">
                  <c:v>-31.858120330716101</c:v>
                </c:pt>
                <c:pt idx="16">
                  <c:v>-31.908967309745801</c:v>
                </c:pt>
                <c:pt idx="17">
                  <c:v>-31.765115464588401</c:v>
                </c:pt>
                <c:pt idx="18">
                  <c:v>-31.250165495294301</c:v>
                </c:pt>
                <c:pt idx="19">
                  <c:v>-30.200486658372999</c:v>
                </c:pt>
                <c:pt idx="20">
                  <c:v>-32.087866615882703</c:v>
                </c:pt>
                <c:pt idx="21">
                  <c:v>-31.192981208234599</c:v>
                </c:pt>
                <c:pt idx="22">
                  <c:v>-30.062642189680101</c:v>
                </c:pt>
                <c:pt idx="23">
                  <c:v>-28.799174660791401</c:v>
                </c:pt>
                <c:pt idx="24">
                  <c:v>-28.0165521837319</c:v>
                </c:pt>
              </c:numCache>
            </c:numRef>
          </c:yVal>
          <c:smooth val="1"/>
          <c:extLst>
            <c:ext xmlns:c16="http://schemas.microsoft.com/office/drawing/2014/chart" uri="{C3380CC4-5D6E-409C-BE32-E72D297353CC}">
              <c16:uniqueId val="{00000004-4CE7-42DD-B66F-A74762417737}"/>
            </c:ext>
          </c:extLst>
        </c:ser>
        <c:dLbls>
          <c:showLegendKey val="0"/>
          <c:showVal val="0"/>
          <c:showCatName val="0"/>
          <c:showSerName val="0"/>
          <c:showPercent val="0"/>
          <c:showBubbleSize val="0"/>
        </c:dLbls>
        <c:axId val="438657168"/>
        <c:axId val="735384608"/>
      </c:scatterChart>
      <c:valAx>
        <c:axId val="438657168"/>
        <c:scaling>
          <c:orientation val="minMax"/>
          <c:max val="24"/>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Time</a:t>
                </a:r>
                <a:r>
                  <a:rPr lang="en-US" sz="2400" baseline="0"/>
                  <a:t> (hour)</a:t>
                </a:r>
                <a:endParaRPr lang="en-US" sz="2400"/>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35384608"/>
        <c:crosses val="autoZero"/>
        <c:crossBetween val="midCat"/>
      </c:valAx>
      <c:valAx>
        <c:axId val="735384608"/>
        <c:scaling>
          <c:orientation val="minMax"/>
          <c:max val="500"/>
          <c:min val="-20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Energy</a:t>
                </a:r>
                <a:r>
                  <a:rPr lang="en-US" sz="2400" baseline="0"/>
                  <a:t> (W m</a:t>
                </a:r>
                <a:r>
                  <a:rPr lang="en-US" sz="2400" baseline="30000"/>
                  <a:t>-2</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86571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GHEnergyBalance!$AL$1</c:f>
              <c:strCache>
                <c:ptCount val="1"/>
                <c:pt idx="0">
                  <c:v>Q_VperArea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GHEnergyBalance!$AJ$4347:$AJ$4370</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GHEnergyBalance!$AL$4347:$AL$4370</c:f>
              <c:numCache>
                <c:formatCode>General</c:formatCode>
                <c:ptCount val="24"/>
                <c:pt idx="0">
                  <c:v>79.816698401829996</c:v>
                </c:pt>
                <c:pt idx="1">
                  <c:v>72.045849535358798</c:v>
                </c:pt>
                <c:pt idx="2">
                  <c:v>67.721995773219902</c:v>
                </c:pt>
                <c:pt idx="3">
                  <c:v>68.257161507509693</c:v>
                </c:pt>
                <c:pt idx="4">
                  <c:v>69.151689818034498</c:v>
                </c:pt>
                <c:pt idx="5">
                  <c:v>71.579576070024103</c:v>
                </c:pt>
                <c:pt idx="6">
                  <c:v>109.116401714741</c:v>
                </c:pt>
                <c:pt idx="7">
                  <c:v>128.21685028347</c:v>
                </c:pt>
                <c:pt idx="8">
                  <c:v>209.54585440967</c:v>
                </c:pt>
                <c:pt idx="9">
                  <c:v>287.84004633366902</c:v>
                </c:pt>
                <c:pt idx="10">
                  <c:v>359.76554600225398</c:v>
                </c:pt>
                <c:pt idx="11">
                  <c:v>408.55119509385702</c:v>
                </c:pt>
                <c:pt idx="12">
                  <c:v>433.62890298224198</c:v>
                </c:pt>
                <c:pt idx="13">
                  <c:v>465.55205574588098</c:v>
                </c:pt>
                <c:pt idx="14">
                  <c:v>431.62347328807198</c:v>
                </c:pt>
                <c:pt idx="15">
                  <c:v>405.31604766226599</c:v>
                </c:pt>
                <c:pt idx="16">
                  <c:v>337.90829117671802</c:v>
                </c:pt>
                <c:pt idx="17">
                  <c:v>265.82464875032002</c:v>
                </c:pt>
                <c:pt idx="18">
                  <c:v>204.76449237111601</c:v>
                </c:pt>
                <c:pt idx="19">
                  <c:v>161.597352878761</c:v>
                </c:pt>
                <c:pt idx="20">
                  <c:v>143.275130064606</c:v>
                </c:pt>
                <c:pt idx="21">
                  <c:v>120.38801911996001</c:v>
                </c:pt>
                <c:pt idx="22">
                  <c:v>115.30210336175701</c:v>
                </c:pt>
                <c:pt idx="23">
                  <c:v>104.513229489927</c:v>
                </c:pt>
              </c:numCache>
            </c:numRef>
          </c:yVal>
          <c:smooth val="1"/>
          <c:extLst>
            <c:ext xmlns:c16="http://schemas.microsoft.com/office/drawing/2014/chart" uri="{C3380CC4-5D6E-409C-BE32-E72D297353CC}">
              <c16:uniqueId val="{00000000-9B83-420C-A9B1-19E2758D5E1E}"/>
            </c:ext>
          </c:extLst>
        </c:ser>
        <c:ser>
          <c:idx val="1"/>
          <c:order val="1"/>
          <c:tx>
            <c:strRef>
              <c:f>GHEnergyBalance!$AM$1</c:f>
              <c:strCache>
                <c:ptCount val="1"/>
                <c:pt idx="0">
                  <c:v>Q_SRperArea</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GHEnergyBalance!$AJ$4347:$AJ$4370</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GHEnergyBalance!$AM$4347:$AM$4370</c:f>
              <c:numCache>
                <c:formatCode>General</c:formatCode>
                <c:ptCount val="24"/>
                <c:pt idx="0">
                  <c:v>0</c:v>
                </c:pt>
                <c:pt idx="1">
                  <c:v>0</c:v>
                </c:pt>
                <c:pt idx="2">
                  <c:v>0</c:v>
                </c:pt>
                <c:pt idx="3">
                  <c:v>0</c:v>
                </c:pt>
                <c:pt idx="4">
                  <c:v>0</c:v>
                </c:pt>
                <c:pt idx="5">
                  <c:v>1.74846663001916</c:v>
                </c:pt>
                <c:pt idx="6">
                  <c:v>45.004647436460701</c:v>
                </c:pt>
                <c:pt idx="7">
                  <c:v>108.142415953168</c:v>
                </c:pt>
                <c:pt idx="8">
                  <c:v>177.385711746232</c:v>
                </c:pt>
                <c:pt idx="9">
                  <c:v>239.13207319081201</c:v>
                </c:pt>
                <c:pt idx="10">
                  <c:v>279.21358200980802</c:v>
                </c:pt>
                <c:pt idx="11">
                  <c:v>311.32814892192999</c:v>
                </c:pt>
                <c:pt idx="12">
                  <c:v>328.40327615605298</c:v>
                </c:pt>
                <c:pt idx="13">
                  <c:v>347.23956326739801</c:v>
                </c:pt>
                <c:pt idx="14">
                  <c:v>306.80870364900898</c:v>
                </c:pt>
                <c:pt idx="15">
                  <c:v>250.222982883089</c:v>
                </c:pt>
                <c:pt idx="16">
                  <c:v>188.27289848644699</c:v>
                </c:pt>
                <c:pt idx="17">
                  <c:v>108.142415953168</c:v>
                </c:pt>
                <c:pt idx="18">
                  <c:v>45.004647436460701</c:v>
                </c:pt>
                <c:pt idx="19">
                  <c:v>1.74846663001916</c:v>
                </c:pt>
                <c:pt idx="20">
                  <c:v>0</c:v>
                </c:pt>
                <c:pt idx="21">
                  <c:v>0</c:v>
                </c:pt>
                <c:pt idx="22">
                  <c:v>0</c:v>
                </c:pt>
                <c:pt idx="23">
                  <c:v>0</c:v>
                </c:pt>
              </c:numCache>
            </c:numRef>
          </c:yVal>
          <c:smooth val="1"/>
          <c:extLst>
            <c:ext xmlns:c16="http://schemas.microsoft.com/office/drawing/2014/chart" uri="{C3380CC4-5D6E-409C-BE32-E72D297353CC}">
              <c16:uniqueId val="{00000001-9B83-420C-A9B1-19E2758D5E1E}"/>
            </c:ext>
          </c:extLst>
        </c:ser>
        <c:ser>
          <c:idx val="2"/>
          <c:order val="2"/>
          <c:tx>
            <c:strRef>
              <c:f>GHEnergyBalance!$AN$1</c:f>
              <c:strCache>
                <c:ptCount val="1"/>
                <c:pt idx="0">
                  <c:v>Q_LHperArea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GHEnergyBalance!$AJ$4347:$AJ$4370</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GHEnergyBalance!$AN$4347:$AN$4370</c:f>
              <c:numCache>
                <c:formatCode>General</c:formatCode>
                <c:ptCount val="24"/>
                <c:pt idx="0">
                  <c:v>0.829941514944462</c:v>
                </c:pt>
                <c:pt idx="1">
                  <c:v>0.83732436247271202</c:v>
                </c:pt>
                <c:pt idx="2">
                  <c:v>0.84470121545015497</c:v>
                </c:pt>
                <c:pt idx="3">
                  <c:v>0.85207058453165796</c:v>
                </c:pt>
                <c:pt idx="4">
                  <c:v>0.85943097755984299</c:v>
                </c:pt>
                <c:pt idx="5">
                  <c:v>1.0347278378304201</c:v>
                </c:pt>
                <c:pt idx="6">
                  <c:v>4.04241568178014</c:v>
                </c:pt>
                <c:pt idx="7">
                  <c:v>2.4537278000045801</c:v>
                </c:pt>
                <c:pt idx="8">
                  <c:v>3.6690519688769698</c:v>
                </c:pt>
                <c:pt idx="9">
                  <c:v>4.7643070953887099</c:v>
                </c:pt>
                <c:pt idx="10">
                  <c:v>5.5047375397233997</c:v>
                </c:pt>
                <c:pt idx="11">
                  <c:v>6.1220075577117496</c:v>
                </c:pt>
                <c:pt idx="12">
                  <c:v>6.4893686747713399</c:v>
                </c:pt>
                <c:pt idx="13">
                  <c:v>6.8969317168426398</c:v>
                </c:pt>
                <c:pt idx="14">
                  <c:v>6.2519201454996702</c:v>
                </c:pt>
                <c:pt idx="15">
                  <c:v>17.965493714937899</c:v>
                </c:pt>
                <c:pt idx="16">
                  <c:v>14.0522220246981</c:v>
                </c:pt>
                <c:pt idx="17">
                  <c:v>8.8334104332448895</c:v>
                </c:pt>
                <c:pt idx="18">
                  <c:v>4.5855390027347802</c:v>
                </c:pt>
                <c:pt idx="19">
                  <c:v>1.2011636524985201</c:v>
                </c:pt>
                <c:pt idx="20">
                  <c:v>1.01725124667264</c:v>
                </c:pt>
                <c:pt idx="21">
                  <c:v>1.0278923950051799</c:v>
                </c:pt>
                <c:pt idx="22">
                  <c:v>1.03856351593638</c:v>
                </c:pt>
                <c:pt idx="23">
                  <c:v>1.0492627695816701</c:v>
                </c:pt>
              </c:numCache>
            </c:numRef>
          </c:yVal>
          <c:smooth val="1"/>
          <c:extLst>
            <c:ext xmlns:c16="http://schemas.microsoft.com/office/drawing/2014/chart" uri="{C3380CC4-5D6E-409C-BE32-E72D297353CC}">
              <c16:uniqueId val="{00000002-9B83-420C-A9B1-19E2758D5E1E}"/>
            </c:ext>
          </c:extLst>
        </c:ser>
        <c:ser>
          <c:idx val="3"/>
          <c:order val="3"/>
          <c:tx>
            <c:strRef>
              <c:f>GHEnergyBalance!$AO$1</c:f>
              <c:strCache>
                <c:ptCount val="1"/>
                <c:pt idx="0">
                  <c:v>Q_SHperArea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GHEnergyBalance!$AJ$4347:$AJ$4370</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GHEnergyBalance!$AO$4347:$AO$4370</c:f>
              <c:numCache>
                <c:formatCode>General</c:formatCode>
                <c:ptCount val="24"/>
                <c:pt idx="0">
                  <c:v>-33.786899999999903</c:v>
                </c:pt>
                <c:pt idx="1">
                  <c:v>-28.947239999999901</c:v>
                </c:pt>
                <c:pt idx="2">
                  <c:v>-26.260289999999902</c:v>
                </c:pt>
                <c:pt idx="3">
                  <c:v>-26.597339999999999</c:v>
                </c:pt>
                <c:pt idx="4">
                  <c:v>-27.15804</c:v>
                </c:pt>
                <c:pt idx="5">
                  <c:v>-27.679049999999901</c:v>
                </c:pt>
                <c:pt idx="6">
                  <c:v>-25.8048</c:v>
                </c:pt>
                <c:pt idx="7">
                  <c:v>3.16449000000001</c:v>
                </c:pt>
                <c:pt idx="8">
                  <c:v>-5.0544899999999897</c:v>
                </c:pt>
                <c:pt idx="9">
                  <c:v>-16.036650000000002</c:v>
                </c:pt>
                <c:pt idx="10">
                  <c:v>-36.576540000000001</c:v>
                </c:pt>
                <c:pt idx="11">
                  <c:v>-47.574449999999999</c:v>
                </c:pt>
                <c:pt idx="12">
                  <c:v>-52.928189999999901</c:v>
                </c:pt>
                <c:pt idx="13">
                  <c:v>-61.623449999999998</c:v>
                </c:pt>
                <c:pt idx="14">
                  <c:v>-65.472749999999905</c:v>
                </c:pt>
                <c:pt idx="15">
                  <c:v>-91.313459999999907</c:v>
                </c:pt>
                <c:pt idx="16">
                  <c:v>-85.511790000000005</c:v>
                </c:pt>
                <c:pt idx="17">
                  <c:v>-87.672689999999903</c:v>
                </c:pt>
                <c:pt idx="18">
                  <c:v>-86.546249999999901</c:v>
                </c:pt>
                <c:pt idx="19">
                  <c:v>-84.640500000000003</c:v>
                </c:pt>
                <c:pt idx="20">
                  <c:v>-73.90719</c:v>
                </c:pt>
                <c:pt idx="21">
                  <c:v>-59.372459999999897</c:v>
                </c:pt>
                <c:pt idx="22">
                  <c:v>-56.165759999999899</c:v>
                </c:pt>
                <c:pt idx="23">
                  <c:v>-49.376249999999899</c:v>
                </c:pt>
              </c:numCache>
            </c:numRef>
          </c:yVal>
          <c:smooth val="1"/>
          <c:extLst>
            <c:ext xmlns:c16="http://schemas.microsoft.com/office/drawing/2014/chart" uri="{C3380CC4-5D6E-409C-BE32-E72D297353CC}">
              <c16:uniqueId val="{00000003-9B83-420C-A9B1-19E2758D5E1E}"/>
            </c:ext>
          </c:extLst>
        </c:ser>
        <c:ser>
          <c:idx val="4"/>
          <c:order val="4"/>
          <c:tx>
            <c:strRef>
              <c:f>GHEnergyBalance!$AP$1</c:f>
              <c:strCache>
                <c:ptCount val="1"/>
                <c:pt idx="0">
                  <c:v>Q_LWperArea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GHEnergyBalance!$AJ$4347:$AJ$4370</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GHEnergyBalance!$AP$4347:$AP$4370</c:f>
              <c:numCache>
                <c:formatCode>General</c:formatCode>
                <c:ptCount val="24"/>
                <c:pt idx="0">
                  <c:v>-30.7888342888319</c:v>
                </c:pt>
                <c:pt idx="1">
                  <c:v>-30.154409991887501</c:v>
                </c:pt>
                <c:pt idx="2">
                  <c:v>-29.795606192637202</c:v>
                </c:pt>
                <c:pt idx="3">
                  <c:v>-29.8408627939334</c:v>
                </c:pt>
                <c:pt idx="4">
                  <c:v>-29.915993041364001</c:v>
                </c:pt>
                <c:pt idx="5">
                  <c:v>-29.9856286704882</c:v>
                </c:pt>
                <c:pt idx="6">
                  <c:v>-29.734334916676598</c:v>
                </c:pt>
                <c:pt idx="7">
                  <c:v>-26.944711372424099</c:v>
                </c:pt>
                <c:pt idx="8">
                  <c:v>-28.016022188073801</c:v>
                </c:pt>
                <c:pt idx="9">
                  <c:v>-29.370680292588499</c:v>
                </c:pt>
                <c:pt idx="10">
                  <c:v>-31.6217227493031</c:v>
                </c:pt>
                <c:pt idx="11">
                  <c:v>-32.646243079331299</c:v>
                </c:pt>
                <c:pt idx="12">
                  <c:v>-33.092326830931597</c:v>
                </c:pt>
                <c:pt idx="13">
                  <c:v>-33.7361549548597</c:v>
                </c:pt>
                <c:pt idx="14">
                  <c:v>-33.987138592502603</c:v>
                </c:pt>
                <c:pt idx="15">
                  <c:v>-36.7391539106248</c:v>
                </c:pt>
                <c:pt idx="16">
                  <c:v>-36.306549026899702</c:v>
                </c:pt>
                <c:pt idx="17">
                  <c:v>-36.473023993954101</c:v>
                </c:pt>
                <c:pt idx="18">
                  <c:v>-36.387021598238803</c:v>
                </c:pt>
                <c:pt idx="19">
                  <c:v>-36.237673199224602</c:v>
                </c:pt>
                <c:pt idx="20">
                  <c:v>-35.3106923839537</c:v>
                </c:pt>
                <c:pt idx="21">
                  <c:v>-33.845701369937601</c:v>
                </c:pt>
                <c:pt idx="22">
                  <c:v>-33.493495352721801</c:v>
                </c:pt>
                <c:pt idx="23">
                  <c:v>-32.716546973290697</c:v>
                </c:pt>
              </c:numCache>
            </c:numRef>
          </c:yVal>
          <c:smooth val="1"/>
          <c:extLst>
            <c:ext xmlns:c16="http://schemas.microsoft.com/office/drawing/2014/chart" uri="{C3380CC4-5D6E-409C-BE32-E72D297353CC}">
              <c16:uniqueId val="{00000004-9B83-420C-A9B1-19E2758D5E1E}"/>
            </c:ext>
          </c:extLst>
        </c:ser>
        <c:dLbls>
          <c:showLegendKey val="0"/>
          <c:showVal val="0"/>
          <c:showCatName val="0"/>
          <c:showSerName val="0"/>
          <c:showPercent val="0"/>
          <c:showBubbleSize val="0"/>
        </c:dLbls>
        <c:axId val="438657168"/>
        <c:axId val="735384608"/>
      </c:scatterChart>
      <c:valAx>
        <c:axId val="438657168"/>
        <c:scaling>
          <c:orientation val="minMax"/>
          <c:max val="24"/>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Time </a:t>
                </a:r>
                <a:r>
                  <a:rPr lang="en-US" sz="2400" baseline="0"/>
                  <a:t>(hour)</a:t>
                </a:r>
                <a:endParaRPr lang="en-US" sz="2400"/>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35384608"/>
        <c:crosses val="autoZero"/>
        <c:crossBetween val="midCat"/>
      </c:valAx>
      <c:valAx>
        <c:axId val="735384608"/>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Energy</a:t>
                </a:r>
                <a:r>
                  <a:rPr lang="en-US" sz="2400" baseline="0"/>
                  <a:t> (W m</a:t>
                </a:r>
                <a:r>
                  <a:rPr lang="en-US" sz="2400" baseline="30000"/>
                  <a:t>-2</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86571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3319388616423"/>
          <c:y val="4.4865674637979573E-2"/>
          <c:w val="0.83246780485114757"/>
          <c:h val="0.65012293263516729"/>
        </c:manualLayout>
      </c:layout>
      <c:scatterChart>
        <c:scatterStyle val="lineMarker"/>
        <c:varyColors val="0"/>
        <c:ser>
          <c:idx val="0"/>
          <c:order val="0"/>
          <c:tx>
            <c:v>simulated weight</c:v>
          </c:tx>
          <c:spPr>
            <a:ln w="19050" cap="rnd">
              <a:noFill/>
              <a:round/>
            </a:ln>
            <a:effectLst/>
          </c:spPr>
          <c:marker>
            <c:symbol val="circle"/>
            <c:size val="5"/>
            <c:spPr>
              <a:solidFill>
                <a:schemeClr val="accent1"/>
              </a:solidFill>
              <a:ln w="9525">
                <a:solidFill>
                  <a:schemeClr val="accent1"/>
                </a:solidFill>
              </a:ln>
              <a:effectLst/>
            </c:spPr>
          </c:marker>
          <c:yVal>
            <c:numRef>
              <c:f>simulationResultForValidation!$E$2:$E$721</c:f>
              <c:numCache>
                <c:formatCode>General</c:formatCode>
                <c:ptCount val="720"/>
                <c:pt idx="0">
                  <c:v>2.4</c:v>
                </c:pt>
                <c:pt idx="1">
                  <c:v>2.3972576053408901</c:v>
                </c:pt>
                <c:pt idx="2">
                  <c:v>2.39468114726423</c:v>
                </c:pt>
                <c:pt idx="3">
                  <c:v>2.39220639650225</c:v>
                </c:pt>
                <c:pt idx="4">
                  <c:v>2.3898440658526998</c:v>
                </c:pt>
                <c:pt idx="5">
                  <c:v>2.3876139617878098</c:v>
                </c:pt>
                <c:pt idx="6">
                  <c:v>2.3854882853106201</c:v>
                </c:pt>
                <c:pt idx="7">
                  <c:v>2.38340649405052</c:v>
                </c:pt>
                <c:pt idx="8">
                  <c:v>2.4184026925527999</c:v>
                </c:pt>
                <c:pt idx="9">
                  <c:v>2.5626251861349698</c:v>
                </c:pt>
                <c:pt idx="10">
                  <c:v>2.7391712796619498</c:v>
                </c:pt>
                <c:pt idx="11">
                  <c:v>2.9325551430251702</c:v>
                </c:pt>
                <c:pt idx="12">
                  <c:v>3.1436544105073199</c:v>
                </c:pt>
                <c:pt idx="13">
                  <c:v>3.3618719234864902</c:v>
                </c:pt>
                <c:pt idx="14">
                  <c:v>3.5809282740567898</c:v>
                </c:pt>
                <c:pt idx="15">
                  <c:v>3.80386978588602</c:v>
                </c:pt>
                <c:pt idx="16">
                  <c:v>4.0239277753894998</c:v>
                </c:pt>
                <c:pt idx="17">
                  <c:v>4.23441623519125</c:v>
                </c:pt>
                <c:pt idx="18">
                  <c:v>4.4246062574516998</c:v>
                </c:pt>
                <c:pt idx="19">
                  <c:v>4.5664593343653701</c:v>
                </c:pt>
                <c:pt idx="20">
                  <c:v>4.5992878517054701</c:v>
                </c:pt>
                <c:pt idx="21">
                  <c:v>4.5934549895347496</c:v>
                </c:pt>
                <c:pt idx="22">
                  <c:v>4.5882239658095303</c:v>
                </c:pt>
                <c:pt idx="23">
                  <c:v>4.5834608339604799</c:v>
                </c:pt>
                <c:pt idx="24">
                  <c:v>4.5789929640667202</c:v>
                </c:pt>
                <c:pt idx="25">
                  <c:v>4.5747503661837898</c:v>
                </c:pt>
                <c:pt idx="26">
                  <c:v>4.5706737926055503</c:v>
                </c:pt>
                <c:pt idx="27">
                  <c:v>4.5666541085811998</c:v>
                </c:pt>
                <c:pt idx="28">
                  <c:v>4.5626631417372199</c:v>
                </c:pt>
                <c:pt idx="29">
                  <c:v>4.5588220763642999</c:v>
                </c:pt>
                <c:pt idx="30">
                  <c:v>4.5551298134972997</c:v>
                </c:pt>
                <c:pt idx="31">
                  <c:v>4.5514956896346401</c:v>
                </c:pt>
                <c:pt idx="32">
                  <c:v>4.5891114200364802</c:v>
                </c:pt>
                <c:pt idx="33">
                  <c:v>4.7580148502336597</c:v>
                </c:pt>
                <c:pt idx="34">
                  <c:v>4.9752421105772697</c:v>
                </c:pt>
                <c:pt idx="35">
                  <c:v>5.2060854421123599</c:v>
                </c:pt>
                <c:pt idx="36">
                  <c:v>5.4560982289980098</c:v>
                </c:pt>
                <c:pt idx="37">
                  <c:v>5.7129294184679296</c:v>
                </c:pt>
                <c:pt idx="38">
                  <c:v>5.9786772295805202</c:v>
                </c:pt>
                <c:pt idx="39">
                  <c:v>6.2522751608437597</c:v>
                </c:pt>
                <c:pt idx="40">
                  <c:v>6.52010520162393</c:v>
                </c:pt>
                <c:pt idx="41">
                  <c:v>6.7774130302141202</c:v>
                </c:pt>
                <c:pt idx="42">
                  <c:v>7.0117688278063497</c:v>
                </c:pt>
                <c:pt idx="43">
                  <c:v>7.1923203682073904</c:v>
                </c:pt>
                <c:pt idx="44">
                  <c:v>7.2392330275579599</c:v>
                </c:pt>
                <c:pt idx="45">
                  <c:v>7.2310738772568799</c:v>
                </c:pt>
                <c:pt idx="46">
                  <c:v>7.2237424175652496</c:v>
                </c:pt>
                <c:pt idx="47">
                  <c:v>7.21684055870604</c:v>
                </c:pt>
                <c:pt idx="48">
                  <c:v>7.2101778440306896</c:v>
                </c:pt>
                <c:pt idx="49">
                  <c:v>7.2037641382688502</c:v>
                </c:pt>
                <c:pt idx="50">
                  <c:v>7.19756533822662</c:v>
                </c:pt>
                <c:pt idx="51">
                  <c:v>7.1915430346048499</c:v>
                </c:pt>
                <c:pt idx="52">
                  <c:v>7.1857073019188098</c:v>
                </c:pt>
                <c:pt idx="53">
                  <c:v>7.1800446266722</c:v>
                </c:pt>
                <c:pt idx="54">
                  <c:v>7.1745037134933698</c:v>
                </c:pt>
                <c:pt idx="55">
                  <c:v>7.1689819441000102</c:v>
                </c:pt>
                <c:pt idx="56">
                  <c:v>7.2295493285043504</c:v>
                </c:pt>
                <c:pt idx="57">
                  <c:v>7.45051827772848</c:v>
                </c:pt>
                <c:pt idx="58">
                  <c:v>7.7156378230955598</c:v>
                </c:pt>
                <c:pt idx="59">
                  <c:v>8.0041580572465403</c:v>
                </c:pt>
                <c:pt idx="60">
                  <c:v>8.3150812395498992</c:v>
                </c:pt>
                <c:pt idx="61">
                  <c:v>8.6322988746488907</c:v>
                </c:pt>
                <c:pt idx="62">
                  <c:v>8.9652573171062695</c:v>
                </c:pt>
                <c:pt idx="63">
                  <c:v>9.3055825901405598</c:v>
                </c:pt>
                <c:pt idx="64">
                  <c:v>9.6409827243347497</c:v>
                </c:pt>
                <c:pt idx="65">
                  <c:v>9.9656941477332897</c:v>
                </c:pt>
                <c:pt idx="66">
                  <c:v>10.258997730560401</c:v>
                </c:pt>
                <c:pt idx="67">
                  <c:v>10.486793905374499</c:v>
                </c:pt>
                <c:pt idx="68">
                  <c:v>10.547608239837601</c:v>
                </c:pt>
                <c:pt idx="69">
                  <c:v>10.5350639380371</c:v>
                </c:pt>
                <c:pt idx="70">
                  <c:v>10.5230970176717</c:v>
                </c:pt>
                <c:pt idx="71">
                  <c:v>10.511554488634999</c:v>
                </c:pt>
                <c:pt idx="72">
                  <c:v>10.500730867212001</c:v>
                </c:pt>
                <c:pt idx="73">
                  <c:v>10.490603949246999</c:v>
                </c:pt>
                <c:pt idx="74">
                  <c:v>10.480731446071401</c:v>
                </c:pt>
                <c:pt idx="75">
                  <c:v>10.4711692547237</c:v>
                </c:pt>
                <c:pt idx="76">
                  <c:v>10.4617966999836</c:v>
                </c:pt>
                <c:pt idx="77">
                  <c:v>10.452577686875999</c:v>
                </c:pt>
                <c:pt idx="78">
                  <c:v>10.4435820401767</c:v>
                </c:pt>
                <c:pt idx="79">
                  <c:v>10.434763804533601</c:v>
                </c:pt>
                <c:pt idx="80">
                  <c:v>10.425517468216199</c:v>
                </c:pt>
                <c:pt idx="81">
                  <c:v>10.5569696385024</c:v>
                </c:pt>
                <c:pt idx="82">
                  <c:v>10.854450034766</c:v>
                </c:pt>
                <c:pt idx="83">
                  <c:v>11.194279877794401</c:v>
                </c:pt>
                <c:pt idx="84">
                  <c:v>11.5826731630394</c:v>
                </c:pt>
                <c:pt idx="85">
                  <c:v>11.992633194643499</c:v>
                </c:pt>
                <c:pt idx="86">
                  <c:v>12.419666143509501</c:v>
                </c:pt>
                <c:pt idx="87">
                  <c:v>12.847383542971899</c:v>
                </c:pt>
                <c:pt idx="88">
                  <c:v>13.2510727126857</c:v>
                </c:pt>
                <c:pt idx="89">
                  <c:v>13.6270385650271</c:v>
                </c:pt>
                <c:pt idx="90">
                  <c:v>13.990707520502299</c:v>
                </c:pt>
                <c:pt idx="91">
                  <c:v>14.303998438611099</c:v>
                </c:pt>
                <c:pt idx="92">
                  <c:v>14.497516770958301</c:v>
                </c:pt>
                <c:pt idx="93">
                  <c:v>14.480288119109099</c:v>
                </c:pt>
                <c:pt idx="94">
                  <c:v>14.4636612152058</c:v>
                </c:pt>
                <c:pt idx="95">
                  <c:v>14.447735186795899</c:v>
                </c:pt>
                <c:pt idx="96">
                  <c:v>14.432147208260201</c:v>
                </c:pt>
                <c:pt idx="97">
                  <c:v>14.417427062366199</c:v>
                </c:pt>
                <c:pt idx="98">
                  <c:v>14.403559549781001</c:v>
                </c:pt>
                <c:pt idx="99">
                  <c:v>14.3901128851934</c:v>
                </c:pt>
                <c:pt idx="100">
                  <c:v>14.3770179295406</c:v>
                </c:pt>
                <c:pt idx="101">
                  <c:v>14.364335758794301</c:v>
                </c:pt>
                <c:pt idx="102">
                  <c:v>14.3519839637356</c:v>
                </c:pt>
                <c:pt idx="103">
                  <c:v>14.3398065690729</c:v>
                </c:pt>
                <c:pt idx="104">
                  <c:v>14.3299325713049</c:v>
                </c:pt>
                <c:pt idx="105">
                  <c:v>14.562435203906899</c:v>
                </c:pt>
                <c:pt idx="106">
                  <c:v>14.9643117269594</c:v>
                </c:pt>
                <c:pt idx="107">
                  <c:v>15.3986153958607</c:v>
                </c:pt>
                <c:pt idx="108">
                  <c:v>15.901942773861199</c:v>
                </c:pt>
                <c:pt idx="109">
                  <c:v>16.435530172639801</c:v>
                </c:pt>
                <c:pt idx="110">
                  <c:v>16.975894540136899</c:v>
                </c:pt>
                <c:pt idx="111">
                  <c:v>17.526245535407998</c:v>
                </c:pt>
                <c:pt idx="112">
                  <c:v>18.005859769341601</c:v>
                </c:pt>
                <c:pt idx="113">
                  <c:v>18.488158476806401</c:v>
                </c:pt>
                <c:pt idx="114">
                  <c:v>18.870539115779799</c:v>
                </c:pt>
                <c:pt idx="115">
                  <c:v>19.206994951829301</c:v>
                </c:pt>
                <c:pt idx="116">
                  <c:v>19.4174923628843</c:v>
                </c:pt>
                <c:pt idx="117">
                  <c:v>19.3929908184382</c:v>
                </c:pt>
                <c:pt idx="118">
                  <c:v>19.369524106207798</c:v>
                </c:pt>
                <c:pt idx="119">
                  <c:v>19.347534787304799</c:v>
                </c:pt>
                <c:pt idx="120">
                  <c:v>19.326899363496398</c:v>
                </c:pt>
                <c:pt idx="121">
                  <c:v>19.307519890106001</c:v>
                </c:pt>
                <c:pt idx="122">
                  <c:v>19.288577675949</c:v>
                </c:pt>
                <c:pt idx="123">
                  <c:v>19.270191910458301</c:v>
                </c:pt>
                <c:pt idx="124">
                  <c:v>19.2523933570426</c:v>
                </c:pt>
                <c:pt idx="125">
                  <c:v>19.2349817064386</c:v>
                </c:pt>
                <c:pt idx="126">
                  <c:v>19.218015470229201</c:v>
                </c:pt>
                <c:pt idx="127">
                  <c:v>19.201606018343899</c:v>
                </c:pt>
                <c:pt idx="128">
                  <c:v>19.185393827880802</c:v>
                </c:pt>
                <c:pt idx="129">
                  <c:v>19.524626086452901</c:v>
                </c:pt>
                <c:pt idx="130">
                  <c:v>20.027856439433801</c:v>
                </c:pt>
                <c:pt idx="131">
                  <c:v>20.5976406884227</c:v>
                </c:pt>
                <c:pt idx="132">
                  <c:v>21.2247669204217</c:v>
                </c:pt>
                <c:pt idx="133">
                  <c:v>21.865935316126201</c:v>
                </c:pt>
                <c:pt idx="134">
                  <c:v>22.5332055068804</c:v>
                </c:pt>
                <c:pt idx="135">
                  <c:v>23.2129141409767</c:v>
                </c:pt>
                <c:pt idx="136">
                  <c:v>23.909995808420199</c:v>
                </c:pt>
                <c:pt idx="137">
                  <c:v>24.582015533329301</c:v>
                </c:pt>
                <c:pt idx="138">
                  <c:v>25.2148970300778</c:v>
                </c:pt>
                <c:pt idx="139">
                  <c:v>25.653916052767698</c:v>
                </c:pt>
                <c:pt idx="140">
                  <c:v>25.841387998550399</c:v>
                </c:pt>
                <c:pt idx="141">
                  <c:v>25.808949682776799</c:v>
                </c:pt>
                <c:pt idx="142">
                  <c:v>25.776947597542001</c:v>
                </c:pt>
                <c:pt idx="143">
                  <c:v>25.745459994120999</c:v>
                </c:pt>
                <c:pt idx="144">
                  <c:v>25.7145784960321</c:v>
                </c:pt>
                <c:pt idx="145">
                  <c:v>25.684514055436399</c:v>
                </c:pt>
                <c:pt idx="146">
                  <c:v>25.656363501325</c:v>
                </c:pt>
                <c:pt idx="147">
                  <c:v>25.630070095297999</c:v>
                </c:pt>
                <c:pt idx="148">
                  <c:v>25.604916543353202</c:v>
                </c:pt>
                <c:pt idx="149">
                  <c:v>25.580946370069402</c:v>
                </c:pt>
                <c:pt idx="150">
                  <c:v>25.557869096370599</c:v>
                </c:pt>
                <c:pt idx="151">
                  <c:v>25.5353336370795</c:v>
                </c:pt>
                <c:pt idx="152">
                  <c:v>25.5229403611587</c:v>
                </c:pt>
                <c:pt idx="153">
                  <c:v>25.9322129894773</c:v>
                </c:pt>
                <c:pt idx="154">
                  <c:v>26.5441746157741</c:v>
                </c:pt>
                <c:pt idx="155">
                  <c:v>27.258581929395898</c:v>
                </c:pt>
                <c:pt idx="156">
                  <c:v>28.047142167423601</c:v>
                </c:pt>
                <c:pt idx="157">
                  <c:v>28.878959984181101</c:v>
                </c:pt>
                <c:pt idx="158">
                  <c:v>29.731728028971801</c:v>
                </c:pt>
                <c:pt idx="159">
                  <c:v>30.585455979033</c:v>
                </c:pt>
                <c:pt idx="160">
                  <c:v>31.431178833508699</c:v>
                </c:pt>
                <c:pt idx="161">
                  <c:v>32.2710226667866</c:v>
                </c:pt>
                <c:pt idx="162">
                  <c:v>33.109294888358001</c:v>
                </c:pt>
                <c:pt idx="163">
                  <c:v>33.790610771303299</c:v>
                </c:pt>
                <c:pt idx="164">
                  <c:v>34.196262798630698</c:v>
                </c:pt>
                <c:pt idx="165">
                  <c:v>34.153428787142602</c:v>
                </c:pt>
                <c:pt idx="166">
                  <c:v>34.112270153865197</c:v>
                </c:pt>
                <c:pt idx="167">
                  <c:v>34.073464499649901</c:v>
                </c:pt>
                <c:pt idx="168">
                  <c:v>34.036270055333702</c:v>
                </c:pt>
                <c:pt idx="169">
                  <c:v>33.999847222668699</c:v>
                </c:pt>
                <c:pt idx="170">
                  <c:v>33.964105660148398</c:v>
                </c:pt>
                <c:pt idx="171">
                  <c:v>33.929761006193402</c:v>
                </c:pt>
                <c:pt idx="172">
                  <c:v>33.895530865945098</c:v>
                </c:pt>
                <c:pt idx="173">
                  <c:v>33.861263927748901</c:v>
                </c:pt>
                <c:pt idx="174">
                  <c:v>33.826966448015199</c:v>
                </c:pt>
                <c:pt idx="175">
                  <c:v>33.7929737026232</c:v>
                </c:pt>
                <c:pt idx="176">
                  <c:v>33.779093042868702</c:v>
                </c:pt>
                <c:pt idx="177">
                  <c:v>34.103997772676998</c:v>
                </c:pt>
                <c:pt idx="178">
                  <c:v>34.703377270736503</c:v>
                </c:pt>
                <c:pt idx="179">
                  <c:v>35.414505557312701</c:v>
                </c:pt>
                <c:pt idx="180">
                  <c:v>36.214004412946601</c:v>
                </c:pt>
                <c:pt idx="181">
                  <c:v>37.109384829450498</c:v>
                </c:pt>
                <c:pt idx="182">
                  <c:v>38.077737255402198</c:v>
                </c:pt>
                <c:pt idx="183">
                  <c:v>38.857100493467399</c:v>
                </c:pt>
                <c:pt idx="184">
                  <c:v>39.697250835510602</c:v>
                </c:pt>
                <c:pt idx="185">
                  <c:v>40.464197316786297</c:v>
                </c:pt>
                <c:pt idx="186">
                  <c:v>41.396016638317803</c:v>
                </c:pt>
                <c:pt idx="187">
                  <c:v>42.100060512615698</c:v>
                </c:pt>
                <c:pt idx="188">
                  <c:v>42.523673214871501</c:v>
                </c:pt>
                <c:pt idx="189">
                  <c:v>42.477579149889998</c:v>
                </c:pt>
                <c:pt idx="190">
                  <c:v>42.421797725765202</c:v>
                </c:pt>
                <c:pt idx="191">
                  <c:v>42.370471056703998</c:v>
                </c:pt>
                <c:pt idx="192">
                  <c:v>42.3228767193416</c:v>
                </c:pt>
                <c:pt idx="193">
                  <c:v>42.278214346966998</c:v>
                </c:pt>
                <c:pt idx="194">
                  <c:v>42.2355694706796</c:v>
                </c:pt>
                <c:pt idx="195">
                  <c:v>42.1947412708424</c:v>
                </c:pt>
                <c:pt idx="196">
                  <c:v>42.1554128889371</c:v>
                </c:pt>
                <c:pt idx="197">
                  <c:v>42.117292356512998</c:v>
                </c:pt>
                <c:pt idx="198">
                  <c:v>42.080188600714301</c:v>
                </c:pt>
                <c:pt idx="199">
                  <c:v>42.044081803877397</c:v>
                </c:pt>
                <c:pt idx="200">
                  <c:v>42.047658496248303</c:v>
                </c:pt>
                <c:pt idx="201">
                  <c:v>42.671671507643801</c:v>
                </c:pt>
                <c:pt idx="202">
                  <c:v>43.554892327544103</c:v>
                </c:pt>
                <c:pt idx="203">
                  <c:v>44.563061958530199</c:v>
                </c:pt>
                <c:pt idx="204">
                  <c:v>45.679005723778502</c:v>
                </c:pt>
                <c:pt idx="205">
                  <c:v>46.850624627444198</c:v>
                </c:pt>
                <c:pt idx="206">
                  <c:v>48.032230994049598</c:v>
                </c:pt>
                <c:pt idx="207">
                  <c:v>49.226943724257097</c:v>
                </c:pt>
                <c:pt idx="208">
                  <c:v>50.4221856561838</c:v>
                </c:pt>
                <c:pt idx="209">
                  <c:v>51.573696199027999</c:v>
                </c:pt>
                <c:pt idx="210">
                  <c:v>52.654568569908797</c:v>
                </c:pt>
                <c:pt idx="211">
                  <c:v>53.5310010614254</c:v>
                </c:pt>
                <c:pt idx="212">
                  <c:v>54.042827405753201</c:v>
                </c:pt>
                <c:pt idx="213">
                  <c:v>53.974687010444299</c:v>
                </c:pt>
                <c:pt idx="214">
                  <c:v>53.903162662342801</c:v>
                </c:pt>
                <c:pt idx="215">
                  <c:v>53.836134071927802</c:v>
                </c:pt>
                <c:pt idx="216">
                  <c:v>53.773414643537997</c:v>
                </c:pt>
                <c:pt idx="217">
                  <c:v>53.714244362216199</c:v>
                </c:pt>
                <c:pt idx="218">
                  <c:v>53.657722685990997</c:v>
                </c:pt>
                <c:pt idx="219">
                  <c:v>53.602553852187199</c:v>
                </c:pt>
                <c:pt idx="220">
                  <c:v>53.5487404047065</c:v>
                </c:pt>
                <c:pt idx="221">
                  <c:v>53.496590022484099</c:v>
                </c:pt>
                <c:pt idx="222">
                  <c:v>53.4458204083653</c:v>
                </c:pt>
                <c:pt idx="223">
                  <c:v>53.396855818893897</c:v>
                </c:pt>
                <c:pt idx="224">
                  <c:v>53.404485408719303</c:v>
                </c:pt>
                <c:pt idx="225">
                  <c:v>54.131426285254904</c:v>
                </c:pt>
                <c:pt idx="226">
                  <c:v>55.114886079866302</c:v>
                </c:pt>
                <c:pt idx="227">
                  <c:v>56.226411865791299</c:v>
                </c:pt>
                <c:pt idx="228">
                  <c:v>57.4841931677948</c:v>
                </c:pt>
                <c:pt idx="229">
                  <c:v>58.788036442786698</c:v>
                </c:pt>
                <c:pt idx="230">
                  <c:v>60.111039766767298</c:v>
                </c:pt>
                <c:pt idx="231">
                  <c:v>61.4387533297038</c:v>
                </c:pt>
                <c:pt idx="232">
                  <c:v>62.773127500179001</c:v>
                </c:pt>
                <c:pt idx="233">
                  <c:v>64.059921868653802</c:v>
                </c:pt>
                <c:pt idx="234">
                  <c:v>65.228766100692695</c:v>
                </c:pt>
                <c:pt idx="235">
                  <c:v>66.201905962295996</c:v>
                </c:pt>
                <c:pt idx="236">
                  <c:v>66.666731191994103</c:v>
                </c:pt>
                <c:pt idx="237">
                  <c:v>66.590284537633806</c:v>
                </c:pt>
                <c:pt idx="238">
                  <c:v>66.499787012117096</c:v>
                </c:pt>
                <c:pt idx="239">
                  <c:v>66.413685795003005</c:v>
                </c:pt>
                <c:pt idx="240">
                  <c:v>66.330430618955802</c:v>
                </c:pt>
                <c:pt idx="241">
                  <c:v>66.250373078506698</c:v>
                </c:pt>
                <c:pt idx="242">
                  <c:v>66.175268962573995</c:v>
                </c:pt>
                <c:pt idx="243">
                  <c:v>66.104946450141597</c:v>
                </c:pt>
                <c:pt idx="244">
                  <c:v>66.039517008143306</c:v>
                </c:pt>
                <c:pt idx="245">
                  <c:v>65.977178871335695</c:v>
                </c:pt>
                <c:pt idx="246">
                  <c:v>65.916941302085306</c:v>
                </c:pt>
                <c:pt idx="247">
                  <c:v>65.8584762285941</c:v>
                </c:pt>
                <c:pt idx="248">
                  <c:v>65.875312173390299</c:v>
                </c:pt>
                <c:pt idx="249">
                  <c:v>66.701802053247604</c:v>
                </c:pt>
                <c:pt idx="250">
                  <c:v>67.819727239311803</c:v>
                </c:pt>
                <c:pt idx="251">
                  <c:v>69.072655000781197</c:v>
                </c:pt>
                <c:pt idx="252">
                  <c:v>70.456766649789202</c:v>
                </c:pt>
                <c:pt idx="253">
                  <c:v>71.904905134683204</c:v>
                </c:pt>
                <c:pt idx="254">
                  <c:v>73.376190302037102</c:v>
                </c:pt>
                <c:pt idx="255">
                  <c:v>74.843861450841203</c:v>
                </c:pt>
                <c:pt idx="256">
                  <c:v>76.307012072507106</c:v>
                </c:pt>
                <c:pt idx="257">
                  <c:v>77.730516774363593</c:v>
                </c:pt>
                <c:pt idx="258">
                  <c:v>79.023861946399094</c:v>
                </c:pt>
                <c:pt idx="259">
                  <c:v>80.120371354653102</c:v>
                </c:pt>
                <c:pt idx="260">
                  <c:v>80.800719925447694</c:v>
                </c:pt>
                <c:pt idx="261">
                  <c:v>80.725133806861194</c:v>
                </c:pt>
                <c:pt idx="262">
                  <c:v>80.619918004025706</c:v>
                </c:pt>
                <c:pt idx="263">
                  <c:v>80.523180883166901</c:v>
                </c:pt>
                <c:pt idx="264">
                  <c:v>80.433194877859705</c:v>
                </c:pt>
                <c:pt idx="265">
                  <c:v>80.347338117018197</c:v>
                </c:pt>
                <c:pt idx="266">
                  <c:v>80.264696288511502</c:v>
                </c:pt>
                <c:pt idx="267">
                  <c:v>80.184508031257707</c:v>
                </c:pt>
                <c:pt idx="268">
                  <c:v>80.106350492895004</c:v>
                </c:pt>
                <c:pt idx="269">
                  <c:v>80.030348836550999</c:v>
                </c:pt>
                <c:pt idx="270">
                  <c:v>79.956241091060704</c:v>
                </c:pt>
                <c:pt idx="271">
                  <c:v>79.883733229390302</c:v>
                </c:pt>
                <c:pt idx="272">
                  <c:v>79.911116731217803</c:v>
                </c:pt>
                <c:pt idx="273">
                  <c:v>80.770875149368393</c:v>
                </c:pt>
                <c:pt idx="274">
                  <c:v>81.937172105517305</c:v>
                </c:pt>
                <c:pt idx="275">
                  <c:v>83.242627455191297</c:v>
                </c:pt>
                <c:pt idx="276">
                  <c:v>84.678391362211997</c:v>
                </c:pt>
                <c:pt idx="277">
                  <c:v>86.184835451901705</c:v>
                </c:pt>
                <c:pt idx="278">
                  <c:v>87.701243143071693</c:v>
                </c:pt>
                <c:pt idx="279">
                  <c:v>89.215889857445802</c:v>
                </c:pt>
                <c:pt idx="280">
                  <c:v>90.741551867647402</c:v>
                </c:pt>
                <c:pt idx="281">
                  <c:v>92.225855132772693</c:v>
                </c:pt>
                <c:pt idx="282">
                  <c:v>93.639977488783202</c:v>
                </c:pt>
                <c:pt idx="283">
                  <c:v>94.904430956124799</c:v>
                </c:pt>
                <c:pt idx="284">
                  <c:v>95.806821822703299</c:v>
                </c:pt>
                <c:pt idx="285">
                  <c:v>96.116709772530996</c:v>
                </c:pt>
                <c:pt idx="286">
                  <c:v>95.975596147942099</c:v>
                </c:pt>
                <c:pt idx="287">
                  <c:v>95.845313298469506</c:v>
                </c:pt>
                <c:pt idx="288">
                  <c:v>95.722484424040502</c:v>
                </c:pt>
                <c:pt idx="289">
                  <c:v>95.6078386711322</c:v>
                </c:pt>
                <c:pt idx="290">
                  <c:v>95.4998273223447</c:v>
                </c:pt>
                <c:pt idx="291">
                  <c:v>95.395921281896406</c:v>
                </c:pt>
                <c:pt idx="292">
                  <c:v>95.295169060972597</c:v>
                </c:pt>
                <c:pt idx="293">
                  <c:v>95.1976828337353</c:v>
                </c:pt>
                <c:pt idx="294">
                  <c:v>95.102834755353101</c:v>
                </c:pt>
                <c:pt idx="295">
                  <c:v>95.009268580659096</c:v>
                </c:pt>
                <c:pt idx="296">
                  <c:v>94.914221384543197</c:v>
                </c:pt>
                <c:pt idx="297">
                  <c:v>95.186843813859596</c:v>
                </c:pt>
                <c:pt idx="298">
                  <c:v>96.255201510248597</c:v>
                </c:pt>
                <c:pt idx="299">
                  <c:v>97.448407684249702</c:v>
                </c:pt>
                <c:pt idx="300">
                  <c:v>98.829874067439803</c:v>
                </c:pt>
                <c:pt idx="301">
                  <c:v>100.303246070909</c:v>
                </c:pt>
                <c:pt idx="302">
                  <c:v>101.834325674399</c:v>
                </c:pt>
                <c:pt idx="303">
                  <c:v>103.24805936950099</c:v>
                </c:pt>
                <c:pt idx="304">
                  <c:v>104.757037028824</c:v>
                </c:pt>
                <c:pt idx="305">
                  <c:v>106.150561339121</c:v>
                </c:pt>
                <c:pt idx="306">
                  <c:v>107.428282919951</c:v>
                </c:pt>
                <c:pt idx="307">
                  <c:v>108.30305542737899</c:v>
                </c:pt>
                <c:pt idx="308">
                  <c:v>108.689059934415</c:v>
                </c:pt>
                <c:pt idx="309">
                  <c:v>108.612950001858</c:v>
                </c:pt>
                <c:pt idx="310">
                  <c:v>108.433137744275</c:v>
                </c:pt>
                <c:pt idx="311">
                  <c:v>108.261116785911</c:v>
                </c:pt>
                <c:pt idx="312">
                  <c:v>108.09825156268801</c:v>
                </c:pt>
                <c:pt idx="313">
                  <c:v>107.943187645837</c:v>
                </c:pt>
                <c:pt idx="314">
                  <c:v>107.796860357253</c:v>
                </c:pt>
                <c:pt idx="315">
                  <c:v>107.655643019905</c:v>
                </c:pt>
                <c:pt idx="316">
                  <c:v>107.519345504669</c:v>
                </c:pt>
                <c:pt idx="317">
                  <c:v>107.38724289048901</c:v>
                </c:pt>
                <c:pt idx="318">
                  <c:v>107.259022338246</c:v>
                </c:pt>
                <c:pt idx="319">
                  <c:v>107.136613467987</c:v>
                </c:pt>
                <c:pt idx="320">
                  <c:v>107.01490489884701</c:v>
                </c:pt>
                <c:pt idx="321">
                  <c:v>107.29519126654399</c:v>
                </c:pt>
                <c:pt idx="322">
                  <c:v>108.343451260636</c:v>
                </c:pt>
                <c:pt idx="323">
                  <c:v>109.558762960962</c:v>
                </c:pt>
                <c:pt idx="324">
                  <c:v>110.94510740878999</c:v>
                </c:pt>
                <c:pt idx="325">
                  <c:v>112.44610958817501</c:v>
                </c:pt>
                <c:pt idx="326">
                  <c:v>113.979455575326</c:v>
                </c:pt>
                <c:pt idx="327">
                  <c:v>115.502696928717</c:v>
                </c:pt>
                <c:pt idx="328">
                  <c:v>117.03010021472799</c:v>
                </c:pt>
                <c:pt idx="329">
                  <c:v>118.510121913118</c:v>
                </c:pt>
                <c:pt idx="330">
                  <c:v>119.915864026763</c:v>
                </c:pt>
                <c:pt idx="331">
                  <c:v>121.17157917388801</c:v>
                </c:pt>
                <c:pt idx="332">
                  <c:v>122.115976605493</c:v>
                </c:pt>
                <c:pt idx="333">
                  <c:v>122.371763115568</c:v>
                </c:pt>
                <c:pt idx="334">
                  <c:v>122.166176049599</c:v>
                </c:pt>
                <c:pt idx="335">
                  <c:v>121.972832914565</c:v>
                </c:pt>
                <c:pt idx="336">
                  <c:v>121.78903407178299</c:v>
                </c:pt>
                <c:pt idx="337">
                  <c:v>121.612780327069</c:v>
                </c:pt>
                <c:pt idx="338">
                  <c:v>121.445592053429</c:v>
                </c:pt>
                <c:pt idx="339">
                  <c:v>121.29140294266401</c:v>
                </c:pt>
                <c:pt idx="340">
                  <c:v>121.146958592991</c:v>
                </c:pt>
                <c:pt idx="341">
                  <c:v>121.004836216383</c:v>
                </c:pt>
                <c:pt idx="342">
                  <c:v>120.866325395071</c:v>
                </c:pt>
                <c:pt idx="343">
                  <c:v>120.73310552877599</c:v>
                </c:pt>
                <c:pt idx="344">
                  <c:v>120.598795443947</c:v>
                </c:pt>
                <c:pt idx="345">
                  <c:v>120.946759449845</c:v>
                </c:pt>
                <c:pt idx="346">
                  <c:v>121.998842530243</c:v>
                </c:pt>
                <c:pt idx="347">
                  <c:v>123.21827166551699</c:v>
                </c:pt>
                <c:pt idx="348">
                  <c:v>124.613773064814</c:v>
                </c:pt>
                <c:pt idx="349">
                  <c:v>126.114802613802</c:v>
                </c:pt>
                <c:pt idx="350">
                  <c:v>127.646164527214</c:v>
                </c:pt>
                <c:pt idx="351">
                  <c:v>129.17155779162499</c:v>
                </c:pt>
                <c:pt idx="352">
                  <c:v>130.694840584844</c:v>
                </c:pt>
                <c:pt idx="353">
                  <c:v>132.17192800817801</c:v>
                </c:pt>
                <c:pt idx="354">
                  <c:v>133.56996413661801</c:v>
                </c:pt>
                <c:pt idx="355">
                  <c:v>134.797903936263</c:v>
                </c:pt>
                <c:pt idx="356">
                  <c:v>135.72992689885999</c:v>
                </c:pt>
                <c:pt idx="357">
                  <c:v>135.95378168758299</c:v>
                </c:pt>
                <c:pt idx="358">
                  <c:v>135.72513209559801</c:v>
                </c:pt>
                <c:pt idx="359">
                  <c:v>135.510667881112</c:v>
                </c:pt>
                <c:pt idx="360">
                  <c:v>135.30652649752301</c:v>
                </c:pt>
                <c:pt idx="361">
                  <c:v>135.10926015631</c:v>
                </c:pt>
                <c:pt idx="362">
                  <c:v>134.91912790652401</c:v>
                </c:pt>
                <c:pt idx="363">
                  <c:v>134.74110053039601</c:v>
                </c:pt>
                <c:pt idx="364">
                  <c:v>134.57333432907501</c:v>
                </c:pt>
                <c:pt idx="365">
                  <c:v>134.412422927075</c:v>
                </c:pt>
                <c:pt idx="366">
                  <c:v>134.25672602479699</c:v>
                </c:pt>
                <c:pt idx="367">
                  <c:v>134.10730054655301</c:v>
                </c:pt>
                <c:pt idx="368">
                  <c:v>133.95649210277301</c:v>
                </c:pt>
                <c:pt idx="369">
                  <c:v>134.41976737621701</c:v>
                </c:pt>
                <c:pt idx="370">
                  <c:v>135.44742220974501</c:v>
                </c:pt>
                <c:pt idx="371">
                  <c:v>136.66174081963601</c:v>
                </c:pt>
                <c:pt idx="372">
                  <c:v>138.04349520789</c:v>
                </c:pt>
                <c:pt idx="373">
                  <c:v>139.52316149576399</c:v>
                </c:pt>
                <c:pt idx="374">
                  <c:v>141.03321660969399</c:v>
                </c:pt>
                <c:pt idx="375">
                  <c:v>142.53347613457001</c:v>
                </c:pt>
                <c:pt idx="376">
                  <c:v>144.034817116303</c:v>
                </c:pt>
                <c:pt idx="377">
                  <c:v>145.49415345197201</c:v>
                </c:pt>
                <c:pt idx="378">
                  <c:v>146.875700427043</c:v>
                </c:pt>
                <c:pt idx="379">
                  <c:v>148.099230006765</c:v>
                </c:pt>
                <c:pt idx="380">
                  <c:v>148.97512863051799</c:v>
                </c:pt>
                <c:pt idx="381">
                  <c:v>149.06326721618399</c:v>
                </c:pt>
                <c:pt idx="382">
                  <c:v>148.81618497021401</c:v>
                </c:pt>
                <c:pt idx="383">
                  <c:v>148.59073610761001</c:v>
                </c:pt>
                <c:pt idx="384">
                  <c:v>148.37780618002401</c:v>
                </c:pt>
                <c:pt idx="385">
                  <c:v>148.17119250714799</c:v>
                </c:pt>
                <c:pt idx="386">
                  <c:v>147.97250684883201</c:v>
                </c:pt>
                <c:pt idx="387">
                  <c:v>147.78455850183701</c:v>
                </c:pt>
                <c:pt idx="388">
                  <c:v>147.60418886576301</c:v>
                </c:pt>
                <c:pt idx="389">
                  <c:v>147.42709005566499</c:v>
                </c:pt>
                <c:pt idx="390">
                  <c:v>147.25151443083001</c:v>
                </c:pt>
                <c:pt idx="391">
                  <c:v>147.08114029965401</c:v>
                </c:pt>
                <c:pt idx="392">
                  <c:v>146.90810738917199</c:v>
                </c:pt>
                <c:pt idx="393">
                  <c:v>147.349562068073</c:v>
                </c:pt>
                <c:pt idx="394">
                  <c:v>148.33119544936</c:v>
                </c:pt>
                <c:pt idx="395">
                  <c:v>149.519316659071</c:v>
                </c:pt>
                <c:pt idx="396">
                  <c:v>150.85700807493899</c:v>
                </c:pt>
                <c:pt idx="397">
                  <c:v>152.30646184411901</c:v>
                </c:pt>
                <c:pt idx="398">
                  <c:v>153.78574331000499</c:v>
                </c:pt>
                <c:pt idx="399">
                  <c:v>155.25164822072099</c:v>
                </c:pt>
                <c:pt idx="400">
                  <c:v>156.721449160726</c:v>
                </c:pt>
                <c:pt idx="401">
                  <c:v>158.15813690577201</c:v>
                </c:pt>
                <c:pt idx="402">
                  <c:v>159.51778583254699</c:v>
                </c:pt>
                <c:pt idx="403">
                  <c:v>160.718560198826</c:v>
                </c:pt>
                <c:pt idx="404">
                  <c:v>161.55816139535199</c:v>
                </c:pt>
                <c:pt idx="405">
                  <c:v>161.65364687545599</c:v>
                </c:pt>
                <c:pt idx="406">
                  <c:v>161.40498164603099</c:v>
                </c:pt>
                <c:pt idx="407">
                  <c:v>161.176043047527</c:v>
                </c:pt>
                <c:pt idx="408">
                  <c:v>160.96412306272299</c:v>
                </c:pt>
                <c:pt idx="409">
                  <c:v>160.77638186883399</c:v>
                </c:pt>
                <c:pt idx="410">
                  <c:v>160.60061921900299</c:v>
                </c:pt>
                <c:pt idx="411">
                  <c:v>160.430357401489</c:v>
                </c:pt>
                <c:pt idx="412">
                  <c:v>160.26532522622099</c:v>
                </c:pt>
                <c:pt idx="413">
                  <c:v>160.10030412806799</c:v>
                </c:pt>
                <c:pt idx="414">
                  <c:v>159.93242467103701</c:v>
                </c:pt>
                <c:pt idx="415">
                  <c:v>159.76500747813401</c:v>
                </c:pt>
                <c:pt idx="416">
                  <c:v>159.59994659879001</c:v>
                </c:pt>
                <c:pt idx="417">
                  <c:v>159.60925074458501</c:v>
                </c:pt>
                <c:pt idx="418">
                  <c:v>160.29110388967601</c:v>
                </c:pt>
                <c:pt idx="419">
                  <c:v>161.47585280355</c:v>
                </c:pt>
                <c:pt idx="420">
                  <c:v>162.766232768967</c:v>
                </c:pt>
                <c:pt idx="421">
                  <c:v>164.218029647355</c:v>
                </c:pt>
                <c:pt idx="422">
                  <c:v>165.694576144482</c:v>
                </c:pt>
                <c:pt idx="423">
                  <c:v>166.959635098831</c:v>
                </c:pt>
                <c:pt idx="424">
                  <c:v>168.174032233281</c:v>
                </c:pt>
                <c:pt idx="425">
                  <c:v>169.52665009833399</c:v>
                </c:pt>
                <c:pt idx="426">
                  <c:v>170.64220224099299</c:v>
                </c:pt>
                <c:pt idx="427">
                  <c:v>171.68840121925001</c:v>
                </c:pt>
                <c:pt idx="428">
                  <c:v>172.53076493821399</c:v>
                </c:pt>
                <c:pt idx="429">
                  <c:v>172.67961354574001</c:v>
                </c:pt>
                <c:pt idx="430">
                  <c:v>172.46150912524601</c:v>
                </c:pt>
                <c:pt idx="431">
                  <c:v>172.26931220879899</c:v>
                </c:pt>
                <c:pt idx="432">
                  <c:v>172.09137406393901</c:v>
                </c:pt>
                <c:pt idx="433">
                  <c:v>171.91627165538</c:v>
                </c:pt>
                <c:pt idx="434">
                  <c:v>171.740494770732</c:v>
                </c:pt>
                <c:pt idx="435">
                  <c:v>171.57519128333999</c:v>
                </c:pt>
                <c:pt idx="436">
                  <c:v>171.42438821808</c:v>
                </c:pt>
                <c:pt idx="437">
                  <c:v>171.282753662831</c:v>
                </c:pt>
                <c:pt idx="438">
                  <c:v>171.14691860889201</c:v>
                </c:pt>
                <c:pt idx="439">
                  <c:v>171.01606682455801</c:v>
                </c:pt>
                <c:pt idx="440">
                  <c:v>170.88493587809199</c:v>
                </c:pt>
                <c:pt idx="441">
                  <c:v>171.32091990948399</c:v>
                </c:pt>
                <c:pt idx="442">
                  <c:v>172.41752735851699</c:v>
                </c:pt>
                <c:pt idx="443">
                  <c:v>173.621961355927</c:v>
                </c:pt>
                <c:pt idx="444">
                  <c:v>174.95864302166501</c:v>
                </c:pt>
                <c:pt idx="445">
                  <c:v>176.363599131028</c:v>
                </c:pt>
                <c:pt idx="446">
                  <c:v>177.77972484207501</c:v>
                </c:pt>
                <c:pt idx="447">
                  <c:v>179.22432171622299</c:v>
                </c:pt>
                <c:pt idx="448">
                  <c:v>180.69596653266501</c:v>
                </c:pt>
                <c:pt idx="449">
                  <c:v>182.115876891315</c:v>
                </c:pt>
                <c:pt idx="450">
                  <c:v>183.470560990682</c:v>
                </c:pt>
                <c:pt idx="451">
                  <c:v>184.683811320225</c:v>
                </c:pt>
                <c:pt idx="452">
                  <c:v>185.58271876271101</c:v>
                </c:pt>
                <c:pt idx="453">
                  <c:v>185.886805295606</c:v>
                </c:pt>
                <c:pt idx="454">
                  <c:v>185.65024838608801</c:v>
                </c:pt>
                <c:pt idx="455">
                  <c:v>185.43941812624999</c:v>
                </c:pt>
                <c:pt idx="456">
                  <c:v>185.24923776985901</c:v>
                </c:pt>
                <c:pt idx="457">
                  <c:v>185.07268474328899</c:v>
                </c:pt>
                <c:pt idx="458">
                  <c:v>184.90467965394899</c:v>
                </c:pt>
                <c:pt idx="459">
                  <c:v>184.742810723318</c:v>
                </c:pt>
                <c:pt idx="460">
                  <c:v>184.58715011254799</c:v>
                </c:pt>
                <c:pt idx="461">
                  <c:v>184.43787232630001</c:v>
                </c:pt>
                <c:pt idx="462">
                  <c:v>184.2939284734</c:v>
                </c:pt>
                <c:pt idx="463">
                  <c:v>184.15357666952099</c:v>
                </c:pt>
                <c:pt idx="464">
                  <c:v>184.006617915302</c:v>
                </c:pt>
                <c:pt idx="465">
                  <c:v>184.58374325549599</c:v>
                </c:pt>
                <c:pt idx="466">
                  <c:v>185.688885592129</c:v>
                </c:pt>
                <c:pt idx="467">
                  <c:v>186.86764477679401</c:v>
                </c:pt>
                <c:pt idx="468">
                  <c:v>188.17424567579101</c:v>
                </c:pt>
                <c:pt idx="469">
                  <c:v>189.541750647084</c:v>
                </c:pt>
                <c:pt idx="470">
                  <c:v>190.949627140606</c:v>
                </c:pt>
                <c:pt idx="471">
                  <c:v>192.414368876314</c:v>
                </c:pt>
                <c:pt idx="472">
                  <c:v>193.87423905563799</c:v>
                </c:pt>
                <c:pt idx="473">
                  <c:v>195.28098403937</c:v>
                </c:pt>
                <c:pt idx="474">
                  <c:v>196.59010049908801</c:v>
                </c:pt>
                <c:pt idx="475">
                  <c:v>197.724561643676</c:v>
                </c:pt>
                <c:pt idx="476">
                  <c:v>198.582237894538</c:v>
                </c:pt>
                <c:pt idx="477">
                  <c:v>198.82194714329501</c:v>
                </c:pt>
                <c:pt idx="478">
                  <c:v>198.54728860859501</c:v>
                </c:pt>
                <c:pt idx="479">
                  <c:v>198.29293767718801</c:v>
                </c:pt>
                <c:pt idx="480">
                  <c:v>198.05782199566599</c:v>
                </c:pt>
                <c:pt idx="481">
                  <c:v>197.84358758649901</c:v>
                </c:pt>
                <c:pt idx="482">
                  <c:v>197.63733223559299</c:v>
                </c:pt>
                <c:pt idx="483">
                  <c:v>197.43705043971701</c:v>
                </c:pt>
                <c:pt idx="484">
                  <c:v>197.24826851441901</c:v>
                </c:pt>
                <c:pt idx="485">
                  <c:v>197.06771441665001</c:v>
                </c:pt>
                <c:pt idx="486">
                  <c:v>196.89283508697201</c:v>
                </c:pt>
                <c:pt idx="487">
                  <c:v>196.722569643453</c:v>
                </c:pt>
                <c:pt idx="488">
                  <c:v>196.54972533986501</c:v>
                </c:pt>
                <c:pt idx="489">
                  <c:v>196.984697048123</c:v>
                </c:pt>
                <c:pt idx="490">
                  <c:v>197.713132059381</c:v>
                </c:pt>
                <c:pt idx="491">
                  <c:v>198.627826718412</c:v>
                </c:pt>
                <c:pt idx="492">
                  <c:v>199.45653924842</c:v>
                </c:pt>
                <c:pt idx="493">
                  <c:v>200.43362712539599</c:v>
                </c:pt>
                <c:pt idx="494">
                  <c:v>201.52998488574499</c:v>
                </c:pt>
                <c:pt idx="495">
                  <c:v>202.39397818247701</c:v>
                </c:pt>
                <c:pt idx="496">
                  <c:v>203.69177699397</c:v>
                </c:pt>
                <c:pt idx="497">
                  <c:v>204.655918368366</c:v>
                </c:pt>
                <c:pt idx="498">
                  <c:v>205.13020258443399</c:v>
                </c:pt>
                <c:pt idx="499">
                  <c:v>205.453818924058</c:v>
                </c:pt>
                <c:pt idx="500">
                  <c:v>205.72357241777499</c:v>
                </c:pt>
                <c:pt idx="501">
                  <c:v>205.69329495756699</c:v>
                </c:pt>
                <c:pt idx="502">
                  <c:v>205.43974028036899</c:v>
                </c:pt>
                <c:pt idx="503">
                  <c:v>205.20959984175499</c:v>
                </c:pt>
                <c:pt idx="504">
                  <c:v>204.99149070138901</c:v>
                </c:pt>
                <c:pt idx="505">
                  <c:v>204.783917847114</c:v>
                </c:pt>
                <c:pt idx="506">
                  <c:v>204.58966210717699</c:v>
                </c:pt>
                <c:pt idx="507">
                  <c:v>204.40962052048499</c:v>
                </c:pt>
                <c:pt idx="508">
                  <c:v>204.23911464338499</c:v>
                </c:pt>
                <c:pt idx="509">
                  <c:v>204.07481721058201</c:v>
                </c:pt>
                <c:pt idx="510">
                  <c:v>203.919243881331</c:v>
                </c:pt>
                <c:pt idx="511">
                  <c:v>203.771524213524</c:v>
                </c:pt>
                <c:pt idx="512">
                  <c:v>203.621215747479</c:v>
                </c:pt>
                <c:pt idx="513">
                  <c:v>204.18054630986899</c:v>
                </c:pt>
                <c:pt idx="514">
                  <c:v>205.23990452978799</c:v>
                </c:pt>
                <c:pt idx="515">
                  <c:v>206.40630315567901</c:v>
                </c:pt>
                <c:pt idx="516">
                  <c:v>207.69667778061799</c:v>
                </c:pt>
                <c:pt idx="517">
                  <c:v>209.06576659865601</c:v>
                </c:pt>
                <c:pt idx="518">
                  <c:v>210.47080008658699</c:v>
                </c:pt>
                <c:pt idx="519">
                  <c:v>211.90700085402199</c:v>
                </c:pt>
                <c:pt idx="520">
                  <c:v>213.35712115767899</c:v>
                </c:pt>
                <c:pt idx="521">
                  <c:v>214.752251372546</c:v>
                </c:pt>
                <c:pt idx="522">
                  <c:v>216.07177982486101</c:v>
                </c:pt>
                <c:pt idx="523">
                  <c:v>217.24140993849301</c:v>
                </c:pt>
                <c:pt idx="524">
                  <c:v>218.098691604295</c:v>
                </c:pt>
                <c:pt idx="525">
                  <c:v>218.29606878213599</c:v>
                </c:pt>
                <c:pt idx="526">
                  <c:v>217.99300925864799</c:v>
                </c:pt>
                <c:pt idx="527">
                  <c:v>217.71443896001699</c:v>
                </c:pt>
                <c:pt idx="528">
                  <c:v>217.455363814946</c:v>
                </c:pt>
                <c:pt idx="529">
                  <c:v>217.21894344022101</c:v>
                </c:pt>
                <c:pt idx="530">
                  <c:v>217.000414965592</c:v>
                </c:pt>
                <c:pt idx="531">
                  <c:v>216.79536638559301</c:v>
                </c:pt>
                <c:pt idx="532">
                  <c:v>216.600013823773</c:v>
                </c:pt>
                <c:pt idx="533">
                  <c:v>216.41271897405301</c:v>
                </c:pt>
                <c:pt idx="534">
                  <c:v>216.247556786535</c:v>
                </c:pt>
                <c:pt idx="535">
                  <c:v>216.07435986185899</c:v>
                </c:pt>
                <c:pt idx="536">
                  <c:v>215.89315403295501</c:v>
                </c:pt>
                <c:pt idx="537">
                  <c:v>216.45881388151099</c:v>
                </c:pt>
                <c:pt idx="538">
                  <c:v>217.431909018857</c:v>
                </c:pt>
                <c:pt idx="539">
                  <c:v>218.56325161657199</c:v>
                </c:pt>
                <c:pt idx="540">
                  <c:v>219.860739649274</c:v>
                </c:pt>
                <c:pt idx="541">
                  <c:v>221.260999668441</c:v>
                </c:pt>
                <c:pt idx="542">
                  <c:v>222.68937423606101</c:v>
                </c:pt>
                <c:pt idx="543">
                  <c:v>224.11343849940701</c:v>
                </c:pt>
                <c:pt idx="544">
                  <c:v>225.54368437492701</c:v>
                </c:pt>
                <c:pt idx="545">
                  <c:v>226.93600234156699</c:v>
                </c:pt>
                <c:pt idx="546">
                  <c:v>228.24696119014999</c:v>
                </c:pt>
                <c:pt idx="547">
                  <c:v>229.40656861694299</c:v>
                </c:pt>
                <c:pt idx="548">
                  <c:v>230.253790582504</c:v>
                </c:pt>
                <c:pt idx="549">
                  <c:v>230.431910486352</c:v>
                </c:pt>
                <c:pt idx="550">
                  <c:v>230.10719067821501</c:v>
                </c:pt>
                <c:pt idx="551">
                  <c:v>229.80916699793599</c:v>
                </c:pt>
                <c:pt idx="552">
                  <c:v>229.535537465875</c:v>
                </c:pt>
                <c:pt idx="553">
                  <c:v>229.27868433646901</c:v>
                </c:pt>
                <c:pt idx="554">
                  <c:v>229.02960462964899</c:v>
                </c:pt>
                <c:pt idx="555">
                  <c:v>228.78402231214801</c:v>
                </c:pt>
                <c:pt idx="556">
                  <c:v>228.551151744658</c:v>
                </c:pt>
                <c:pt idx="557">
                  <c:v>228.32823501205601</c:v>
                </c:pt>
                <c:pt idx="558">
                  <c:v>228.111916012058</c:v>
                </c:pt>
                <c:pt idx="559">
                  <c:v>227.90300676933199</c:v>
                </c:pt>
                <c:pt idx="560">
                  <c:v>227.685436345775</c:v>
                </c:pt>
                <c:pt idx="561">
                  <c:v>228.266617979236</c:v>
                </c:pt>
                <c:pt idx="562">
                  <c:v>229.19326416617901</c:v>
                </c:pt>
                <c:pt idx="563">
                  <c:v>230.333940588454</c:v>
                </c:pt>
                <c:pt idx="564">
                  <c:v>231.64130102966999</c:v>
                </c:pt>
                <c:pt idx="565">
                  <c:v>233.03398733727599</c:v>
                </c:pt>
                <c:pt idx="566">
                  <c:v>234.45643059816999</c:v>
                </c:pt>
                <c:pt idx="567">
                  <c:v>235.866796906036</c:v>
                </c:pt>
                <c:pt idx="568">
                  <c:v>237.27672425746101</c:v>
                </c:pt>
                <c:pt idx="569">
                  <c:v>238.63976725353399</c:v>
                </c:pt>
                <c:pt idx="570">
                  <c:v>239.93549131845299</c:v>
                </c:pt>
                <c:pt idx="571">
                  <c:v>241.08212184282399</c:v>
                </c:pt>
                <c:pt idx="572">
                  <c:v>241.93799389089901</c:v>
                </c:pt>
                <c:pt idx="573">
                  <c:v>242.16655669333599</c:v>
                </c:pt>
                <c:pt idx="574">
                  <c:v>241.831345971969</c:v>
                </c:pt>
                <c:pt idx="575">
                  <c:v>241.52935395810201</c:v>
                </c:pt>
                <c:pt idx="576">
                  <c:v>241.25172285967</c:v>
                </c:pt>
                <c:pt idx="577">
                  <c:v>240.986130203903</c:v>
                </c:pt>
                <c:pt idx="578">
                  <c:v>240.730193238205</c:v>
                </c:pt>
                <c:pt idx="579">
                  <c:v>240.48837472856101</c:v>
                </c:pt>
                <c:pt idx="580">
                  <c:v>240.251511436139</c:v>
                </c:pt>
                <c:pt idx="581">
                  <c:v>240.02100460109901</c:v>
                </c:pt>
                <c:pt idx="582">
                  <c:v>239.80133713043099</c:v>
                </c:pt>
                <c:pt idx="583">
                  <c:v>239.59004532059299</c:v>
                </c:pt>
                <c:pt idx="584">
                  <c:v>239.37202042166899</c:v>
                </c:pt>
                <c:pt idx="585">
                  <c:v>240.008040486759</c:v>
                </c:pt>
                <c:pt idx="586">
                  <c:v>240.94699472476501</c:v>
                </c:pt>
                <c:pt idx="587">
                  <c:v>242.09632320100999</c:v>
                </c:pt>
                <c:pt idx="588">
                  <c:v>243.41403820718099</c:v>
                </c:pt>
                <c:pt idx="589">
                  <c:v>244.82288171386901</c:v>
                </c:pt>
                <c:pt idx="590">
                  <c:v>246.24487044788901</c:v>
                </c:pt>
                <c:pt idx="591">
                  <c:v>247.64589669550401</c:v>
                </c:pt>
                <c:pt idx="592">
                  <c:v>249.04960806339699</c:v>
                </c:pt>
                <c:pt idx="593">
                  <c:v>250.407998797468</c:v>
                </c:pt>
                <c:pt idx="594">
                  <c:v>251.69871173021301</c:v>
                </c:pt>
                <c:pt idx="595">
                  <c:v>252.841702104273</c:v>
                </c:pt>
                <c:pt idx="596">
                  <c:v>253.693698863702</c:v>
                </c:pt>
                <c:pt idx="597">
                  <c:v>253.902176514122</c:v>
                </c:pt>
                <c:pt idx="598">
                  <c:v>253.569351791099</c:v>
                </c:pt>
                <c:pt idx="599">
                  <c:v>253.27074882161301</c:v>
                </c:pt>
                <c:pt idx="600">
                  <c:v>252.99979759994099</c:v>
                </c:pt>
                <c:pt idx="601">
                  <c:v>252.747459601115</c:v>
                </c:pt>
                <c:pt idx="602">
                  <c:v>252.50471977929601</c:v>
                </c:pt>
                <c:pt idx="603">
                  <c:v>252.269008533864</c:v>
                </c:pt>
                <c:pt idx="604">
                  <c:v>252.04785226575601</c:v>
                </c:pt>
                <c:pt idx="605">
                  <c:v>251.837911080498</c:v>
                </c:pt>
                <c:pt idx="606">
                  <c:v>251.63884055590199</c:v>
                </c:pt>
                <c:pt idx="607">
                  <c:v>251.439919950627</c:v>
                </c:pt>
                <c:pt idx="608">
                  <c:v>251.224009172244</c:v>
                </c:pt>
                <c:pt idx="609">
                  <c:v>251.55729161420399</c:v>
                </c:pt>
                <c:pt idx="610">
                  <c:v>252.62505615210901</c:v>
                </c:pt>
                <c:pt idx="611">
                  <c:v>253.68371174306299</c:v>
                </c:pt>
                <c:pt idx="612">
                  <c:v>254.82568161392601</c:v>
                </c:pt>
                <c:pt idx="613">
                  <c:v>256.178605644698</c:v>
                </c:pt>
                <c:pt idx="614">
                  <c:v>257.57723120022098</c:v>
                </c:pt>
                <c:pt idx="615">
                  <c:v>259.02267537552302</c:v>
                </c:pt>
                <c:pt idx="616">
                  <c:v>260.42896361577698</c:v>
                </c:pt>
                <c:pt idx="617">
                  <c:v>261.77207205418301</c:v>
                </c:pt>
                <c:pt idx="618">
                  <c:v>263.08308977214898</c:v>
                </c:pt>
                <c:pt idx="619">
                  <c:v>264.25325621067202</c:v>
                </c:pt>
                <c:pt idx="620">
                  <c:v>265.129859015553</c:v>
                </c:pt>
                <c:pt idx="621">
                  <c:v>265.45392019413498</c:v>
                </c:pt>
                <c:pt idx="622">
                  <c:v>265.18956638604902</c:v>
                </c:pt>
                <c:pt idx="623">
                  <c:v>264.95449382819402</c:v>
                </c:pt>
                <c:pt idx="624">
                  <c:v>264.73712938773502</c:v>
                </c:pt>
                <c:pt idx="625">
                  <c:v>264.53390058045898</c:v>
                </c:pt>
                <c:pt idx="626">
                  <c:v>264.34558191592203</c:v>
                </c:pt>
                <c:pt idx="627">
                  <c:v>264.17112655112498</c:v>
                </c:pt>
                <c:pt idx="628">
                  <c:v>264.00437308163498</c:v>
                </c:pt>
                <c:pt idx="629">
                  <c:v>263.84511151757198</c:v>
                </c:pt>
                <c:pt idx="630">
                  <c:v>263.693604409307</c:v>
                </c:pt>
                <c:pt idx="631">
                  <c:v>263.54688358350302</c:v>
                </c:pt>
                <c:pt idx="632">
                  <c:v>263.40216435616799</c:v>
                </c:pt>
                <c:pt idx="633">
                  <c:v>264.08269227304299</c:v>
                </c:pt>
                <c:pt idx="634">
                  <c:v>265.20547949904397</c:v>
                </c:pt>
                <c:pt idx="635">
                  <c:v>266.35081150288102</c:v>
                </c:pt>
                <c:pt idx="636">
                  <c:v>267.64055523102701</c:v>
                </c:pt>
                <c:pt idx="637">
                  <c:v>269.00185735366</c:v>
                </c:pt>
                <c:pt idx="638">
                  <c:v>270.39162564045</c:v>
                </c:pt>
                <c:pt idx="639">
                  <c:v>271.82631557097397</c:v>
                </c:pt>
                <c:pt idx="640">
                  <c:v>273.25331174184703</c:v>
                </c:pt>
                <c:pt idx="641">
                  <c:v>274.62759004613599</c:v>
                </c:pt>
                <c:pt idx="642">
                  <c:v>275.94384705370697</c:v>
                </c:pt>
                <c:pt idx="643">
                  <c:v>277.08579764392601</c:v>
                </c:pt>
                <c:pt idx="644">
                  <c:v>277.96296749903797</c:v>
                </c:pt>
                <c:pt idx="645">
                  <c:v>278.32061042615999</c:v>
                </c:pt>
                <c:pt idx="646">
                  <c:v>278.042408750888</c:v>
                </c:pt>
                <c:pt idx="647">
                  <c:v>277.79222140088399</c:v>
                </c:pt>
                <c:pt idx="648">
                  <c:v>277.55791904049499</c:v>
                </c:pt>
                <c:pt idx="649">
                  <c:v>277.337975229221</c:v>
                </c:pt>
                <c:pt idx="650">
                  <c:v>277.14040274099398</c:v>
                </c:pt>
                <c:pt idx="651">
                  <c:v>276.958943911365</c:v>
                </c:pt>
                <c:pt idx="652">
                  <c:v>276.78670062494598</c:v>
                </c:pt>
                <c:pt idx="653">
                  <c:v>276.62247807716301</c:v>
                </c:pt>
                <c:pt idx="654">
                  <c:v>276.465998099177</c:v>
                </c:pt>
                <c:pt idx="655">
                  <c:v>276.31747980892698</c:v>
                </c:pt>
                <c:pt idx="656">
                  <c:v>276.17311987137401</c:v>
                </c:pt>
                <c:pt idx="657">
                  <c:v>276.86273209115097</c:v>
                </c:pt>
                <c:pt idx="658">
                  <c:v>278.00695557669502</c:v>
                </c:pt>
                <c:pt idx="659">
                  <c:v>279.22898949042002</c:v>
                </c:pt>
                <c:pt idx="660">
                  <c:v>280.69703647314498</c:v>
                </c:pt>
                <c:pt idx="661">
                  <c:v>282.14878741128598</c:v>
                </c:pt>
                <c:pt idx="662">
                  <c:v>283.52064719691703</c:v>
                </c:pt>
                <c:pt idx="663">
                  <c:v>284.91753585726502</c:v>
                </c:pt>
                <c:pt idx="664">
                  <c:v>286.32333317360701</c:v>
                </c:pt>
                <c:pt idx="665">
                  <c:v>287.69745450180199</c:v>
                </c:pt>
                <c:pt idx="666">
                  <c:v>288.98577058156098</c:v>
                </c:pt>
                <c:pt idx="667">
                  <c:v>290.11825698903999</c:v>
                </c:pt>
                <c:pt idx="668">
                  <c:v>290.99038167409998</c:v>
                </c:pt>
                <c:pt idx="669">
                  <c:v>291.29479470267</c:v>
                </c:pt>
                <c:pt idx="670">
                  <c:v>290.96788420727802</c:v>
                </c:pt>
                <c:pt idx="671">
                  <c:v>290.68042223187501</c:v>
                </c:pt>
              </c:numCache>
            </c:numRef>
          </c:yVal>
          <c:smooth val="0"/>
          <c:extLst>
            <c:ext xmlns:c16="http://schemas.microsoft.com/office/drawing/2014/chart" uri="{C3380CC4-5D6E-409C-BE32-E72D297353CC}">
              <c16:uniqueId val="{00000000-1D31-4CC3-8533-27E5FC2E17BF}"/>
            </c:ext>
          </c:extLst>
        </c:ser>
        <c:ser>
          <c:idx val="1"/>
          <c:order val="1"/>
          <c:tx>
            <c:strRef>
              <c:f>simulationResultForValidation!$I$2</c:f>
              <c:strCache>
                <c:ptCount val="1"/>
                <c:pt idx="0">
                  <c:v>Magenta </c:v>
                </c:pt>
              </c:strCache>
            </c:strRef>
          </c:tx>
          <c:spPr>
            <a:ln w="38100" cap="rnd">
              <a:solidFill>
                <a:schemeClr val="tx1"/>
              </a:solidFill>
              <a:round/>
            </a:ln>
            <a:effectLst/>
          </c:spPr>
          <c:marker>
            <c:symbol val="circle"/>
            <c:size val="5"/>
            <c:spPr>
              <a:solidFill>
                <a:schemeClr val="accent2"/>
              </a:solidFill>
              <a:ln w="38100">
                <a:solidFill>
                  <a:schemeClr val="accent2"/>
                </a:solidFill>
              </a:ln>
              <a:effectLst/>
            </c:spPr>
          </c:marker>
          <c:errBars>
            <c:errDir val="x"/>
            <c:errBarType val="both"/>
            <c:errValType val="stdDev"/>
            <c:noEndCap val="0"/>
            <c:val val="1"/>
            <c:spPr>
              <a:noFill/>
              <a:ln w="9525" cap="flat" cmpd="sng" algn="ctr">
                <a:solidFill>
                  <a:schemeClr val="tx1">
                    <a:lumMod val="65000"/>
                    <a:lumOff val="35000"/>
                  </a:schemeClr>
                </a:solidFill>
                <a:round/>
              </a:ln>
              <a:effectLst/>
            </c:spPr>
          </c:errBars>
          <c:errBars>
            <c:errDir val="y"/>
            <c:errBarType val="both"/>
            <c:errValType val="stdDev"/>
            <c:noEndCap val="0"/>
            <c:val val="1"/>
            <c:spPr>
              <a:noFill/>
              <a:ln w="9525" cap="flat" cmpd="sng" algn="ctr">
                <a:solidFill>
                  <a:schemeClr val="tx1">
                    <a:lumMod val="65000"/>
                    <a:lumOff val="35000"/>
                  </a:schemeClr>
                </a:solidFill>
                <a:round/>
              </a:ln>
              <a:effectLst/>
            </c:spPr>
          </c:errBars>
          <c:xVal>
            <c:numRef>
              <c:f>simulationResultForValidation!$J$2:$J$4</c:f>
              <c:numCache>
                <c:formatCode>General</c:formatCode>
                <c:ptCount val="3"/>
                <c:pt idx="0">
                  <c:v>662</c:v>
                </c:pt>
                <c:pt idx="1">
                  <c:v>662</c:v>
                </c:pt>
                <c:pt idx="2">
                  <c:v>662</c:v>
                </c:pt>
              </c:numCache>
            </c:numRef>
          </c:xVal>
          <c:yVal>
            <c:numRef>
              <c:f>simulationResultForValidation!$K$2:$K$4</c:f>
              <c:numCache>
                <c:formatCode>General</c:formatCode>
                <c:ptCount val="3"/>
                <c:pt idx="0">
                  <c:v>313.3</c:v>
                </c:pt>
                <c:pt idx="1">
                  <c:v>237.60000000000002</c:v>
                </c:pt>
                <c:pt idx="2">
                  <c:v>389</c:v>
                </c:pt>
              </c:numCache>
            </c:numRef>
          </c:yVal>
          <c:smooth val="0"/>
          <c:extLst>
            <c:ext xmlns:c16="http://schemas.microsoft.com/office/drawing/2014/chart" uri="{C3380CC4-5D6E-409C-BE32-E72D297353CC}">
              <c16:uniqueId val="{00000001-1D31-4CC3-8533-27E5FC2E17BF}"/>
            </c:ext>
          </c:extLst>
        </c:ser>
        <c:ser>
          <c:idx val="2"/>
          <c:order val="2"/>
          <c:tx>
            <c:strRef>
              <c:f>simulationResultForValidation!$I$5</c:f>
              <c:strCache>
                <c:ptCount val="1"/>
                <c:pt idx="0">
                  <c:v>Cherokee</c:v>
                </c:pt>
              </c:strCache>
            </c:strRef>
          </c:tx>
          <c:spPr>
            <a:ln w="38100" cap="rnd">
              <a:solidFill>
                <a:schemeClr val="tx1"/>
              </a:solidFill>
              <a:prstDash val="sysDot"/>
              <a:round/>
            </a:ln>
            <a:effectLst/>
          </c:spPr>
          <c:marker>
            <c:symbol val="circle"/>
            <c:size val="5"/>
            <c:spPr>
              <a:solidFill>
                <a:schemeClr val="accent3"/>
              </a:solidFill>
              <a:ln w="38100">
                <a:solidFill>
                  <a:schemeClr val="accent3"/>
                </a:solidFill>
                <a:prstDash val="sysDot"/>
              </a:ln>
              <a:effectLst/>
            </c:spPr>
          </c:marker>
          <c:errBars>
            <c:errDir val="x"/>
            <c:errBarType val="both"/>
            <c:errValType val="stdDev"/>
            <c:noEndCap val="0"/>
            <c:val val="1"/>
            <c:spPr>
              <a:noFill/>
              <a:ln w="9525" cap="flat" cmpd="sng" algn="ctr">
                <a:solidFill>
                  <a:schemeClr val="tx1">
                    <a:lumMod val="65000"/>
                    <a:lumOff val="35000"/>
                  </a:schemeClr>
                </a:solidFill>
                <a:round/>
              </a:ln>
              <a:effectLst/>
            </c:spPr>
          </c:errBars>
          <c:errBars>
            <c:errDir val="y"/>
            <c:errBarType val="both"/>
            <c:errValType val="stdDev"/>
            <c:noEndCap val="0"/>
            <c:val val="1"/>
            <c:spPr>
              <a:noFill/>
              <a:ln w="9525" cap="flat" cmpd="sng" algn="ctr">
                <a:solidFill>
                  <a:schemeClr val="tx1">
                    <a:lumMod val="65000"/>
                    <a:lumOff val="35000"/>
                  </a:schemeClr>
                </a:solidFill>
                <a:round/>
              </a:ln>
              <a:effectLst/>
            </c:spPr>
          </c:errBars>
          <c:xVal>
            <c:numRef>
              <c:f>simulationResultForValidation!$J$5:$J$7</c:f>
              <c:numCache>
                <c:formatCode>General</c:formatCode>
                <c:ptCount val="3"/>
                <c:pt idx="0">
                  <c:v>667</c:v>
                </c:pt>
                <c:pt idx="1">
                  <c:v>667</c:v>
                </c:pt>
                <c:pt idx="2">
                  <c:v>667</c:v>
                </c:pt>
              </c:numCache>
            </c:numRef>
          </c:xVal>
          <c:yVal>
            <c:numRef>
              <c:f>simulationResultForValidation!$K$5:$K$7</c:f>
              <c:numCache>
                <c:formatCode>General</c:formatCode>
                <c:ptCount val="3"/>
                <c:pt idx="0">
                  <c:v>264.7</c:v>
                </c:pt>
                <c:pt idx="1">
                  <c:v>223.2</c:v>
                </c:pt>
                <c:pt idx="2">
                  <c:v>306.2</c:v>
                </c:pt>
              </c:numCache>
            </c:numRef>
          </c:yVal>
          <c:smooth val="0"/>
          <c:extLst>
            <c:ext xmlns:c16="http://schemas.microsoft.com/office/drawing/2014/chart" uri="{C3380CC4-5D6E-409C-BE32-E72D297353CC}">
              <c16:uniqueId val="{00000002-1D31-4CC3-8533-27E5FC2E17BF}"/>
            </c:ext>
          </c:extLst>
        </c:ser>
        <c:ser>
          <c:idx val="3"/>
          <c:order val="3"/>
          <c:tx>
            <c:strRef>
              <c:f>simulationResultForValidation!$I$8</c:f>
              <c:strCache>
                <c:ptCount val="1"/>
                <c:pt idx="0">
                  <c:v>Salanova Red Butterhead</c:v>
                </c:pt>
              </c:strCache>
            </c:strRef>
          </c:tx>
          <c:spPr>
            <a:ln w="38100" cap="rnd">
              <a:solidFill>
                <a:schemeClr val="tx1"/>
              </a:solidFill>
              <a:round/>
            </a:ln>
            <a:effectLst/>
          </c:spPr>
          <c:marker>
            <c:symbol val="circle"/>
            <c:size val="5"/>
            <c:spPr>
              <a:solidFill>
                <a:schemeClr val="accent4"/>
              </a:solidFill>
              <a:ln w="38100">
                <a:solidFill>
                  <a:schemeClr val="accent4"/>
                </a:solidFill>
              </a:ln>
              <a:effectLst/>
            </c:spPr>
          </c:marker>
          <c:errBars>
            <c:errDir val="x"/>
            <c:errBarType val="both"/>
            <c:errValType val="stdDev"/>
            <c:noEndCap val="0"/>
            <c:val val="1"/>
            <c:spPr>
              <a:noFill/>
              <a:ln w="9525" cap="flat" cmpd="sng" algn="ctr">
                <a:solidFill>
                  <a:schemeClr val="tx1">
                    <a:lumMod val="65000"/>
                    <a:lumOff val="35000"/>
                  </a:schemeClr>
                </a:solidFill>
                <a:round/>
              </a:ln>
              <a:effectLst/>
            </c:spPr>
          </c:errBars>
          <c:errBars>
            <c:errDir val="y"/>
            <c:errBarType val="both"/>
            <c:errValType val="stdDev"/>
            <c:noEndCap val="0"/>
            <c:val val="1"/>
            <c:spPr>
              <a:noFill/>
              <a:ln w="9525" cap="flat" cmpd="sng" algn="ctr">
                <a:solidFill>
                  <a:schemeClr val="tx1">
                    <a:lumMod val="65000"/>
                    <a:lumOff val="35000"/>
                  </a:schemeClr>
                </a:solidFill>
                <a:round/>
              </a:ln>
              <a:effectLst/>
            </c:spPr>
          </c:errBars>
          <c:xVal>
            <c:numRef>
              <c:f>simulationResultForValidation!$J$8:$J$10</c:f>
              <c:numCache>
                <c:formatCode>General</c:formatCode>
                <c:ptCount val="3"/>
                <c:pt idx="0">
                  <c:v>672</c:v>
                </c:pt>
                <c:pt idx="1">
                  <c:v>672</c:v>
                </c:pt>
                <c:pt idx="2">
                  <c:v>672</c:v>
                </c:pt>
              </c:numCache>
            </c:numRef>
          </c:xVal>
          <c:yVal>
            <c:numRef>
              <c:f>simulationResultForValidation!$K$8:$K$10</c:f>
              <c:numCache>
                <c:formatCode>General</c:formatCode>
                <c:ptCount val="3"/>
                <c:pt idx="0">
                  <c:v>182.7</c:v>
                </c:pt>
                <c:pt idx="1">
                  <c:v>139.5</c:v>
                </c:pt>
                <c:pt idx="2">
                  <c:v>225.89999999999998</c:v>
                </c:pt>
              </c:numCache>
            </c:numRef>
          </c:yVal>
          <c:smooth val="0"/>
          <c:extLst>
            <c:ext xmlns:c16="http://schemas.microsoft.com/office/drawing/2014/chart" uri="{C3380CC4-5D6E-409C-BE32-E72D297353CC}">
              <c16:uniqueId val="{00000003-1D31-4CC3-8533-27E5FC2E17BF}"/>
            </c:ext>
          </c:extLst>
        </c:ser>
        <c:ser>
          <c:idx val="4"/>
          <c:order val="4"/>
          <c:tx>
            <c:strRef>
              <c:f>simulationResultForValidation!$I$11</c:f>
              <c:strCache>
                <c:ptCount val="1"/>
                <c:pt idx="0">
                  <c:v>Salanova Red Incised</c:v>
                </c:pt>
              </c:strCache>
            </c:strRef>
          </c:tx>
          <c:spPr>
            <a:ln w="38100" cap="rnd">
              <a:solidFill>
                <a:schemeClr val="tx1"/>
              </a:solidFill>
              <a:prstDash val="solid"/>
              <a:round/>
            </a:ln>
            <a:effectLst/>
          </c:spPr>
          <c:marker>
            <c:symbol val="circle"/>
            <c:size val="5"/>
            <c:spPr>
              <a:solidFill>
                <a:schemeClr val="accent5"/>
              </a:solidFill>
              <a:ln w="38100">
                <a:solidFill>
                  <a:schemeClr val="accent5"/>
                </a:solidFill>
                <a:prstDash val="solid"/>
              </a:ln>
              <a:effectLst/>
            </c:spPr>
          </c:marker>
          <c:errBars>
            <c:errDir val="x"/>
            <c:errBarType val="both"/>
            <c:errValType val="stdDev"/>
            <c:noEndCap val="0"/>
            <c:val val="1"/>
            <c:spPr>
              <a:noFill/>
              <a:ln w="9525" cap="flat" cmpd="sng" algn="ctr">
                <a:solidFill>
                  <a:schemeClr val="tx1">
                    <a:lumMod val="65000"/>
                    <a:lumOff val="35000"/>
                  </a:schemeClr>
                </a:solidFill>
                <a:round/>
              </a:ln>
              <a:effectLst/>
            </c:spPr>
          </c:errBars>
          <c:errBars>
            <c:errDir val="y"/>
            <c:errBarType val="both"/>
            <c:errValType val="stdDev"/>
            <c:noEndCap val="0"/>
            <c:val val="1"/>
            <c:spPr>
              <a:noFill/>
              <a:ln w="9525" cap="flat" cmpd="sng" algn="ctr">
                <a:solidFill>
                  <a:schemeClr val="tx1">
                    <a:lumMod val="65000"/>
                    <a:lumOff val="35000"/>
                  </a:schemeClr>
                </a:solidFill>
                <a:round/>
              </a:ln>
              <a:effectLst/>
            </c:spPr>
          </c:errBars>
          <c:xVal>
            <c:numRef>
              <c:f>simulationResultForValidation!$J$11:$J$13</c:f>
              <c:numCache>
                <c:formatCode>General</c:formatCode>
                <c:ptCount val="3"/>
                <c:pt idx="0">
                  <c:v>677</c:v>
                </c:pt>
                <c:pt idx="1">
                  <c:v>677</c:v>
                </c:pt>
                <c:pt idx="2">
                  <c:v>677</c:v>
                </c:pt>
              </c:numCache>
            </c:numRef>
          </c:xVal>
          <c:yVal>
            <c:numRef>
              <c:f>simulationResultForValidation!$K$11:$K$13</c:f>
              <c:numCache>
                <c:formatCode>General</c:formatCode>
                <c:ptCount val="3"/>
                <c:pt idx="0">
                  <c:v>191.2</c:v>
                </c:pt>
                <c:pt idx="1">
                  <c:v>158.69999999999999</c:v>
                </c:pt>
                <c:pt idx="2">
                  <c:v>223.7</c:v>
                </c:pt>
              </c:numCache>
            </c:numRef>
          </c:yVal>
          <c:smooth val="0"/>
          <c:extLst>
            <c:ext xmlns:c16="http://schemas.microsoft.com/office/drawing/2014/chart" uri="{C3380CC4-5D6E-409C-BE32-E72D297353CC}">
              <c16:uniqueId val="{00000004-1D31-4CC3-8533-27E5FC2E17BF}"/>
            </c:ext>
          </c:extLst>
        </c:ser>
        <c:ser>
          <c:idx val="5"/>
          <c:order val="5"/>
          <c:tx>
            <c:strRef>
              <c:f>simulationResultForValidation!$I$14</c:f>
              <c:strCache>
                <c:ptCount val="1"/>
                <c:pt idx="0">
                  <c:v>Rex Green Butterhead</c:v>
                </c:pt>
              </c:strCache>
            </c:strRef>
          </c:tx>
          <c:spPr>
            <a:ln w="38100" cap="rnd">
              <a:solidFill>
                <a:schemeClr val="tx1"/>
              </a:solidFill>
              <a:prstDash val="dashDot"/>
              <a:round/>
            </a:ln>
            <a:effectLst/>
          </c:spPr>
          <c:marker>
            <c:symbol val="circle"/>
            <c:size val="5"/>
            <c:spPr>
              <a:solidFill>
                <a:schemeClr val="accent6"/>
              </a:solidFill>
              <a:ln w="38100">
                <a:solidFill>
                  <a:schemeClr val="accent6"/>
                </a:solidFill>
                <a:prstDash val="dashDot"/>
              </a:ln>
              <a:effectLst/>
            </c:spPr>
          </c:marker>
          <c:errBars>
            <c:errDir val="x"/>
            <c:errBarType val="both"/>
            <c:errValType val="stdDev"/>
            <c:noEndCap val="0"/>
            <c:val val="1"/>
            <c:spPr>
              <a:noFill/>
              <a:ln w="9525" cap="flat" cmpd="sng" algn="ctr">
                <a:solidFill>
                  <a:schemeClr val="tx1">
                    <a:lumMod val="65000"/>
                    <a:lumOff val="35000"/>
                  </a:schemeClr>
                </a:solidFill>
                <a:round/>
              </a:ln>
              <a:effectLst/>
            </c:spPr>
          </c:errBars>
          <c:errBars>
            <c:errDir val="y"/>
            <c:errBarType val="both"/>
            <c:errValType val="stdDev"/>
            <c:noEndCap val="0"/>
            <c:val val="1"/>
            <c:spPr>
              <a:noFill/>
              <a:ln w="9525" cap="flat" cmpd="sng" algn="ctr">
                <a:solidFill>
                  <a:schemeClr val="tx1">
                    <a:lumMod val="65000"/>
                    <a:lumOff val="35000"/>
                  </a:schemeClr>
                </a:solidFill>
                <a:round/>
              </a:ln>
              <a:effectLst/>
            </c:spPr>
          </c:errBars>
          <c:xVal>
            <c:numRef>
              <c:f>simulationResultForValidation!$J$14:$J$16</c:f>
              <c:numCache>
                <c:formatCode>General</c:formatCode>
                <c:ptCount val="3"/>
                <c:pt idx="0">
                  <c:v>682</c:v>
                </c:pt>
                <c:pt idx="1">
                  <c:v>682</c:v>
                </c:pt>
                <c:pt idx="2">
                  <c:v>682</c:v>
                </c:pt>
              </c:numCache>
            </c:numRef>
          </c:xVal>
          <c:yVal>
            <c:numRef>
              <c:f>simulationResultForValidation!$K$14:$K$16</c:f>
              <c:numCache>
                <c:formatCode>General</c:formatCode>
                <c:ptCount val="3"/>
                <c:pt idx="0">
                  <c:v>214.5</c:v>
                </c:pt>
                <c:pt idx="1">
                  <c:v>161.4</c:v>
                </c:pt>
                <c:pt idx="2">
                  <c:v>267.60000000000002</c:v>
                </c:pt>
              </c:numCache>
            </c:numRef>
          </c:yVal>
          <c:smooth val="0"/>
          <c:extLst>
            <c:ext xmlns:c16="http://schemas.microsoft.com/office/drawing/2014/chart" uri="{C3380CC4-5D6E-409C-BE32-E72D297353CC}">
              <c16:uniqueId val="{00000005-1D31-4CC3-8533-27E5FC2E17BF}"/>
            </c:ext>
          </c:extLst>
        </c:ser>
        <c:dLbls>
          <c:showLegendKey val="0"/>
          <c:showVal val="0"/>
          <c:showCatName val="0"/>
          <c:showSerName val="0"/>
          <c:showPercent val="0"/>
          <c:showBubbleSize val="0"/>
        </c:dLbls>
        <c:axId val="337465264"/>
        <c:axId val="1645419792"/>
      </c:scatterChart>
      <c:valAx>
        <c:axId val="337465264"/>
        <c:scaling>
          <c:orientation val="minMax"/>
          <c:max val="7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a:t>Hours</a:t>
                </a:r>
                <a:r>
                  <a:rPr lang="en-US" sz="1800" baseline="0" dirty="0"/>
                  <a:t> from transplanting March 21</a:t>
                </a:r>
                <a:r>
                  <a:rPr lang="en-US" sz="1800" baseline="30000" dirty="0"/>
                  <a:t>st</a:t>
                </a:r>
                <a:r>
                  <a:rPr lang="en-US" sz="1800" baseline="0" dirty="0"/>
                  <a:t> to April 19</a:t>
                </a:r>
                <a:r>
                  <a:rPr lang="en-US" sz="1800" baseline="30000" dirty="0"/>
                  <a:t>th</a:t>
                </a:r>
                <a:r>
                  <a:rPr lang="en-US" sz="1800" baseline="0" dirty="0"/>
                  <a:t> 2013 [hours] </a:t>
                </a:r>
                <a:endParaRPr lang="en-US" sz="1800" dirty="0"/>
              </a:p>
            </c:rich>
          </c:tx>
          <c:layout>
            <c:manualLayout>
              <c:xMode val="edge"/>
              <c:yMode val="edge"/>
              <c:x val="0.15245273635604453"/>
              <c:y val="0.76991286295192296"/>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645419792"/>
        <c:crosses val="autoZero"/>
        <c:crossBetween val="midCat"/>
      </c:valAx>
      <c:valAx>
        <c:axId val="1645419792"/>
        <c:scaling>
          <c:orientation val="minMax"/>
          <c:max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Lettuce</a:t>
                </a:r>
                <a:r>
                  <a:rPr lang="en-US" sz="2000" baseline="0" dirty="0"/>
                  <a:t> fresh weight [g head</a:t>
                </a:r>
                <a:r>
                  <a:rPr lang="en-US" sz="2000" baseline="30000" dirty="0"/>
                  <a:t>-1</a:t>
                </a:r>
                <a:r>
                  <a:rPr lang="en-US" sz="2000" baseline="0" dirty="0"/>
                  <a:t>]</a:t>
                </a:r>
                <a:endParaRPr lang="en-US"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37465264"/>
        <c:crosses val="autoZero"/>
        <c:crossBetween val="midCat"/>
      </c:valAx>
      <c:spPr>
        <a:noFill/>
        <a:ln>
          <a:noFill/>
        </a:ln>
        <a:effectLst/>
      </c:spPr>
    </c:plotArea>
    <c:legend>
      <c:legendPos val="b"/>
      <c:layout>
        <c:manualLayout>
          <c:xMode val="edge"/>
          <c:yMode val="edge"/>
          <c:x val="0"/>
          <c:y val="0.83182913550143245"/>
          <c:w val="1"/>
          <c:h val="0.1680196917350433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Optimization!$AJ$2</c:f>
              <c:strCache>
                <c:ptCount val="1"/>
                <c:pt idx="0">
                  <c:v>shootFreshMassList</c:v>
                </c:pt>
              </c:strCache>
            </c:strRef>
          </c:tx>
          <c:spPr>
            <a:ln w="25400" cap="rnd">
              <a:noFill/>
              <a:round/>
            </a:ln>
            <a:effectLst/>
          </c:spPr>
          <c:marker>
            <c:symbol val="circle"/>
            <c:size val="3"/>
            <c:spPr>
              <a:solidFill>
                <a:schemeClr val="accent1"/>
              </a:solidFill>
              <a:ln w="9525">
                <a:solidFill>
                  <a:schemeClr val="accent1"/>
                </a:solidFill>
              </a:ln>
              <a:effectLst/>
            </c:spPr>
          </c:marker>
          <c:xVal>
            <c:numRef>
              <c:f>Optimization!$AI$3:$AI$367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Optimization!$AJ$3:$AJ$367</c:f>
              <c:numCache>
                <c:formatCode>General</c:formatCode>
                <c:ptCount val="365"/>
                <c:pt idx="0">
                  <c:v>3.61847681540696</c:v>
                </c:pt>
                <c:pt idx="1">
                  <c:v>5.0517848406011003</c:v>
                </c:pt>
                <c:pt idx="2">
                  <c:v>6.7615843586876103</c:v>
                </c:pt>
                <c:pt idx="3">
                  <c:v>8.86140435310657</c:v>
                </c:pt>
                <c:pt idx="4">
                  <c:v>11.440225418306101</c:v>
                </c:pt>
                <c:pt idx="5">
                  <c:v>14.5850641982874</c:v>
                </c:pt>
                <c:pt idx="6">
                  <c:v>18.388388930156101</c:v>
                </c:pt>
                <c:pt idx="7">
                  <c:v>23.2651440673013</c:v>
                </c:pt>
                <c:pt idx="8">
                  <c:v>28.4008748098849</c:v>
                </c:pt>
                <c:pt idx="9">
                  <c:v>34.256487205894103</c:v>
                </c:pt>
                <c:pt idx="10">
                  <c:v>40.834509566203998</c:v>
                </c:pt>
                <c:pt idx="11">
                  <c:v>47.970090452182497</c:v>
                </c:pt>
                <c:pt idx="12">
                  <c:v>55.330993865948201</c:v>
                </c:pt>
                <c:pt idx="13">
                  <c:v>63.151053410996298</c:v>
                </c:pt>
                <c:pt idx="14">
                  <c:v>70.779592114072798</c:v>
                </c:pt>
                <c:pt idx="15">
                  <c:v>78.494382673670898</c:v>
                </c:pt>
                <c:pt idx="16">
                  <c:v>86.059730420327895</c:v>
                </c:pt>
                <c:pt idx="17">
                  <c:v>93.544275962148703</c:v>
                </c:pt>
                <c:pt idx="18">
                  <c:v>100.942435256452</c:v>
                </c:pt>
                <c:pt idx="19">
                  <c:v>108.257980891233</c:v>
                </c:pt>
                <c:pt idx="20">
                  <c:v>115.497176559664</c:v>
                </c:pt>
                <c:pt idx="21">
                  <c:v>122.665906519451</c:v>
                </c:pt>
                <c:pt idx="22">
                  <c:v>129.76850408614101</c:v>
                </c:pt>
                <c:pt idx="23">
                  <c:v>136.80778152429099</c:v>
                </c:pt>
                <c:pt idx="24">
                  <c:v>144.21087398185</c:v>
                </c:pt>
                <c:pt idx="25">
                  <c:v>152.15162612248901</c:v>
                </c:pt>
                <c:pt idx="26">
                  <c:v>158.990761998946</c:v>
                </c:pt>
                <c:pt idx="27">
                  <c:v>165.747292918303</c:v>
                </c:pt>
                <c:pt idx="28">
                  <c:v>173.65618705111601</c:v>
                </c:pt>
                <c:pt idx="29">
                  <c:v>181.57916614916499</c:v>
                </c:pt>
                <c:pt idx="30">
                  <c:v>189.236949734734</c:v>
                </c:pt>
                <c:pt idx="31">
                  <c:v>195.26594709962299</c:v>
                </c:pt>
                <c:pt idx="32">
                  <c:v>0</c:v>
                </c:pt>
                <c:pt idx="33">
                  <c:v>2.4</c:v>
                </c:pt>
                <c:pt idx="34">
                  <c:v>2.4</c:v>
                </c:pt>
                <c:pt idx="35">
                  <c:v>2.8210168452633599</c:v>
                </c:pt>
                <c:pt idx="36">
                  <c:v>4.2577498745909903</c:v>
                </c:pt>
                <c:pt idx="37">
                  <c:v>5.9799618745986001</c:v>
                </c:pt>
                <c:pt idx="38">
                  <c:v>8.1149034713636699</c:v>
                </c:pt>
                <c:pt idx="39">
                  <c:v>10.7717785583949</c:v>
                </c:pt>
                <c:pt idx="40">
                  <c:v>14.0686824379582</c:v>
                </c:pt>
                <c:pt idx="41">
                  <c:v>18.118536417635099</c:v>
                </c:pt>
                <c:pt idx="42">
                  <c:v>23.014325213581198</c:v>
                </c:pt>
                <c:pt idx="43">
                  <c:v>28.809299861216601</c:v>
                </c:pt>
                <c:pt idx="44">
                  <c:v>35.550382969732802</c:v>
                </c:pt>
                <c:pt idx="45">
                  <c:v>43.358738216294903</c:v>
                </c:pt>
                <c:pt idx="46">
                  <c:v>51.476332703773799</c:v>
                </c:pt>
                <c:pt idx="47">
                  <c:v>60.0779715825105</c:v>
                </c:pt>
                <c:pt idx="48">
                  <c:v>68.984442662676898</c:v>
                </c:pt>
                <c:pt idx="49">
                  <c:v>77.950390342067095</c:v>
                </c:pt>
                <c:pt idx="50">
                  <c:v>87.346630910674804</c:v>
                </c:pt>
                <c:pt idx="51">
                  <c:v>96.154143061497905</c:v>
                </c:pt>
                <c:pt idx="52">
                  <c:v>104.956408881385</c:v>
                </c:pt>
                <c:pt idx="53">
                  <c:v>113.519807720728</c:v>
                </c:pt>
                <c:pt idx="54">
                  <c:v>122.35852878548501</c:v>
                </c:pt>
                <c:pt idx="55">
                  <c:v>130.69451467457401</c:v>
                </c:pt>
                <c:pt idx="56">
                  <c:v>138.955460407169</c:v>
                </c:pt>
                <c:pt idx="57">
                  <c:v>147.146645311876</c:v>
                </c:pt>
                <c:pt idx="58">
                  <c:v>155.46984090764499</c:v>
                </c:pt>
                <c:pt idx="59">
                  <c:v>162.34576798949001</c:v>
                </c:pt>
                <c:pt idx="60">
                  <c:v>169.83366869076499</c:v>
                </c:pt>
                <c:pt idx="61">
                  <c:v>176.657097691041</c:v>
                </c:pt>
                <c:pt idx="62">
                  <c:v>183.54269425469599</c:v>
                </c:pt>
                <c:pt idx="63">
                  <c:v>190.26196305608099</c:v>
                </c:pt>
                <c:pt idx="64">
                  <c:v>197.02715882307299</c:v>
                </c:pt>
                <c:pt idx="65">
                  <c:v>0</c:v>
                </c:pt>
                <c:pt idx="66">
                  <c:v>2.4</c:v>
                </c:pt>
                <c:pt idx="67">
                  <c:v>2.4</c:v>
                </c:pt>
                <c:pt idx="68">
                  <c:v>3.1952438556817602</c:v>
                </c:pt>
                <c:pt idx="69">
                  <c:v>4.8555773050572499</c:v>
                </c:pt>
                <c:pt idx="70">
                  <c:v>6.94617024959215</c:v>
                </c:pt>
                <c:pt idx="71">
                  <c:v>9.4479486426061001</c:v>
                </c:pt>
                <c:pt idx="72">
                  <c:v>12.5617440176702</c:v>
                </c:pt>
                <c:pt idx="73">
                  <c:v>16.444151612129701</c:v>
                </c:pt>
                <c:pt idx="74">
                  <c:v>21.246238283488601</c:v>
                </c:pt>
                <c:pt idx="75">
                  <c:v>27.104556057920501</c:v>
                </c:pt>
                <c:pt idx="76">
                  <c:v>34.459576894654298</c:v>
                </c:pt>
                <c:pt idx="77">
                  <c:v>42.532186725790197</c:v>
                </c:pt>
                <c:pt idx="78">
                  <c:v>50.984337126290001</c:v>
                </c:pt>
                <c:pt idx="79">
                  <c:v>60.085248825228199</c:v>
                </c:pt>
                <c:pt idx="80">
                  <c:v>69.595842967091301</c:v>
                </c:pt>
                <c:pt idx="81">
                  <c:v>79.244165354934196</c:v>
                </c:pt>
                <c:pt idx="82">
                  <c:v>88.892658806594298</c:v>
                </c:pt>
                <c:pt idx="83">
                  <c:v>98.542318034801895</c:v>
                </c:pt>
                <c:pt idx="84">
                  <c:v>107.950313712945</c:v>
                </c:pt>
                <c:pt idx="85">
                  <c:v>117.22397848600301</c:v>
                </c:pt>
                <c:pt idx="86">
                  <c:v>126.379093609414</c:v>
                </c:pt>
                <c:pt idx="87">
                  <c:v>135.49162282775799</c:v>
                </c:pt>
                <c:pt idx="88">
                  <c:v>144.586124241574</c:v>
                </c:pt>
                <c:pt idx="89">
                  <c:v>153.44669814418</c:v>
                </c:pt>
                <c:pt idx="90">
                  <c:v>161.461350789319</c:v>
                </c:pt>
                <c:pt idx="91">
                  <c:v>169.45776916382201</c:v>
                </c:pt>
                <c:pt idx="92">
                  <c:v>177.49103835632599</c:v>
                </c:pt>
                <c:pt idx="93">
                  <c:v>185.597808169232</c:v>
                </c:pt>
                <c:pt idx="94">
                  <c:v>193.43098648660001</c:v>
                </c:pt>
                <c:pt idx="95">
                  <c:v>0</c:v>
                </c:pt>
                <c:pt idx="96">
                  <c:v>2.4</c:v>
                </c:pt>
                <c:pt idx="97">
                  <c:v>2.4</c:v>
                </c:pt>
                <c:pt idx="98">
                  <c:v>2.8136049765733602</c:v>
                </c:pt>
                <c:pt idx="99">
                  <c:v>4.5957469677957201</c:v>
                </c:pt>
                <c:pt idx="100">
                  <c:v>6.7687258450744103</c:v>
                </c:pt>
                <c:pt idx="101">
                  <c:v>9.6725686296524902</c:v>
                </c:pt>
                <c:pt idx="102">
                  <c:v>13.075151104725901</c:v>
                </c:pt>
                <c:pt idx="103">
                  <c:v>17.389126547791498</c:v>
                </c:pt>
                <c:pt idx="104">
                  <c:v>22.769404805181001</c:v>
                </c:pt>
                <c:pt idx="105">
                  <c:v>29.3285736408946</c:v>
                </c:pt>
                <c:pt idx="106">
                  <c:v>37.099609254350597</c:v>
                </c:pt>
                <c:pt idx="107">
                  <c:v>46.003603996977198</c:v>
                </c:pt>
                <c:pt idx="108">
                  <c:v>55.841070071103204</c:v>
                </c:pt>
                <c:pt idx="109">
                  <c:v>66.321672234821904</c:v>
                </c:pt>
                <c:pt idx="110">
                  <c:v>77.128608716798396</c:v>
                </c:pt>
                <c:pt idx="111">
                  <c:v>87.9903142977345</c:v>
                </c:pt>
                <c:pt idx="112">
                  <c:v>98.725749138005398</c:v>
                </c:pt>
                <c:pt idx="113">
                  <c:v>109.24869961022</c:v>
                </c:pt>
                <c:pt idx="114">
                  <c:v>119.600190440002</c:v>
                </c:pt>
                <c:pt idx="115">
                  <c:v>129.80473766162601</c:v>
                </c:pt>
                <c:pt idx="116">
                  <c:v>139.74403979475801</c:v>
                </c:pt>
                <c:pt idx="117">
                  <c:v>149.53059934331901</c:v>
                </c:pt>
                <c:pt idx="118">
                  <c:v>159.18398707926499</c:v>
                </c:pt>
                <c:pt idx="119">
                  <c:v>168.71535852773599</c:v>
                </c:pt>
                <c:pt idx="120">
                  <c:v>177.01053106006799</c:v>
                </c:pt>
                <c:pt idx="121">
                  <c:v>185.26690970867401</c:v>
                </c:pt>
                <c:pt idx="122">
                  <c:v>193.46541147835001</c:v>
                </c:pt>
                <c:pt idx="123">
                  <c:v>0</c:v>
                </c:pt>
                <c:pt idx="124">
                  <c:v>2.4</c:v>
                </c:pt>
                <c:pt idx="125">
                  <c:v>2.4</c:v>
                </c:pt>
                <c:pt idx="126">
                  <c:v>2.9609190712479201</c:v>
                </c:pt>
                <c:pt idx="127">
                  <c:v>4.8114167961097802</c:v>
                </c:pt>
                <c:pt idx="128">
                  <c:v>7.0711486792015403</c:v>
                </c:pt>
                <c:pt idx="129">
                  <c:v>9.9239181702024606</c:v>
                </c:pt>
                <c:pt idx="130">
                  <c:v>13.5424292516092</c:v>
                </c:pt>
                <c:pt idx="131">
                  <c:v>18.274749602588098</c:v>
                </c:pt>
                <c:pt idx="132">
                  <c:v>23.871449499653298</c:v>
                </c:pt>
                <c:pt idx="133">
                  <c:v>30.721060435778099</c:v>
                </c:pt>
                <c:pt idx="134">
                  <c:v>39.1613017815041</c:v>
                </c:pt>
                <c:pt idx="135">
                  <c:v>48.175741416840303</c:v>
                </c:pt>
                <c:pt idx="136">
                  <c:v>58.0975706340286</c:v>
                </c:pt>
                <c:pt idx="137">
                  <c:v>68.543744076697294</c:v>
                </c:pt>
                <c:pt idx="138">
                  <c:v>79.249199249593701</c:v>
                </c:pt>
                <c:pt idx="139">
                  <c:v>89.985062423563306</c:v>
                </c:pt>
                <c:pt idx="140">
                  <c:v>100.712865407428</c:v>
                </c:pt>
                <c:pt idx="141">
                  <c:v>110.97271235323601</c:v>
                </c:pt>
                <c:pt idx="142">
                  <c:v>120.986215242304</c:v>
                </c:pt>
                <c:pt idx="143">
                  <c:v>130.78073825879201</c:v>
                </c:pt>
                <c:pt idx="144">
                  <c:v>140.389096523213</c:v>
                </c:pt>
                <c:pt idx="145">
                  <c:v>149.837472076799</c:v>
                </c:pt>
                <c:pt idx="146">
                  <c:v>159.25481533213099</c:v>
                </c:pt>
                <c:pt idx="147">
                  <c:v>168.41574668189401</c:v>
                </c:pt>
                <c:pt idx="148">
                  <c:v>177.447360648863</c:v>
                </c:pt>
                <c:pt idx="149">
                  <c:v>186.34942258312401</c:v>
                </c:pt>
                <c:pt idx="150">
                  <c:v>195.12029115035401</c:v>
                </c:pt>
                <c:pt idx="151">
                  <c:v>0</c:v>
                </c:pt>
                <c:pt idx="152">
                  <c:v>2.4</c:v>
                </c:pt>
                <c:pt idx="153">
                  <c:v>2.4</c:v>
                </c:pt>
                <c:pt idx="154">
                  <c:v>3.21835877615483</c:v>
                </c:pt>
                <c:pt idx="155">
                  <c:v>5.1816490558894701</c:v>
                </c:pt>
                <c:pt idx="156">
                  <c:v>7.5154236668020697</c:v>
                </c:pt>
                <c:pt idx="157">
                  <c:v>10.4880490634302</c:v>
                </c:pt>
                <c:pt idx="158">
                  <c:v>14.4498688229642</c:v>
                </c:pt>
                <c:pt idx="159">
                  <c:v>19.233064714506501</c:v>
                </c:pt>
                <c:pt idx="160">
                  <c:v>25.023425183326999</c:v>
                </c:pt>
                <c:pt idx="161">
                  <c:v>32.053693565101199</c:v>
                </c:pt>
                <c:pt idx="162">
                  <c:v>40.310927501425397</c:v>
                </c:pt>
                <c:pt idx="163">
                  <c:v>49.6542774295607</c:v>
                </c:pt>
                <c:pt idx="164">
                  <c:v>59.821434893386503</c:v>
                </c:pt>
                <c:pt idx="165">
                  <c:v>70.479489386798093</c:v>
                </c:pt>
                <c:pt idx="166">
                  <c:v>81.303937499228795</c:v>
                </c:pt>
                <c:pt idx="167">
                  <c:v>92.047994082484905</c:v>
                </c:pt>
                <c:pt idx="168">
                  <c:v>102.57090370576501</c:v>
                </c:pt>
                <c:pt idx="169">
                  <c:v>112.823596264396</c:v>
                </c:pt>
                <c:pt idx="170">
                  <c:v>122.81340846598</c:v>
                </c:pt>
                <c:pt idx="171">
                  <c:v>132.629327187629</c:v>
                </c:pt>
                <c:pt idx="172">
                  <c:v>142.23916678889501</c:v>
                </c:pt>
                <c:pt idx="173">
                  <c:v>151.667224468999</c:v>
                </c:pt>
                <c:pt idx="174">
                  <c:v>160.92920041953101</c:v>
                </c:pt>
                <c:pt idx="175">
                  <c:v>170.491563914621</c:v>
                </c:pt>
                <c:pt idx="176">
                  <c:v>179.39060419464801</c:v>
                </c:pt>
                <c:pt idx="177">
                  <c:v>188.62752231158899</c:v>
                </c:pt>
                <c:pt idx="178">
                  <c:v>197.829276295022</c:v>
                </c:pt>
                <c:pt idx="179">
                  <c:v>0</c:v>
                </c:pt>
                <c:pt idx="180">
                  <c:v>2.4</c:v>
                </c:pt>
                <c:pt idx="181">
                  <c:v>2.4</c:v>
                </c:pt>
                <c:pt idx="182">
                  <c:v>3.6666148002738499</c:v>
                </c:pt>
                <c:pt idx="183">
                  <c:v>5.75869540531456</c:v>
                </c:pt>
                <c:pt idx="184">
                  <c:v>8.43260023540285</c:v>
                </c:pt>
                <c:pt idx="185">
                  <c:v>11.7938071533342</c:v>
                </c:pt>
                <c:pt idx="186">
                  <c:v>15.8414530915867</c:v>
                </c:pt>
                <c:pt idx="187">
                  <c:v>20.899158618222501</c:v>
                </c:pt>
                <c:pt idx="188">
                  <c:v>27.165535544467801</c:v>
                </c:pt>
                <c:pt idx="189">
                  <c:v>34.680013901915899</c:v>
                </c:pt>
                <c:pt idx="190">
                  <c:v>43.417266248077397</c:v>
                </c:pt>
                <c:pt idx="191">
                  <c:v>53.184731586969797</c:v>
                </c:pt>
                <c:pt idx="192">
                  <c:v>63.996592861836803</c:v>
                </c:pt>
                <c:pt idx="193">
                  <c:v>75.201254447062695</c:v>
                </c:pt>
                <c:pt idx="194">
                  <c:v>86.384991051649294</c:v>
                </c:pt>
                <c:pt idx="195">
                  <c:v>97.437019310980702</c:v>
                </c:pt>
                <c:pt idx="196">
                  <c:v>108.46394294429101</c:v>
                </c:pt>
                <c:pt idx="197">
                  <c:v>118.942724239033</c:v>
                </c:pt>
                <c:pt idx="198">
                  <c:v>129.53303653016701</c:v>
                </c:pt>
                <c:pt idx="199">
                  <c:v>139.11519116058199</c:v>
                </c:pt>
                <c:pt idx="200">
                  <c:v>148.39673917908101</c:v>
                </c:pt>
                <c:pt idx="201">
                  <c:v>157.45871981568999</c:v>
                </c:pt>
                <c:pt idx="202">
                  <c:v>166.69647501243799</c:v>
                </c:pt>
                <c:pt idx="203">
                  <c:v>176.68517599162001</c:v>
                </c:pt>
                <c:pt idx="204">
                  <c:v>185.37872498829299</c:v>
                </c:pt>
                <c:pt idx="205">
                  <c:v>194.092209589649</c:v>
                </c:pt>
                <c:pt idx="206">
                  <c:v>0</c:v>
                </c:pt>
                <c:pt idx="207">
                  <c:v>2.4</c:v>
                </c:pt>
                <c:pt idx="208">
                  <c:v>2.4</c:v>
                </c:pt>
                <c:pt idx="209">
                  <c:v>2.97528456655614</c:v>
                </c:pt>
                <c:pt idx="210">
                  <c:v>4.8609144675214901</c:v>
                </c:pt>
                <c:pt idx="211">
                  <c:v>7.18488466728581</c:v>
                </c:pt>
                <c:pt idx="212">
                  <c:v>10.1994136524039</c:v>
                </c:pt>
                <c:pt idx="213">
                  <c:v>14.006670576794701</c:v>
                </c:pt>
                <c:pt idx="214">
                  <c:v>18.7979910303381</c:v>
                </c:pt>
                <c:pt idx="215">
                  <c:v>24.728034636715101</c:v>
                </c:pt>
                <c:pt idx="216">
                  <c:v>31.890933619833401</c:v>
                </c:pt>
                <c:pt idx="217">
                  <c:v>40.749396692338202</c:v>
                </c:pt>
                <c:pt idx="218">
                  <c:v>50.241673410238199</c:v>
                </c:pt>
                <c:pt idx="219">
                  <c:v>60.524091650015798</c:v>
                </c:pt>
                <c:pt idx="220">
                  <c:v>71.328173966760005</c:v>
                </c:pt>
                <c:pt idx="221">
                  <c:v>82.588161809328597</c:v>
                </c:pt>
                <c:pt idx="222">
                  <c:v>93.948588546912106</c:v>
                </c:pt>
                <c:pt idx="223">
                  <c:v>105.123496380996</c:v>
                </c:pt>
                <c:pt idx="224">
                  <c:v>115.315429464178</c:v>
                </c:pt>
                <c:pt idx="225">
                  <c:v>125.196390723647</c:v>
                </c:pt>
                <c:pt idx="226">
                  <c:v>134.806458538697</c:v>
                </c:pt>
                <c:pt idx="227">
                  <c:v>144.187450839874</c:v>
                </c:pt>
                <c:pt idx="228">
                  <c:v>153.32676481889601</c:v>
                </c:pt>
                <c:pt idx="229">
                  <c:v>162.284255916278</c:v>
                </c:pt>
                <c:pt idx="230">
                  <c:v>171.07070614896699</c:v>
                </c:pt>
                <c:pt idx="231">
                  <c:v>180.08901146077699</c:v>
                </c:pt>
                <c:pt idx="232">
                  <c:v>188.48861345374399</c:v>
                </c:pt>
                <c:pt idx="233">
                  <c:v>196.98927255211399</c:v>
                </c:pt>
                <c:pt idx="234">
                  <c:v>0</c:v>
                </c:pt>
                <c:pt idx="235">
                  <c:v>2.4</c:v>
                </c:pt>
                <c:pt idx="236">
                  <c:v>2.4</c:v>
                </c:pt>
                <c:pt idx="237">
                  <c:v>3.4480382333409798</c:v>
                </c:pt>
                <c:pt idx="238">
                  <c:v>5.3108259336372301</c:v>
                </c:pt>
                <c:pt idx="239">
                  <c:v>7.5976926288537401</c:v>
                </c:pt>
                <c:pt idx="240">
                  <c:v>10.503636792011299</c:v>
                </c:pt>
                <c:pt idx="241">
                  <c:v>14.100102487281999</c:v>
                </c:pt>
                <c:pt idx="242">
                  <c:v>18.5290580346308</c:v>
                </c:pt>
                <c:pt idx="243">
                  <c:v>24.3361833008614</c:v>
                </c:pt>
                <c:pt idx="244">
                  <c:v>31.259008573747298</c:v>
                </c:pt>
                <c:pt idx="245">
                  <c:v>39.633762582667501</c:v>
                </c:pt>
                <c:pt idx="246">
                  <c:v>48.863632709980998</c:v>
                </c:pt>
                <c:pt idx="247">
                  <c:v>59.184122120263801</c:v>
                </c:pt>
                <c:pt idx="248">
                  <c:v>69.155635668105305</c:v>
                </c:pt>
                <c:pt idx="249">
                  <c:v>79.324071396638004</c:v>
                </c:pt>
                <c:pt idx="250">
                  <c:v>90.360372186622897</c:v>
                </c:pt>
                <c:pt idx="251">
                  <c:v>101.14752476669</c:v>
                </c:pt>
                <c:pt idx="252">
                  <c:v>111.994720038192</c:v>
                </c:pt>
                <c:pt idx="253">
                  <c:v>121.11737395400399</c:v>
                </c:pt>
                <c:pt idx="254">
                  <c:v>129.89899287392799</c:v>
                </c:pt>
                <c:pt idx="255">
                  <c:v>138.573833959187</c:v>
                </c:pt>
                <c:pt idx="256">
                  <c:v>146.83502121888699</c:v>
                </c:pt>
                <c:pt idx="257">
                  <c:v>154.925133675636</c:v>
                </c:pt>
                <c:pt idx="258">
                  <c:v>162.78182224422</c:v>
                </c:pt>
                <c:pt idx="259">
                  <c:v>170.47690662927801</c:v>
                </c:pt>
                <c:pt idx="260">
                  <c:v>178.071871167392</c:v>
                </c:pt>
                <c:pt idx="261">
                  <c:v>185.92394112576301</c:v>
                </c:pt>
                <c:pt idx="262">
                  <c:v>193.09543949844399</c:v>
                </c:pt>
                <c:pt idx="263">
                  <c:v>0</c:v>
                </c:pt>
                <c:pt idx="264">
                  <c:v>2.4</c:v>
                </c:pt>
                <c:pt idx="265">
                  <c:v>2.4</c:v>
                </c:pt>
                <c:pt idx="266">
                  <c:v>2.8735300575479301</c:v>
                </c:pt>
                <c:pt idx="267">
                  <c:v>4.4678602017410496</c:v>
                </c:pt>
                <c:pt idx="268">
                  <c:v>6.3757998298290097</c:v>
                </c:pt>
                <c:pt idx="269">
                  <c:v>8.72592471093132</c:v>
                </c:pt>
                <c:pt idx="270">
                  <c:v>11.638667919766799</c:v>
                </c:pt>
                <c:pt idx="271">
                  <c:v>15.2299966899983</c:v>
                </c:pt>
                <c:pt idx="272">
                  <c:v>19.601387499458301</c:v>
                </c:pt>
                <c:pt idx="273">
                  <c:v>25.417102777716899</c:v>
                </c:pt>
                <c:pt idx="274">
                  <c:v>32.2120404369564</c:v>
                </c:pt>
                <c:pt idx="275">
                  <c:v>39.936533437934997</c:v>
                </c:pt>
                <c:pt idx="276">
                  <c:v>48.493094689247897</c:v>
                </c:pt>
                <c:pt idx="277">
                  <c:v>57.551364150605401</c:v>
                </c:pt>
                <c:pt idx="278">
                  <c:v>66.907836849963402</c:v>
                </c:pt>
                <c:pt idx="279">
                  <c:v>76.607677785749601</c:v>
                </c:pt>
                <c:pt idx="280">
                  <c:v>85.8809300433918</c:v>
                </c:pt>
                <c:pt idx="281">
                  <c:v>94.931139648894998</c:v>
                </c:pt>
                <c:pt idx="282">
                  <c:v>103.96977485115301</c:v>
                </c:pt>
                <c:pt idx="283">
                  <c:v>112.47942794201499</c:v>
                </c:pt>
                <c:pt idx="284">
                  <c:v>120.84492812626399</c:v>
                </c:pt>
                <c:pt idx="285">
                  <c:v>128.898161774025</c:v>
                </c:pt>
                <c:pt idx="286">
                  <c:v>136.758719456036</c:v>
                </c:pt>
                <c:pt idx="287">
                  <c:v>145.849724389133</c:v>
                </c:pt>
                <c:pt idx="288">
                  <c:v>153.76468622966101</c:v>
                </c:pt>
                <c:pt idx="289">
                  <c:v>161.244122879218</c:v>
                </c:pt>
                <c:pt idx="290">
                  <c:v>168.417326342026</c:v>
                </c:pt>
                <c:pt idx="291">
                  <c:v>175.27593841133699</c:v>
                </c:pt>
                <c:pt idx="292">
                  <c:v>182.164711239138</c:v>
                </c:pt>
                <c:pt idx="293">
                  <c:v>189.14269813933601</c:v>
                </c:pt>
                <c:pt idx="294">
                  <c:v>195.60163400517001</c:v>
                </c:pt>
                <c:pt idx="295">
                  <c:v>0</c:v>
                </c:pt>
                <c:pt idx="296">
                  <c:v>2.4</c:v>
                </c:pt>
                <c:pt idx="297">
                  <c:v>2.4</c:v>
                </c:pt>
                <c:pt idx="298">
                  <c:v>2.86052589559214</c:v>
                </c:pt>
                <c:pt idx="299">
                  <c:v>4.32859813250065</c:v>
                </c:pt>
                <c:pt idx="300">
                  <c:v>6.08035497201044</c:v>
                </c:pt>
                <c:pt idx="301">
                  <c:v>8.22062208498056</c:v>
                </c:pt>
                <c:pt idx="302">
                  <c:v>10.8509700870642</c:v>
                </c:pt>
                <c:pt idx="303">
                  <c:v>13.991904815929599</c:v>
                </c:pt>
                <c:pt idx="304">
                  <c:v>18.2630378180842</c:v>
                </c:pt>
                <c:pt idx="305">
                  <c:v>23.343537650984</c:v>
                </c:pt>
                <c:pt idx="306">
                  <c:v>29.287431386792601</c:v>
                </c:pt>
                <c:pt idx="307">
                  <c:v>36.063266506276001</c:v>
                </c:pt>
                <c:pt idx="308">
                  <c:v>43.562476095286698</c:v>
                </c:pt>
                <c:pt idx="309">
                  <c:v>51.608626963021003</c:v>
                </c:pt>
                <c:pt idx="310">
                  <c:v>59.9873993582463</c:v>
                </c:pt>
                <c:pt idx="311">
                  <c:v>68.488452360980702</c:v>
                </c:pt>
                <c:pt idx="312">
                  <c:v>76.942472949065404</c:v>
                </c:pt>
                <c:pt idx="313">
                  <c:v>85.297864877558894</c:v>
                </c:pt>
                <c:pt idx="314">
                  <c:v>93.378345550743305</c:v>
                </c:pt>
                <c:pt idx="315">
                  <c:v>101.280686760725</c:v>
                </c:pt>
                <c:pt idx="316">
                  <c:v>108.964739893306</c:v>
                </c:pt>
                <c:pt idx="317">
                  <c:v>116.446456143124</c:v>
                </c:pt>
                <c:pt idx="318">
                  <c:v>123.871571660874</c:v>
                </c:pt>
                <c:pt idx="319">
                  <c:v>131.34349623433201</c:v>
                </c:pt>
                <c:pt idx="320">
                  <c:v>138.203520047523</c:v>
                </c:pt>
                <c:pt idx="321">
                  <c:v>144.97931440802299</c:v>
                </c:pt>
                <c:pt idx="322">
                  <c:v>151.60526158009901</c:v>
                </c:pt>
                <c:pt idx="323">
                  <c:v>158.08271187225401</c:v>
                </c:pt>
                <c:pt idx="324">
                  <c:v>164.41284420021</c:v>
                </c:pt>
                <c:pt idx="325">
                  <c:v>170.596923982905</c:v>
                </c:pt>
                <c:pt idx="326">
                  <c:v>176.636787455535</c:v>
                </c:pt>
                <c:pt idx="327">
                  <c:v>182.53452840654199</c:v>
                </c:pt>
                <c:pt idx="328">
                  <c:v>189.62642800783999</c:v>
                </c:pt>
                <c:pt idx="329">
                  <c:v>195.376398604858</c:v>
                </c:pt>
                <c:pt idx="330">
                  <c:v>0</c:v>
                </c:pt>
                <c:pt idx="331">
                  <c:v>2.4</c:v>
                </c:pt>
                <c:pt idx="332">
                  <c:v>2.4</c:v>
                </c:pt>
                <c:pt idx="333">
                  <c:v>2.7448855084450199</c:v>
                </c:pt>
                <c:pt idx="334">
                  <c:v>4.05925559739668</c:v>
                </c:pt>
                <c:pt idx="335">
                  <c:v>5.6004051843021196</c:v>
                </c:pt>
                <c:pt idx="336">
                  <c:v>7.4640320685746202</c:v>
                </c:pt>
                <c:pt idx="337">
                  <c:v>9.7382317391884801</c:v>
                </c:pt>
                <c:pt idx="338">
                  <c:v>12.508315104432199</c:v>
                </c:pt>
                <c:pt idx="339">
                  <c:v>15.8534182031038</c:v>
                </c:pt>
                <c:pt idx="340">
                  <c:v>19.862105450211502</c:v>
                </c:pt>
                <c:pt idx="341">
                  <c:v>24.516216147713401</c:v>
                </c:pt>
                <c:pt idx="342">
                  <c:v>29.905616956561101</c:v>
                </c:pt>
                <c:pt idx="343">
                  <c:v>35.843372177111299</c:v>
                </c:pt>
                <c:pt idx="344">
                  <c:v>42.6036127108394</c:v>
                </c:pt>
                <c:pt idx="345">
                  <c:v>49.674652358726703</c:v>
                </c:pt>
                <c:pt idx="346">
                  <c:v>56.744860630383798</c:v>
                </c:pt>
                <c:pt idx="347">
                  <c:v>64.6630260039055</c:v>
                </c:pt>
                <c:pt idx="348">
                  <c:v>71.817571741385294</c:v>
                </c:pt>
                <c:pt idx="349">
                  <c:v>78.913944831978796</c:v>
                </c:pt>
                <c:pt idx="350">
                  <c:v>85.909584061156295</c:v>
                </c:pt>
                <c:pt idx="351">
                  <c:v>92.788664827020597</c:v>
                </c:pt>
                <c:pt idx="352">
                  <c:v>100.500289442587</c:v>
                </c:pt>
                <c:pt idx="353">
                  <c:v>107.11346256661901</c:v>
                </c:pt>
                <c:pt idx="354">
                  <c:v>113.583997909516</c:v>
                </c:pt>
                <c:pt idx="355">
                  <c:v>121.101117891025</c:v>
                </c:pt>
                <c:pt idx="356">
                  <c:v>127.553382827577</c:v>
                </c:pt>
                <c:pt idx="357">
                  <c:v>133.761760993351</c:v>
                </c:pt>
                <c:pt idx="358">
                  <c:v>139.802881979093</c:v>
                </c:pt>
                <c:pt idx="359">
                  <c:v>145.78058255911299</c:v>
                </c:pt>
                <c:pt idx="360">
                  <c:v>151.62980154760999</c:v>
                </c:pt>
                <c:pt idx="361">
                  <c:v>157.58547333711499</c:v>
                </c:pt>
                <c:pt idx="362">
                  <c:v>163.27293837100601</c:v>
                </c:pt>
                <c:pt idx="363">
                  <c:v>168.95399272664099</c:v>
                </c:pt>
                <c:pt idx="364">
                  <c:v>174.66438613092899</c:v>
                </c:pt>
              </c:numCache>
            </c:numRef>
          </c:yVal>
          <c:smooth val="0"/>
          <c:extLst>
            <c:ext xmlns:c16="http://schemas.microsoft.com/office/drawing/2014/chart" uri="{C3380CC4-5D6E-409C-BE32-E72D297353CC}">
              <c16:uniqueId val="{00000000-89FA-4907-8641-F491883B332E}"/>
            </c:ext>
          </c:extLst>
        </c:ser>
        <c:ser>
          <c:idx val="1"/>
          <c:order val="1"/>
          <c:tx>
            <c:strRef>
              <c:f>Optimization!$AK$2</c:f>
              <c:strCache>
                <c:ptCount val="1"/>
                <c:pt idx="0">
                  <c:v>dailyFreshWeightPerHeadIncrease</c:v>
                </c:pt>
              </c:strCache>
            </c:strRef>
          </c:tx>
          <c:spPr>
            <a:ln w="25400" cap="rnd">
              <a:noFill/>
              <a:round/>
            </a:ln>
            <a:effectLst/>
          </c:spPr>
          <c:marker>
            <c:symbol val="circle"/>
            <c:size val="3"/>
            <c:spPr>
              <a:solidFill>
                <a:schemeClr val="accent2"/>
              </a:solidFill>
              <a:ln w="9525">
                <a:solidFill>
                  <a:schemeClr val="accent2"/>
                </a:solidFill>
              </a:ln>
              <a:effectLst/>
            </c:spPr>
          </c:marker>
          <c:xVal>
            <c:numRef>
              <c:f>Optimization!$AI$3:$AI$367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Optimization!$AK$3:$AK$367</c:f>
              <c:numCache>
                <c:formatCode>0.00E+00</c:formatCode>
                <c:ptCount val="365"/>
                <c:pt idx="0" formatCode="General">
                  <c:v>0</c:v>
                </c:pt>
                <c:pt idx="1">
                  <c:v>1.4333080251941399</c:v>
                </c:pt>
                <c:pt idx="2" formatCode="General">
                  <c:v>1.70979951808651</c:v>
                </c:pt>
                <c:pt idx="3" formatCode="General">
                  <c:v>2.0998199944189602</c:v>
                </c:pt>
                <c:pt idx="4" formatCode="General">
                  <c:v>2.5788210651995298</c:v>
                </c:pt>
                <c:pt idx="5" formatCode="General">
                  <c:v>3.1448387799813098</c:v>
                </c:pt>
                <c:pt idx="6" formatCode="General">
                  <c:v>3.80332473186869</c:v>
                </c:pt>
                <c:pt idx="7" formatCode="General">
                  <c:v>4.8767551371451798</c:v>
                </c:pt>
                <c:pt idx="8" formatCode="General">
                  <c:v>5.1357307425836698</c:v>
                </c:pt>
                <c:pt idx="9" formatCode="General">
                  <c:v>5.8556123960091204</c:v>
                </c:pt>
                <c:pt idx="10" formatCode="General">
                  <c:v>6.5780223603099097</c:v>
                </c:pt>
                <c:pt idx="11" formatCode="General">
                  <c:v>7.1355808859784897</c:v>
                </c:pt>
                <c:pt idx="12" formatCode="General">
                  <c:v>7.3609034137657599</c:v>
                </c:pt>
                <c:pt idx="13" formatCode="General">
                  <c:v>7.8200595450480703</c:v>
                </c:pt>
                <c:pt idx="14" formatCode="General">
                  <c:v>7.6285387030765097</c:v>
                </c:pt>
                <c:pt idx="15" formatCode="General">
                  <c:v>7.7147905595980699</c:v>
                </c:pt>
                <c:pt idx="16" formatCode="General">
                  <c:v>7.5653477466570296</c:v>
                </c:pt>
                <c:pt idx="17" formatCode="General">
                  <c:v>7.4845455418207196</c:v>
                </c:pt>
                <c:pt idx="18" formatCode="General">
                  <c:v>7.3981592943039498</c:v>
                </c:pt>
                <c:pt idx="19" formatCode="General">
                  <c:v>7.3155456347812704</c:v>
                </c:pt>
                <c:pt idx="20" formatCode="General">
                  <c:v>7.2391956684307299</c:v>
                </c:pt>
                <c:pt idx="21" formatCode="General">
                  <c:v>7.1687299597871803</c:v>
                </c:pt>
                <c:pt idx="22" formatCode="General">
                  <c:v>7.1025975666893801</c:v>
                </c:pt>
                <c:pt idx="23" formatCode="General">
                  <c:v>7.0392774381506298</c:v>
                </c:pt>
                <c:pt idx="24" formatCode="General">
                  <c:v>7.4030924575588104</c:v>
                </c:pt>
                <c:pt idx="25" formatCode="General">
                  <c:v>7.9407521406391703</c:v>
                </c:pt>
                <c:pt idx="26" formatCode="General">
                  <c:v>6.8391358764563099</c:v>
                </c:pt>
                <c:pt idx="27" formatCode="General">
                  <c:v>6.7565309193577399</c:v>
                </c:pt>
                <c:pt idx="28" formatCode="General">
                  <c:v>7.9088941328127396</c:v>
                </c:pt>
                <c:pt idx="29" formatCode="General">
                  <c:v>7.9229790980484402</c:v>
                </c:pt>
                <c:pt idx="30" formatCode="General">
                  <c:v>7.6577835855692902</c:v>
                </c:pt>
                <c:pt idx="31" formatCode="General">
                  <c:v>6.0289973648887898</c:v>
                </c:pt>
                <c:pt idx="32" formatCode="General">
                  <c:v>0</c:v>
                </c:pt>
                <c:pt idx="33" formatCode="General">
                  <c:v>2.4</c:v>
                </c:pt>
                <c:pt idx="34" formatCode="General">
                  <c:v>0</c:v>
                </c:pt>
                <c:pt idx="35" formatCode="General">
                  <c:v>0.42101684526336403</c:v>
                </c:pt>
                <c:pt idx="36" formatCode="General">
                  <c:v>1.4367330293276199</c:v>
                </c:pt>
                <c:pt idx="37" formatCode="General">
                  <c:v>1.72221200000761</c:v>
                </c:pt>
                <c:pt idx="38" formatCode="General">
                  <c:v>2.13494159676506</c:v>
                </c:pt>
                <c:pt idx="39" formatCode="General">
                  <c:v>2.65687508703131</c:v>
                </c:pt>
                <c:pt idx="40" formatCode="General">
                  <c:v>3.2969038795632302</c:v>
                </c:pt>
                <c:pt idx="41" formatCode="General">
                  <c:v>4.0498539796769597</c:v>
                </c:pt>
                <c:pt idx="42" formatCode="General">
                  <c:v>4.8957887959460802</c:v>
                </c:pt>
                <c:pt idx="43" formatCode="General">
                  <c:v>5.7949746476353701</c:v>
                </c:pt>
                <c:pt idx="44" formatCode="General">
                  <c:v>6.7410831085162304</c:v>
                </c:pt>
                <c:pt idx="45" formatCode="General">
                  <c:v>7.8083552465620496</c:v>
                </c:pt>
                <c:pt idx="46" formatCode="General">
                  <c:v>8.1175944874789092</c:v>
                </c:pt>
                <c:pt idx="47" formatCode="General">
                  <c:v>8.6016388787367202</c:v>
                </c:pt>
                <c:pt idx="48" formatCode="General">
                  <c:v>8.9064710801663907</c:v>
                </c:pt>
                <c:pt idx="49" formatCode="General">
                  <c:v>8.9659476793901405</c:v>
                </c:pt>
                <c:pt idx="50" formatCode="General">
                  <c:v>9.3962405686077606</c:v>
                </c:pt>
                <c:pt idx="51" formatCode="General">
                  <c:v>8.8075121508230705</c:v>
                </c:pt>
                <c:pt idx="52" formatCode="General">
                  <c:v>8.8022658198876194</c:v>
                </c:pt>
                <c:pt idx="53" formatCode="General">
                  <c:v>8.5633988393426907</c:v>
                </c:pt>
                <c:pt idx="54" formatCode="General">
                  <c:v>8.83872106475682</c:v>
                </c:pt>
                <c:pt idx="55" formatCode="General">
                  <c:v>8.3359858890893399</c:v>
                </c:pt>
                <c:pt idx="56" formatCode="General">
                  <c:v>8.2609457325951006</c:v>
                </c:pt>
                <c:pt idx="57" formatCode="General">
                  <c:v>8.1911849047073702</c:v>
                </c:pt>
                <c:pt idx="58" formatCode="General">
                  <c:v>8.3231955957681407</c:v>
                </c:pt>
                <c:pt idx="59" formatCode="General">
                  <c:v>6.87592708184527</c:v>
                </c:pt>
                <c:pt idx="60" formatCode="General">
                  <c:v>7.4879007012751204</c:v>
                </c:pt>
                <c:pt idx="61" formatCode="General">
                  <c:v>6.8234290002763398</c:v>
                </c:pt>
                <c:pt idx="62" formatCode="General">
                  <c:v>6.8855965636548699</c:v>
                </c:pt>
                <c:pt idx="63" formatCode="General">
                  <c:v>6.7192688013844499</c:v>
                </c:pt>
                <c:pt idx="64" formatCode="General">
                  <c:v>6.7651957669921998</c:v>
                </c:pt>
                <c:pt idx="65" formatCode="General">
                  <c:v>0</c:v>
                </c:pt>
                <c:pt idx="66" formatCode="General">
                  <c:v>2.4</c:v>
                </c:pt>
                <c:pt idx="67" formatCode="General">
                  <c:v>0</c:v>
                </c:pt>
                <c:pt idx="68" formatCode="General">
                  <c:v>0.79524385568176403</c:v>
                </c:pt>
                <c:pt idx="69" formatCode="General">
                  <c:v>1.66033344937549</c:v>
                </c:pt>
                <c:pt idx="70" formatCode="General">
                  <c:v>2.0905929445348899</c:v>
                </c:pt>
                <c:pt idx="71" formatCode="General">
                  <c:v>2.5017783930139501</c:v>
                </c:pt>
                <c:pt idx="72" formatCode="General">
                  <c:v>3.1137953750641199</c:v>
                </c:pt>
                <c:pt idx="73" formatCode="General">
                  <c:v>3.88240759445954</c:v>
                </c:pt>
                <c:pt idx="74" formatCode="General">
                  <c:v>4.8020866713589001</c:v>
                </c:pt>
                <c:pt idx="75" formatCode="General">
                  <c:v>5.8583177744318098</c:v>
                </c:pt>
                <c:pt idx="76" formatCode="General">
                  <c:v>7.3550208367337904</c:v>
                </c:pt>
                <c:pt idx="77" formatCode="General">
                  <c:v>8.0726098311359706</c:v>
                </c:pt>
                <c:pt idx="78" formatCode="General">
                  <c:v>8.4521504004997308</c:v>
                </c:pt>
                <c:pt idx="79" formatCode="General">
                  <c:v>9.1009116989381909</c:v>
                </c:pt>
                <c:pt idx="80" formatCode="General">
                  <c:v>9.5105941418631499</c:v>
                </c:pt>
                <c:pt idx="81" formatCode="General">
                  <c:v>9.6483223878429101</c:v>
                </c:pt>
                <c:pt idx="82" formatCode="General">
                  <c:v>9.6484934516601104</c:v>
                </c:pt>
                <c:pt idx="83" formatCode="General">
                  <c:v>9.6496592282075095</c:v>
                </c:pt>
                <c:pt idx="84" formatCode="General">
                  <c:v>9.40799567814339</c:v>
                </c:pt>
                <c:pt idx="85" formatCode="General">
                  <c:v>9.2736647730582504</c:v>
                </c:pt>
                <c:pt idx="86" formatCode="General">
                  <c:v>9.1551151234108001</c:v>
                </c:pt>
                <c:pt idx="87" formatCode="General">
                  <c:v>9.1125292183436901</c:v>
                </c:pt>
                <c:pt idx="88" formatCode="General">
                  <c:v>9.0945014138168503</c:v>
                </c:pt>
                <c:pt idx="89" formatCode="General">
                  <c:v>8.8605739026056298</c:v>
                </c:pt>
                <c:pt idx="90" formatCode="General">
                  <c:v>8.0146526451385398</c:v>
                </c:pt>
                <c:pt idx="91" formatCode="General">
                  <c:v>7.9964183745033202</c:v>
                </c:pt>
                <c:pt idx="92" formatCode="General">
                  <c:v>8.0332691925038002</c:v>
                </c:pt>
                <c:pt idx="93" formatCode="General">
                  <c:v>8.1067698129064905</c:v>
                </c:pt>
                <c:pt idx="94" formatCode="General">
                  <c:v>7.8331783173674898</c:v>
                </c:pt>
                <c:pt idx="95" formatCode="General">
                  <c:v>0</c:v>
                </c:pt>
                <c:pt idx="96" formatCode="General">
                  <c:v>2.4</c:v>
                </c:pt>
                <c:pt idx="97" formatCode="General">
                  <c:v>0</c:v>
                </c:pt>
                <c:pt idx="98" formatCode="General">
                  <c:v>0.41360497657336498</c:v>
                </c:pt>
                <c:pt idx="99" formatCode="General">
                  <c:v>1.78214199122235</c:v>
                </c:pt>
                <c:pt idx="100" formatCode="General">
                  <c:v>2.1729788772786902</c:v>
                </c:pt>
                <c:pt idx="101" formatCode="General">
                  <c:v>2.9038427845780799</c:v>
                </c:pt>
                <c:pt idx="102" formatCode="General">
                  <c:v>3.4025824750734701</c:v>
                </c:pt>
                <c:pt idx="103" formatCode="General">
                  <c:v>4.3139754430655302</c:v>
                </c:pt>
                <c:pt idx="104" formatCode="General">
                  <c:v>5.3802782573895698</c:v>
                </c:pt>
                <c:pt idx="105" formatCode="General">
                  <c:v>6.55916883571353</c:v>
                </c:pt>
                <c:pt idx="106" formatCode="General">
                  <c:v>7.7710356134560303</c:v>
                </c:pt>
                <c:pt idx="107" formatCode="General">
                  <c:v>8.9039947426266295</c:v>
                </c:pt>
                <c:pt idx="108" formatCode="General">
                  <c:v>9.8374660741259596</c:v>
                </c:pt>
                <c:pt idx="109" formatCode="General">
                  <c:v>10.4806021637187</c:v>
                </c:pt>
                <c:pt idx="110" formatCode="General">
                  <c:v>10.8069364819764</c:v>
                </c:pt>
                <c:pt idx="111" formatCode="General">
                  <c:v>10.8617055809361</c:v>
                </c:pt>
                <c:pt idx="112" formatCode="General">
                  <c:v>10.7354348402709</c:v>
                </c:pt>
                <c:pt idx="113" formatCode="General">
                  <c:v>10.5229504722146</c:v>
                </c:pt>
                <c:pt idx="114" formatCode="General">
                  <c:v>10.3514908297827</c:v>
                </c:pt>
                <c:pt idx="115" formatCode="General">
                  <c:v>10.2045472216241</c:v>
                </c:pt>
                <c:pt idx="116" formatCode="General">
                  <c:v>9.9393021331310898</c:v>
                </c:pt>
                <c:pt idx="117" formatCode="General">
                  <c:v>9.7865595485619092</c:v>
                </c:pt>
                <c:pt idx="118" formatCode="General">
                  <c:v>9.6533877359452394</c:v>
                </c:pt>
                <c:pt idx="119" formatCode="General">
                  <c:v>9.5313714484715799</c:v>
                </c:pt>
                <c:pt idx="120" formatCode="General">
                  <c:v>8.2951725323313692</c:v>
                </c:pt>
                <c:pt idx="121" formatCode="General">
                  <c:v>8.2563786486058106</c:v>
                </c:pt>
                <c:pt idx="122" formatCode="General">
                  <c:v>8.1985017696764508</c:v>
                </c:pt>
                <c:pt idx="123" formatCode="General">
                  <c:v>0</c:v>
                </c:pt>
                <c:pt idx="124" formatCode="General">
                  <c:v>2.4</c:v>
                </c:pt>
                <c:pt idx="125" formatCode="General">
                  <c:v>0</c:v>
                </c:pt>
                <c:pt idx="126" formatCode="General">
                  <c:v>0.56091907124792295</c:v>
                </c:pt>
                <c:pt idx="127" formatCode="General">
                  <c:v>1.8504977248618599</c:v>
                </c:pt>
                <c:pt idx="128" formatCode="General">
                  <c:v>2.2597318830917499</c:v>
                </c:pt>
                <c:pt idx="129" formatCode="General">
                  <c:v>2.8527694910009198</c:v>
                </c:pt>
                <c:pt idx="130" formatCode="General">
                  <c:v>3.6185110814067998</c:v>
                </c:pt>
                <c:pt idx="131" formatCode="General">
                  <c:v>4.7323203509788598</c:v>
                </c:pt>
                <c:pt idx="132" formatCode="General">
                  <c:v>5.59669989706524</c:v>
                </c:pt>
                <c:pt idx="133" formatCode="General">
                  <c:v>6.8496109361247699</c:v>
                </c:pt>
                <c:pt idx="134" formatCode="General">
                  <c:v>8.4402413457260401</c:v>
                </c:pt>
                <c:pt idx="135" formatCode="General">
                  <c:v>9.01443963533616</c:v>
                </c:pt>
                <c:pt idx="136" formatCode="General">
                  <c:v>9.9218292171883302</c:v>
                </c:pt>
                <c:pt idx="137" formatCode="General">
                  <c:v>10.4461734426686</c:v>
                </c:pt>
                <c:pt idx="138" formatCode="General">
                  <c:v>10.705455172896301</c:v>
                </c:pt>
                <c:pt idx="139" formatCode="General">
                  <c:v>10.7358631739696</c:v>
                </c:pt>
                <c:pt idx="140" formatCode="General">
                  <c:v>10.7278029838652</c:v>
                </c:pt>
                <c:pt idx="141" formatCode="General">
                  <c:v>10.2598469458077</c:v>
                </c:pt>
                <c:pt idx="142" formatCode="General">
                  <c:v>10.013502889068601</c:v>
                </c:pt>
                <c:pt idx="143" formatCode="General">
                  <c:v>9.7945230164878101</c:v>
                </c:pt>
                <c:pt idx="144" formatCode="General">
                  <c:v>9.6083582644203798</c:v>
                </c:pt>
                <c:pt idx="145" formatCode="General">
                  <c:v>9.4483755535865992</c:v>
                </c:pt>
                <c:pt idx="146" formatCode="General">
                  <c:v>9.4173432553316392</c:v>
                </c:pt>
                <c:pt idx="147" formatCode="General">
                  <c:v>9.1609313497629596</c:v>
                </c:pt>
                <c:pt idx="148" formatCode="General">
                  <c:v>9.0316139669693793</c:v>
                </c:pt>
                <c:pt idx="149" formatCode="General">
                  <c:v>8.9020619342606704</c:v>
                </c:pt>
                <c:pt idx="150" formatCode="General">
                  <c:v>8.7708685672304192</c:v>
                </c:pt>
                <c:pt idx="151" formatCode="General">
                  <c:v>0</c:v>
                </c:pt>
                <c:pt idx="152" formatCode="General">
                  <c:v>2.4</c:v>
                </c:pt>
                <c:pt idx="153" formatCode="General">
                  <c:v>0</c:v>
                </c:pt>
                <c:pt idx="154" formatCode="General">
                  <c:v>0.81835877615483499</c:v>
                </c:pt>
                <c:pt idx="155" formatCode="General">
                  <c:v>1.9632902797346401</c:v>
                </c:pt>
                <c:pt idx="156" formatCode="General">
                  <c:v>2.3337746109125899</c:v>
                </c:pt>
                <c:pt idx="157" formatCode="General">
                  <c:v>2.9726253966281799</c:v>
                </c:pt>
                <c:pt idx="158" formatCode="General">
                  <c:v>3.9618197595339901</c:v>
                </c:pt>
                <c:pt idx="159" formatCode="General">
                  <c:v>4.7831958915422899</c:v>
                </c:pt>
                <c:pt idx="160" formatCode="General">
                  <c:v>5.7903604688205199</c:v>
                </c:pt>
                <c:pt idx="161" formatCode="General">
                  <c:v>7.03026838177413</c:v>
                </c:pt>
                <c:pt idx="162" formatCode="General">
                  <c:v>8.2572339363242904</c:v>
                </c:pt>
                <c:pt idx="163" formatCode="General">
                  <c:v>9.3433499281352699</c:v>
                </c:pt>
                <c:pt idx="164" formatCode="General">
                  <c:v>10.1671574638258</c:v>
                </c:pt>
                <c:pt idx="165" formatCode="General">
                  <c:v>10.6580544934115</c:v>
                </c:pt>
                <c:pt idx="166" formatCode="General">
                  <c:v>10.8244481124306</c:v>
                </c:pt>
                <c:pt idx="167" formatCode="General">
                  <c:v>10.7440565832561</c:v>
                </c:pt>
                <c:pt idx="168" formatCode="General">
                  <c:v>10.522909623280301</c:v>
                </c:pt>
                <c:pt idx="169" formatCode="General">
                  <c:v>10.2526925586315</c:v>
                </c:pt>
                <c:pt idx="170" formatCode="General">
                  <c:v>9.98981220158376</c:v>
                </c:pt>
                <c:pt idx="171" formatCode="General">
                  <c:v>9.8159187216488206</c:v>
                </c:pt>
                <c:pt idx="172" formatCode="General">
                  <c:v>9.6098396012658007</c:v>
                </c:pt>
                <c:pt idx="173" formatCode="General">
                  <c:v>9.4280576801041001</c:v>
                </c:pt>
                <c:pt idx="174" formatCode="General">
                  <c:v>9.2619759505323795</c:v>
                </c:pt>
                <c:pt idx="175" formatCode="General">
                  <c:v>9.5623634950901497</c:v>
                </c:pt>
                <c:pt idx="176" formatCode="General">
                  <c:v>8.8990402800267194</c:v>
                </c:pt>
                <c:pt idx="177" formatCode="General">
                  <c:v>9.2369181169408705</c:v>
                </c:pt>
                <c:pt idx="178" formatCode="General">
                  <c:v>9.2017539834334308</c:v>
                </c:pt>
                <c:pt idx="179" formatCode="General">
                  <c:v>0</c:v>
                </c:pt>
                <c:pt idx="180" formatCode="General">
                  <c:v>2.4</c:v>
                </c:pt>
                <c:pt idx="181" formatCode="General">
                  <c:v>0</c:v>
                </c:pt>
                <c:pt idx="182" formatCode="General">
                  <c:v>1.26661480027385</c:v>
                </c:pt>
                <c:pt idx="183" formatCode="General">
                  <c:v>2.0920806050406999</c:v>
                </c:pt>
                <c:pt idx="184" formatCode="General">
                  <c:v>2.6739048300882899</c:v>
                </c:pt>
                <c:pt idx="185" formatCode="General">
                  <c:v>3.36120691793134</c:v>
                </c:pt>
                <c:pt idx="186" formatCode="General">
                  <c:v>4.0476459382525798</c:v>
                </c:pt>
                <c:pt idx="187" formatCode="General">
                  <c:v>5.0577055266357602</c:v>
                </c:pt>
                <c:pt idx="188" formatCode="General">
                  <c:v>6.2663769262453304</c:v>
                </c:pt>
                <c:pt idx="189" formatCode="General">
                  <c:v>7.5144783574481</c:v>
                </c:pt>
                <c:pt idx="190" formatCode="General">
                  <c:v>8.7372523461614993</c:v>
                </c:pt>
                <c:pt idx="191" formatCode="General">
                  <c:v>9.7674653388924</c:v>
                </c:pt>
                <c:pt idx="192" formatCode="General">
                  <c:v>10.811861274866899</c:v>
                </c:pt>
                <c:pt idx="193" formatCode="General">
                  <c:v>11.2046615852259</c:v>
                </c:pt>
                <c:pt idx="194" formatCode="General">
                  <c:v>11.183736604586599</c:v>
                </c:pt>
                <c:pt idx="195" formatCode="General">
                  <c:v>11.0520282593313</c:v>
                </c:pt>
                <c:pt idx="196" formatCode="General">
                  <c:v>11.0269236333111</c:v>
                </c:pt>
                <c:pt idx="197" formatCode="General">
                  <c:v>10.478781294741101</c:v>
                </c:pt>
                <c:pt idx="198" formatCode="General">
                  <c:v>10.5903122911343</c:v>
                </c:pt>
                <c:pt idx="199" formatCode="General">
                  <c:v>9.5821546304149194</c:v>
                </c:pt>
                <c:pt idx="200" formatCode="General">
                  <c:v>9.2815480184992207</c:v>
                </c:pt>
                <c:pt idx="201" formatCode="General">
                  <c:v>9.0619806366086095</c:v>
                </c:pt>
                <c:pt idx="202" formatCode="General">
                  <c:v>9.23775519674839</c:v>
                </c:pt>
                <c:pt idx="203" formatCode="General">
                  <c:v>9.9887009791814307</c:v>
                </c:pt>
                <c:pt idx="204" formatCode="General">
                  <c:v>8.6935489966731705</c:v>
                </c:pt>
                <c:pt idx="205" formatCode="General">
                  <c:v>8.7134846013564893</c:v>
                </c:pt>
                <c:pt idx="206" formatCode="General">
                  <c:v>0</c:v>
                </c:pt>
                <c:pt idx="207" formatCode="General">
                  <c:v>2.4</c:v>
                </c:pt>
                <c:pt idx="208" formatCode="General">
                  <c:v>0</c:v>
                </c:pt>
                <c:pt idx="209" formatCode="General">
                  <c:v>0.57528456655614801</c:v>
                </c:pt>
                <c:pt idx="210" formatCode="General">
                  <c:v>1.8856299009653399</c:v>
                </c:pt>
                <c:pt idx="211" formatCode="General">
                  <c:v>2.3239701997643198</c:v>
                </c:pt>
                <c:pt idx="212" formatCode="General">
                  <c:v>3.01452898511815</c:v>
                </c:pt>
                <c:pt idx="213" formatCode="General">
                  <c:v>3.8072569243907499</c:v>
                </c:pt>
                <c:pt idx="214" formatCode="General">
                  <c:v>4.7913204535434302</c:v>
                </c:pt>
                <c:pt idx="215" formatCode="General">
                  <c:v>5.9300436063770299</c:v>
                </c:pt>
                <c:pt idx="216" formatCode="General">
                  <c:v>7.1628989831182501</c:v>
                </c:pt>
                <c:pt idx="217" formatCode="General">
                  <c:v>8.8584630725048292</c:v>
                </c:pt>
                <c:pt idx="218" formatCode="General">
                  <c:v>9.4922767178999798</c:v>
                </c:pt>
                <c:pt idx="219" formatCode="General">
                  <c:v>10.2824182397776</c:v>
                </c:pt>
                <c:pt idx="220" formatCode="General">
                  <c:v>10.8040823167441</c:v>
                </c:pt>
                <c:pt idx="221" formatCode="General">
                  <c:v>11.2599878425686</c:v>
                </c:pt>
                <c:pt idx="222" formatCode="General">
                  <c:v>11.3604267375835</c:v>
                </c:pt>
                <c:pt idx="223" formatCode="General">
                  <c:v>11.174907834083999</c:v>
                </c:pt>
                <c:pt idx="224" formatCode="General">
                  <c:v>10.1919330831821</c:v>
                </c:pt>
                <c:pt idx="225" formatCode="General">
                  <c:v>9.8809612594693998</c:v>
                </c:pt>
                <c:pt idx="226" formatCode="General">
                  <c:v>9.6100678150500105</c:v>
                </c:pt>
                <c:pt idx="227" formatCode="General">
                  <c:v>9.3809923011770309</c:v>
                </c:pt>
                <c:pt idx="228" formatCode="General">
                  <c:v>9.1393139790217504</c:v>
                </c:pt>
                <c:pt idx="229" formatCode="General">
                  <c:v>8.9574910973820394</c:v>
                </c:pt>
                <c:pt idx="230" formatCode="General">
                  <c:v>8.7864502326884804</c:v>
                </c:pt>
                <c:pt idx="231" formatCode="General">
                  <c:v>9.0183053118103302</c:v>
                </c:pt>
                <c:pt idx="232" formatCode="General">
                  <c:v>8.3996019929667192</c:v>
                </c:pt>
                <c:pt idx="233" formatCode="General">
                  <c:v>8.5006590983705603</c:v>
                </c:pt>
                <c:pt idx="234" formatCode="General">
                  <c:v>0</c:v>
                </c:pt>
                <c:pt idx="235" formatCode="General">
                  <c:v>2.4</c:v>
                </c:pt>
                <c:pt idx="236" formatCode="General">
                  <c:v>0</c:v>
                </c:pt>
                <c:pt idx="237" formatCode="General">
                  <c:v>1.0480382333409799</c:v>
                </c:pt>
                <c:pt idx="238" formatCode="General">
                  <c:v>1.8627877002962401</c:v>
                </c:pt>
                <c:pt idx="239" formatCode="General">
                  <c:v>2.28686669521651</c:v>
                </c:pt>
                <c:pt idx="240" formatCode="General">
                  <c:v>2.9059441631576002</c:v>
                </c:pt>
                <c:pt idx="241" formatCode="General">
                  <c:v>3.5964656952707399</c:v>
                </c:pt>
                <c:pt idx="242" formatCode="General">
                  <c:v>4.4289555473487203</c:v>
                </c:pt>
                <c:pt idx="243" formatCode="General">
                  <c:v>5.8071252662306598</c:v>
                </c:pt>
                <c:pt idx="244" formatCode="General">
                  <c:v>6.9228252728858601</c:v>
                </c:pt>
                <c:pt idx="245" formatCode="General">
                  <c:v>8.3747540089201706</c:v>
                </c:pt>
                <c:pt idx="246" formatCode="General">
                  <c:v>9.2298701273134807</c:v>
                </c:pt>
                <c:pt idx="247" formatCode="General">
                  <c:v>10.3204894102828</c:v>
                </c:pt>
                <c:pt idx="248" formatCode="General">
                  <c:v>9.9715135478415302</c:v>
                </c:pt>
                <c:pt idx="249" formatCode="General">
                  <c:v>10.1684357285327</c:v>
                </c:pt>
                <c:pt idx="250" formatCode="General">
                  <c:v>11.0363007899848</c:v>
                </c:pt>
                <c:pt idx="251" formatCode="General">
                  <c:v>10.787152580067801</c:v>
                </c:pt>
                <c:pt idx="252" formatCode="General">
                  <c:v>10.8471952715015</c:v>
                </c:pt>
                <c:pt idx="253" formatCode="General">
                  <c:v>9.1226539158117106</c:v>
                </c:pt>
                <c:pt idx="254" formatCode="General">
                  <c:v>8.7816189199248296</c:v>
                </c:pt>
                <c:pt idx="255" formatCode="General">
                  <c:v>8.6748410852586009</c:v>
                </c:pt>
                <c:pt idx="256" formatCode="General">
                  <c:v>8.2611872596998808</c:v>
                </c:pt>
                <c:pt idx="257" formatCode="General">
                  <c:v>8.0901124567495799</c:v>
                </c:pt>
                <c:pt idx="258" formatCode="General">
                  <c:v>7.8566885685832801</c:v>
                </c:pt>
                <c:pt idx="259" formatCode="General">
                  <c:v>7.6950843850581796</c:v>
                </c:pt>
                <c:pt idx="260" formatCode="General">
                  <c:v>7.5949645381144197</c:v>
                </c:pt>
                <c:pt idx="261" formatCode="General">
                  <c:v>7.85206995837083</c:v>
                </c:pt>
                <c:pt idx="262" formatCode="General">
                  <c:v>7.1714983726808699</c:v>
                </c:pt>
                <c:pt idx="263" formatCode="General">
                  <c:v>0</c:v>
                </c:pt>
                <c:pt idx="264" formatCode="General">
                  <c:v>2.4</c:v>
                </c:pt>
                <c:pt idx="265" formatCode="General">
                  <c:v>0</c:v>
                </c:pt>
                <c:pt idx="266" formatCode="General">
                  <c:v>0.47353005754792998</c:v>
                </c:pt>
                <c:pt idx="267" formatCode="General">
                  <c:v>1.5943301441931199</c:v>
                </c:pt>
                <c:pt idx="268" formatCode="General">
                  <c:v>1.9079396280879499</c:v>
                </c:pt>
                <c:pt idx="269" formatCode="General">
                  <c:v>2.3501248811023001</c:v>
                </c:pt>
                <c:pt idx="270" formatCode="General">
                  <c:v>2.9127432088355101</c:v>
                </c:pt>
                <c:pt idx="271" formatCode="General">
                  <c:v>3.5913287702314598</c:v>
                </c:pt>
                <c:pt idx="272" formatCode="General">
                  <c:v>4.3713908094600198</c:v>
                </c:pt>
                <c:pt idx="273" formatCode="General">
                  <c:v>5.8157152782586401</c:v>
                </c:pt>
                <c:pt idx="274" formatCode="General">
                  <c:v>6.7949376592394497</c:v>
                </c:pt>
                <c:pt idx="275" formatCode="General">
                  <c:v>7.7244930009786703</c:v>
                </c:pt>
                <c:pt idx="276" formatCode="General">
                  <c:v>8.5565612513128997</c:v>
                </c:pt>
                <c:pt idx="277" formatCode="General">
                  <c:v>9.0582694613574901</c:v>
                </c:pt>
                <c:pt idx="278" formatCode="General">
                  <c:v>9.3564726993579601</c:v>
                </c:pt>
                <c:pt idx="279" formatCode="General">
                  <c:v>9.6998409357861508</c:v>
                </c:pt>
                <c:pt idx="280" formatCode="General">
                  <c:v>9.2732522576422802</c:v>
                </c:pt>
                <c:pt idx="281" formatCode="General">
                  <c:v>9.0502096055031505</c:v>
                </c:pt>
                <c:pt idx="282" formatCode="General">
                  <c:v>9.0386352022589396</c:v>
                </c:pt>
                <c:pt idx="283" formatCode="General">
                  <c:v>8.5096530908617005</c:v>
                </c:pt>
                <c:pt idx="284" formatCode="General">
                  <c:v>8.36550018424904</c:v>
                </c:pt>
                <c:pt idx="285" formatCode="General">
                  <c:v>8.0532336477612301</c:v>
                </c:pt>
                <c:pt idx="286" formatCode="General">
                  <c:v>7.8605576820104304</c:v>
                </c:pt>
                <c:pt idx="287" formatCode="General">
                  <c:v>9.09100493309748</c:v>
                </c:pt>
                <c:pt idx="288" formatCode="General">
                  <c:v>7.9149618405275497</c:v>
                </c:pt>
                <c:pt idx="289" formatCode="General">
                  <c:v>7.4794366495572397</c:v>
                </c:pt>
                <c:pt idx="290" formatCode="General">
                  <c:v>7.1732034628079999</c:v>
                </c:pt>
                <c:pt idx="291" formatCode="General">
                  <c:v>6.8586120693106798</c:v>
                </c:pt>
                <c:pt idx="292" formatCode="General">
                  <c:v>6.8887728278007199</c:v>
                </c:pt>
                <c:pt idx="293" formatCode="General">
                  <c:v>6.97798690019874</c:v>
                </c:pt>
                <c:pt idx="294" formatCode="General">
                  <c:v>6.4589358658336602</c:v>
                </c:pt>
                <c:pt idx="295" formatCode="General">
                  <c:v>0</c:v>
                </c:pt>
                <c:pt idx="296" formatCode="General">
                  <c:v>2.4</c:v>
                </c:pt>
                <c:pt idx="297" formatCode="General">
                  <c:v>0</c:v>
                </c:pt>
                <c:pt idx="298" formatCode="General">
                  <c:v>0.46052589559214502</c:v>
                </c:pt>
                <c:pt idx="299" formatCode="General">
                  <c:v>1.46807223690851</c:v>
                </c:pt>
                <c:pt idx="300" formatCode="General">
                  <c:v>1.75175683950978</c:v>
                </c:pt>
                <c:pt idx="301" formatCode="General">
                  <c:v>2.1402671129701201</c:v>
                </c:pt>
                <c:pt idx="302" formatCode="General">
                  <c:v>2.6303480020836298</c:v>
                </c:pt>
                <c:pt idx="303" formatCode="General">
                  <c:v>3.1409347288654499</c:v>
                </c:pt>
                <c:pt idx="304" formatCode="General">
                  <c:v>4.2711330021545404</c:v>
                </c:pt>
                <c:pt idx="305" formatCode="General">
                  <c:v>5.0804998328998501</c:v>
                </c:pt>
                <c:pt idx="306" formatCode="General">
                  <c:v>5.9438937358085502</c:v>
                </c:pt>
                <c:pt idx="307" formatCode="General">
                  <c:v>6.7758351194833804</c:v>
                </c:pt>
                <c:pt idx="308" formatCode="General">
                  <c:v>7.4992095890107597</c:v>
                </c:pt>
                <c:pt idx="309" formatCode="General">
                  <c:v>8.0461508677343101</c:v>
                </c:pt>
                <c:pt idx="310" formatCode="General">
                  <c:v>8.3787723952252495</c:v>
                </c:pt>
                <c:pt idx="311" formatCode="General">
                  <c:v>8.5010530027343805</c:v>
                </c:pt>
                <c:pt idx="312" formatCode="General">
                  <c:v>8.4540205880846795</c:v>
                </c:pt>
                <c:pt idx="313" formatCode="General">
                  <c:v>8.3553919284935692</c:v>
                </c:pt>
                <c:pt idx="314" formatCode="General">
                  <c:v>8.0804806731843808</c:v>
                </c:pt>
                <c:pt idx="315" formatCode="General">
                  <c:v>7.9023412099816399</c:v>
                </c:pt>
                <c:pt idx="316" formatCode="General">
                  <c:v>7.6840531325813402</c:v>
                </c:pt>
                <c:pt idx="317" formatCode="General">
                  <c:v>7.4817162498182403</c:v>
                </c:pt>
                <c:pt idx="318" formatCode="General">
                  <c:v>7.4251155177500401</c:v>
                </c:pt>
                <c:pt idx="319" formatCode="General">
                  <c:v>7.4719245734580797</c:v>
                </c:pt>
                <c:pt idx="320" formatCode="General">
                  <c:v>6.8600238131908702</c:v>
                </c:pt>
                <c:pt idx="321" formatCode="General">
                  <c:v>6.7757943604995603</c:v>
                </c:pt>
                <c:pt idx="322" formatCode="General">
                  <c:v>6.6259471720759597</c:v>
                </c:pt>
                <c:pt idx="323" formatCode="General">
                  <c:v>6.4774502921558499</c:v>
                </c:pt>
                <c:pt idx="324" formatCode="General">
                  <c:v>6.3301323279550203</c:v>
                </c:pt>
                <c:pt idx="325" formatCode="General">
                  <c:v>6.18407978269527</c:v>
                </c:pt>
                <c:pt idx="326" formatCode="General">
                  <c:v>6.0398634726304499</c:v>
                </c:pt>
                <c:pt idx="327" formatCode="General">
                  <c:v>5.8977409510062504</c:v>
                </c:pt>
                <c:pt idx="328" formatCode="General">
                  <c:v>7.0918996012984703</c:v>
                </c:pt>
                <c:pt idx="329" formatCode="General">
                  <c:v>5.7499705970176898</c:v>
                </c:pt>
                <c:pt idx="330" formatCode="General">
                  <c:v>0</c:v>
                </c:pt>
                <c:pt idx="331" formatCode="General">
                  <c:v>2.4</c:v>
                </c:pt>
                <c:pt idx="332" formatCode="General">
                  <c:v>0</c:v>
                </c:pt>
                <c:pt idx="333" formatCode="General">
                  <c:v>0.34488550844501997</c:v>
                </c:pt>
                <c:pt idx="334" formatCode="General">
                  <c:v>1.3143700889516601</c:v>
                </c:pt>
                <c:pt idx="335" formatCode="General">
                  <c:v>1.5411495869054399</c:v>
                </c:pt>
                <c:pt idx="336" formatCode="General">
                  <c:v>1.8636268842724999</c:v>
                </c:pt>
                <c:pt idx="337" formatCode="General">
                  <c:v>2.2741996706138501</c:v>
                </c:pt>
                <c:pt idx="338" formatCode="General">
                  <c:v>2.77008336524373</c:v>
                </c:pt>
                <c:pt idx="339" formatCode="General">
                  <c:v>3.3451030986716499</c:v>
                </c:pt>
                <c:pt idx="340" formatCode="General">
                  <c:v>4.0086872471076802</c:v>
                </c:pt>
                <c:pt idx="341" formatCode="General">
                  <c:v>4.65411069750194</c:v>
                </c:pt>
                <c:pt idx="342" formatCode="General">
                  <c:v>5.3894008088476797</c:v>
                </c:pt>
                <c:pt idx="343" formatCode="General">
                  <c:v>5.9377552205501898</c:v>
                </c:pt>
                <c:pt idx="344" formatCode="General">
                  <c:v>6.7602405337281004</c:v>
                </c:pt>
                <c:pt idx="345" formatCode="General">
                  <c:v>7.0710396478872601</c:v>
                </c:pt>
                <c:pt idx="346" formatCode="General">
                  <c:v>7.0702082716570898</c:v>
                </c:pt>
                <c:pt idx="347" formatCode="General">
                  <c:v>7.9181653735216599</c:v>
                </c:pt>
                <c:pt idx="348" formatCode="General">
                  <c:v>7.1545457374798298</c:v>
                </c:pt>
                <c:pt idx="349" formatCode="General">
                  <c:v>7.0963730905934996</c:v>
                </c:pt>
                <c:pt idx="350" formatCode="General">
                  <c:v>6.99563922917749</c:v>
                </c:pt>
                <c:pt idx="351" formatCode="General">
                  <c:v>6.8790807658642503</c:v>
                </c:pt>
                <c:pt idx="352" formatCode="General">
                  <c:v>7.7116246155672599</c:v>
                </c:pt>
                <c:pt idx="353" formatCode="General">
                  <c:v>6.61317312403144</c:v>
                </c:pt>
                <c:pt idx="354" formatCode="General">
                  <c:v>6.4705353428974597</c:v>
                </c:pt>
                <c:pt idx="355" formatCode="General">
                  <c:v>7.5171199815086398</c:v>
                </c:pt>
                <c:pt idx="356" formatCode="General">
                  <c:v>6.4522649365516198</c:v>
                </c:pt>
                <c:pt idx="357" formatCode="General">
                  <c:v>6.2083781657747297</c:v>
                </c:pt>
                <c:pt idx="358" formatCode="General">
                  <c:v>6.04112098574182</c:v>
                </c:pt>
                <c:pt idx="359" formatCode="General">
                  <c:v>5.9777005800203202</c:v>
                </c:pt>
                <c:pt idx="360" formatCode="General">
                  <c:v>5.8492189884969097</c:v>
                </c:pt>
                <c:pt idx="361" formatCode="General">
                  <c:v>5.9556717895047999</c:v>
                </c:pt>
                <c:pt idx="362" formatCode="General">
                  <c:v>5.6874650338909296</c:v>
                </c:pt>
                <c:pt idx="363" formatCode="General">
                  <c:v>5.6810543556348101</c:v>
                </c:pt>
                <c:pt idx="364" formatCode="General">
                  <c:v>5.7103934042882498</c:v>
                </c:pt>
              </c:numCache>
            </c:numRef>
          </c:yVal>
          <c:smooth val="0"/>
          <c:extLst>
            <c:ext xmlns:c16="http://schemas.microsoft.com/office/drawing/2014/chart" uri="{C3380CC4-5D6E-409C-BE32-E72D297353CC}">
              <c16:uniqueId val="{00000001-89FA-4907-8641-F491883B332E}"/>
            </c:ext>
          </c:extLst>
        </c:ser>
        <c:ser>
          <c:idx val="2"/>
          <c:order val="2"/>
          <c:tx>
            <c:strRef>
              <c:f>Optimization!$AL$2</c:f>
              <c:strCache>
                <c:ptCount val="1"/>
                <c:pt idx="0">
                  <c:v>dailyHarvestedFreshWeightPerHead</c:v>
                </c:pt>
              </c:strCache>
            </c:strRef>
          </c:tx>
          <c:spPr>
            <a:ln w="25400" cap="rnd">
              <a:noFill/>
              <a:round/>
            </a:ln>
            <a:effectLst/>
          </c:spPr>
          <c:marker>
            <c:symbol val="circle"/>
            <c:size val="4"/>
            <c:spPr>
              <a:solidFill>
                <a:srgbClr val="00B050"/>
              </a:solidFill>
              <a:ln w="9525">
                <a:noFill/>
              </a:ln>
              <a:effectLst/>
            </c:spPr>
          </c:marker>
          <c:xVal>
            <c:numRef>
              <c:f>Optimization!$AI$3:$AI$367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Optimization!$AL$2:$AL$367</c:f>
              <c:numCache>
                <c:formatCode>General</c:formatCode>
                <c:ptCount val="36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195.26594709962299</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197.02715882307299</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193.43098648660001</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193.46541147835001</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195.12029115035401</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197.829276295022</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194.092209589649</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196.98927255211399</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193.09543949844399</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195.60163400517001</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195.376398604858</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174.66438613092899</c:v>
                </c:pt>
              </c:numCache>
            </c:numRef>
          </c:yVal>
          <c:smooth val="0"/>
          <c:extLst>
            <c:ext xmlns:c16="http://schemas.microsoft.com/office/drawing/2014/chart" uri="{C3380CC4-5D6E-409C-BE32-E72D297353CC}">
              <c16:uniqueId val="{00000002-89FA-4907-8641-F491883B332E}"/>
            </c:ext>
          </c:extLst>
        </c:ser>
        <c:dLbls>
          <c:showLegendKey val="0"/>
          <c:showVal val="0"/>
          <c:showCatName val="0"/>
          <c:showSerName val="0"/>
          <c:showPercent val="0"/>
          <c:showBubbleSize val="0"/>
        </c:dLbls>
        <c:axId val="261206368"/>
        <c:axId val="260016144"/>
      </c:scatterChart>
      <c:valAx>
        <c:axId val="261206368"/>
        <c:scaling>
          <c:orientation val="minMax"/>
          <c:max val="365"/>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Simulation days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60016144"/>
        <c:crosses val="autoZero"/>
        <c:crossBetween val="midCat"/>
      </c:valAx>
      <c:valAx>
        <c:axId val="26001614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baseline="0"/>
                  <a:t>Lettuce fresh weight per head  (g head</a:t>
                </a:r>
                <a:r>
                  <a:rPr lang="en-US" sz="2400" baseline="30000"/>
                  <a:t>-1</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612063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GHEnergyBalance!$F$1</c:f>
              <c:strCache>
                <c:ptCount val="1"/>
                <c:pt idx="0">
                  <c:v>Q_VperArea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GHEnergyBalance!$F$6555:$F$6578</c:f>
              <c:numCache>
                <c:formatCode>General</c:formatCode>
                <c:ptCount val="24"/>
                <c:pt idx="0">
                  <c:v>109.67921416874201</c:v>
                </c:pt>
                <c:pt idx="1">
                  <c:v>88.490482359373502</c:v>
                </c:pt>
                <c:pt idx="2">
                  <c:v>73.858797713512999</c:v>
                </c:pt>
                <c:pt idx="3">
                  <c:v>66.813819752897501</c:v>
                </c:pt>
                <c:pt idx="4">
                  <c:v>60.013392905463299</c:v>
                </c:pt>
                <c:pt idx="5">
                  <c:v>50.729722123020998</c:v>
                </c:pt>
                <c:pt idx="6">
                  <c:v>48.814108471328503</c:v>
                </c:pt>
                <c:pt idx="7">
                  <c:v>60.1144930119534</c:v>
                </c:pt>
                <c:pt idx="8">
                  <c:v>182.813328160635</c:v>
                </c:pt>
                <c:pt idx="9">
                  <c:v>333.73981394178799</c:v>
                </c:pt>
                <c:pt idx="10">
                  <c:v>464.75649908807299</c:v>
                </c:pt>
                <c:pt idx="11">
                  <c:v>319.44685960050401</c:v>
                </c:pt>
                <c:pt idx="12">
                  <c:v>359.01673666223599</c:v>
                </c:pt>
                <c:pt idx="13">
                  <c:v>380.34690863722699</c:v>
                </c:pt>
                <c:pt idx="14">
                  <c:v>345.509820230039</c:v>
                </c:pt>
                <c:pt idx="15">
                  <c:v>464.51130929620098</c:v>
                </c:pt>
                <c:pt idx="16">
                  <c:v>323.83314154758</c:v>
                </c:pt>
                <c:pt idx="17">
                  <c:v>212.87880678737</c:v>
                </c:pt>
                <c:pt idx="18">
                  <c:v>153.026103975285</c:v>
                </c:pt>
                <c:pt idx="19">
                  <c:v>172.92650284849501</c:v>
                </c:pt>
                <c:pt idx="20">
                  <c:v>157.70130108212101</c:v>
                </c:pt>
                <c:pt idx="21">
                  <c:v>148.676327288149</c:v>
                </c:pt>
                <c:pt idx="22">
                  <c:v>141.21718579892499</c:v>
                </c:pt>
                <c:pt idx="23">
                  <c:v>109.831822397311</c:v>
                </c:pt>
              </c:numCache>
            </c:numRef>
          </c:yVal>
          <c:smooth val="1"/>
          <c:extLst>
            <c:ext xmlns:c16="http://schemas.microsoft.com/office/drawing/2014/chart" uri="{C3380CC4-5D6E-409C-BE32-E72D297353CC}">
              <c16:uniqueId val="{00000000-EB7F-479F-8B1D-FA435622C735}"/>
            </c:ext>
          </c:extLst>
        </c:ser>
        <c:ser>
          <c:idx val="1"/>
          <c:order val="1"/>
          <c:tx>
            <c:strRef>
              <c:f>GHEnergyBalance!$G$1</c:f>
              <c:strCache>
                <c:ptCount val="1"/>
                <c:pt idx="0">
                  <c:v>Q_SRperArea</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GHEnergyBalance!$G$6555:$G$6578</c:f>
              <c:numCache>
                <c:formatCode>General</c:formatCode>
                <c:ptCount val="24"/>
                <c:pt idx="0">
                  <c:v>0</c:v>
                </c:pt>
                <c:pt idx="1">
                  <c:v>0</c:v>
                </c:pt>
                <c:pt idx="2">
                  <c:v>0</c:v>
                </c:pt>
                <c:pt idx="3">
                  <c:v>0</c:v>
                </c:pt>
                <c:pt idx="4">
                  <c:v>0</c:v>
                </c:pt>
                <c:pt idx="5">
                  <c:v>0</c:v>
                </c:pt>
                <c:pt idx="6">
                  <c:v>0</c:v>
                </c:pt>
                <c:pt idx="7">
                  <c:v>67.1834501809182</c:v>
                </c:pt>
                <c:pt idx="8">
                  <c:v>192.964959886728</c:v>
                </c:pt>
                <c:pt idx="9">
                  <c:v>331.34765688825701</c:v>
                </c:pt>
                <c:pt idx="10">
                  <c:v>439.66857390585801</c:v>
                </c:pt>
                <c:pt idx="11">
                  <c:v>237.867110959548</c:v>
                </c:pt>
                <c:pt idx="12">
                  <c:v>257.58574947159298</c:v>
                </c:pt>
                <c:pt idx="13">
                  <c:v>266.98353528084903</c:v>
                </c:pt>
                <c:pt idx="14">
                  <c:v>224.32660419106301</c:v>
                </c:pt>
                <c:pt idx="15">
                  <c:v>350.38716475221503</c:v>
                </c:pt>
                <c:pt idx="16">
                  <c:v>192.964959886728</c:v>
                </c:pt>
                <c:pt idx="17">
                  <c:v>67.1834501809182</c:v>
                </c:pt>
                <c:pt idx="18">
                  <c:v>0</c:v>
                </c:pt>
                <c:pt idx="19">
                  <c:v>0</c:v>
                </c:pt>
                <c:pt idx="20">
                  <c:v>0</c:v>
                </c:pt>
                <c:pt idx="21">
                  <c:v>0</c:v>
                </c:pt>
                <c:pt idx="22">
                  <c:v>0</c:v>
                </c:pt>
                <c:pt idx="23">
                  <c:v>0</c:v>
                </c:pt>
              </c:numCache>
            </c:numRef>
          </c:yVal>
          <c:smooth val="1"/>
          <c:extLst>
            <c:ext xmlns:c16="http://schemas.microsoft.com/office/drawing/2014/chart" uri="{C3380CC4-5D6E-409C-BE32-E72D297353CC}">
              <c16:uniqueId val="{00000001-EB7F-479F-8B1D-FA435622C735}"/>
            </c:ext>
          </c:extLst>
        </c:ser>
        <c:ser>
          <c:idx val="2"/>
          <c:order val="2"/>
          <c:tx>
            <c:strRef>
              <c:f>GHEnergyBalance!$H$1</c:f>
              <c:strCache>
                <c:ptCount val="1"/>
                <c:pt idx="0">
                  <c:v>Q_LHperArea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GHEnergyBalance!$H$6555:$H$6578</c:f>
              <c:numCache>
                <c:formatCode>General</c:formatCode>
                <c:ptCount val="24"/>
                <c:pt idx="0">
                  <c:v>13.430226126215301</c:v>
                </c:pt>
                <c:pt idx="1">
                  <c:v>13.5314045666032</c:v>
                </c:pt>
                <c:pt idx="2">
                  <c:v>13.632168590609799</c:v>
                </c:pt>
                <c:pt idx="3">
                  <c:v>13.73249827479</c:v>
                </c:pt>
                <c:pt idx="4">
                  <c:v>13.832373909834301</c:v>
                </c:pt>
                <c:pt idx="5">
                  <c:v>13.9317760158265</c:v>
                </c:pt>
                <c:pt idx="6">
                  <c:v>14.0306853572359</c:v>
                </c:pt>
                <c:pt idx="7">
                  <c:v>20.280180804054101</c:v>
                </c:pt>
                <c:pt idx="8">
                  <c:v>37.675060054709697</c:v>
                </c:pt>
                <c:pt idx="9">
                  <c:v>55.471706368149199</c:v>
                </c:pt>
                <c:pt idx="10">
                  <c:v>69.323279155082702</c:v>
                </c:pt>
                <c:pt idx="11">
                  <c:v>44.0848112049514</c:v>
                </c:pt>
                <c:pt idx="12">
                  <c:v>46.845094812761701</c:v>
                </c:pt>
                <c:pt idx="13">
                  <c:v>48.289557977751798</c:v>
                </c:pt>
                <c:pt idx="14">
                  <c:v>43.017123208740202</c:v>
                </c:pt>
                <c:pt idx="15">
                  <c:v>59.4789719462186</c:v>
                </c:pt>
                <c:pt idx="16">
                  <c:v>39.355244864124302</c:v>
                </c:pt>
                <c:pt idx="17">
                  <c:v>21.765163534439299</c:v>
                </c:pt>
                <c:pt idx="18">
                  <c:v>4.8527399335300299</c:v>
                </c:pt>
                <c:pt idx="19">
                  <c:v>15.7608012467277</c:v>
                </c:pt>
                <c:pt idx="20">
                  <c:v>15.877757430398599</c:v>
                </c:pt>
                <c:pt idx="21">
                  <c:v>15.994201966266999</c:v>
                </c:pt>
                <c:pt idx="22">
                  <c:v>16.1101120266527</c:v>
                </c:pt>
                <c:pt idx="23">
                  <c:v>16.2254650557094</c:v>
                </c:pt>
              </c:numCache>
            </c:numRef>
          </c:yVal>
          <c:smooth val="1"/>
          <c:extLst>
            <c:ext xmlns:c16="http://schemas.microsoft.com/office/drawing/2014/chart" uri="{C3380CC4-5D6E-409C-BE32-E72D297353CC}">
              <c16:uniqueId val="{00000002-EB7F-479F-8B1D-FA435622C735}"/>
            </c:ext>
          </c:extLst>
        </c:ser>
        <c:ser>
          <c:idx val="3"/>
          <c:order val="3"/>
          <c:tx>
            <c:strRef>
              <c:f>GHEnergyBalance!$I$1</c:f>
              <c:strCache>
                <c:ptCount val="1"/>
                <c:pt idx="0">
                  <c:v>Q_SHperArea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GHEnergyBalance!$I$6555:$I$6578</c:f>
              <c:numCache>
                <c:formatCode>General</c:formatCode>
                <c:ptCount val="24"/>
                <c:pt idx="0">
                  <c:v>-59.659109999999998</c:v>
                </c:pt>
                <c:pt idx="1">
                  <c:v>-46.367999999999903</c:v>
                </c:pt>
                <c:pt idx="2">
                  <c:v>-37.26135</c:v>
                </c:pt>
                <c:pt idx="3">
                  <c:v>-32.91939</c:v>
                </c:pt>
                <c:pt idx="4">
                  <c:v>-28.7374499999999</c:v>
                </c:pt>
                <c:pt idx="5">
                  <c:v>-23.018940000000001</c:v>
                </c:pt>
                <c:pt idx="6">
                  <c:v>-21.884309999999999</c:v>
                </c:pt>
                <c:pt idx="7">
                  <c:v>10.0655099999999</c:v>
                </c:pt>
                <c:pt idx="8">
                  <c:v>2.2472099999999999</c:v>
                </c:pt>
                <c:pt idx="9">
                  <c:v>-15.6101399999999</c:v>
                </c:pt>
                <c:pt idx="10">
                  <c:v>-37.831499999999899</c:v>
                </c:pt>
                <c:pt idx="11">
                  <c:v>-59.507910000000003</c:v>
                </c:pt>
                <c:pt idx="12">
                  <c:v>-74.073509999999999</c:v>
                </c:pt>
                <c:pt idx="13">
                  <c:v>-82.809089999999998</c:v>
                </c:pt>
                <c:pt idx="14">
                  <c:v>-84.851549999999904</c:v>
                </c:pt>
                <c:pt idx="15">
                  <c:v>-90.026999999999902</c:v>
                </c:pt>
                <c:pt idx="16">
                  <c:v>-89.1122399999999</c:v>
                </c:pt>
                <c:pt idx="17">
                  <c:v>-88.441289999999995</c:v>
                </c:pt>
                <c:pt idx="18">
                  <c:v>-83.187089999999998</c:v>
                </c:pt>
                <c:pt idx="19">
                  <c:v>-101.63033999999899</c:v>
                </c:pt>
                <c:pt idx="20">
                  <c:v>-91.785960000000003</c:v>
                </c:pt>
                <c:pt idx="21">
                  <c:v>-86.020200000000003</c:v>
                </c:pt>
                <c:pt idx="22">
                  <c:v>-81.287639999999996</c:v>
                </c:pt>
                <c:pt idx="23">
                  <c:v>-61.34751</c:v>
                </c:pt>
              </c:numCache>
            </c:numRef>
          </c:yVal>
          <c:smooth val="1"/>
          <c:extLst>
            <c:ext xmlns:c16="http://schemas.microsoft.com/office/drawing/2014/chart" uri="{C3380CC4-5D6E-409C-BE32-E72D297353CC}">
              <c16:uniqueId val="{00000003-EB7F-479F-8B1D-FA435622C735}"/>
            </c:ext>
          </c:extLst>
        </c:ser>
        <c:ser>
          <c:idx val="4"/>
          <c:order val="4"/>
          <c:tx>
            <c:strRef>
              <c:f>GHEnergyBalance!$J$1</c:f>
              <c:strCache>
                <c:ptCount val="1"/>
                <c:pt idx="0">
                  <c:v>Q_LWperArea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GHEnergyBalance!$D$3:$D$26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GHEnergyBalance!$J$6555:$J$6578</c:f>
              <c:numCache>
                <c:formatCode>General</c:formatCode>
                <c:ptCount val="24"/>
                <c:pt idx="0">
                  <c:v>-33.876704417648902</c:v>
                </c:pt>
                <c:pt idx="1">
                  <c:v>-32.359476943555201</c:v>
                </c:pt>
                <c:pt idx="2">
                  <c:v>-31.234383329557101</c:v>
                </c:pt>
                <c:pt idx="3">
                  <c:v>-30.6762711821432</c:v>
                </c:pt>
                <c:pt idx="4">
                  <c:v>-30.126560274618601</c:v>
                </c:pt>
                <c:pt idx="5">
                  <c:v>-29.356851924054698</c:v>
                </c:pt>
                <c:pt idx="6">
                  <c:v>-29.201791929846699</c:v>
                </c:pt>
                <c:pt idx="7">
                  <c:v>-26.011700109209499</c:v>
                </c:pt>
                <c:pt idx="8">
                  <c:v>-27.066508795950199</c:v>
                </c:pt>
                <c:pt idx="9">
                  <c:v>-29.3198574545764</c:v>
                </c:pt>
                <c:pt idx="10">
                  <c:v>-31.7455661633382</c:v>
                </c:pt>
                <c:pt idx="11">
                  <c:v>-33.589113078742898</c:v>
                </c:pt>
                <c:pt idx="12">
                  <c:v>-34.466586339650497</c:v>
                </c:pt>
                <c:pt idx="13">
                  <c:v>-34.829745722840102</c:v>
                </c:pt>
                <c:pt idx="14">
                  <c:v>-34.895448039924801</c:v>
                </c:pt>
                <c:pt idx="15">
                  <c:v>-35.027575066896702</c:v>
                </c:pt>
                <c:pt idx="16">
                  <c:v>-35.007880898891301</c:v>
                </c:pt>
                <c:pt idx="17">
                  <c:v>-34.9924252027335</c:v>
                </c:pt>
                <c:pt idx="18">
                  <c:v>-34.8424710569018</c:v>
                </c:pt>
                <c:pt idx="19">
                  <c:v>-37.389556289073099</c:v>
                </c:pt>
                <c:pt idx="20">
                  <c:v>-36.772341251175803</c:v>
                </c:pt>
                <c:pt idx="21">
                  <c:v>-36.346276706601301</c:v>
                </c:pt>
                <c:pt idx="22">
                  <c:v>-35.963454715713297</c:v>
                </c:pt>
                <c:pt idx="23">
                  <c:v>-34.057679281552701</c:v>
                </c:pt>
              </c:numCache>
            </c:numRef>
          </c:yVal>
          <c:smooth val="1"/>
          <c:extLst>
            <c:ext xmlns:c16="http://schemas.microsoft.com/office/drawing/2014/chart" uri="{C3380CC4-5D6E-409C-BE32-E72D297353CC}">
              <c16:uniqueId val="{00000004-EB7F-479F-8B1D-FA435622C735}"/>
            </c:ext>
          </c:extLst>
        </c:ser>
        <c:dLbls>
          <c:showLegendKey val="0"/>
          <c:showVal val="0"/>
          <c:showCatName val="0"/>
          <c:showSerName val="0"/>
          <c:showPercent val="0"/>
          <c:showBubbleSize val="0"/>
        </c:dLbls>
        <c:axId val="438657168"/>
        <c:axId val="735384608"/>
      </c:scatterChart>
      <c:valAx>
        <c:axId val="438657168"/>
        <c:scaling>
          <c:orientation val="minMax"/>
          <c:max val="24"/>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Time (hour)</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35384608"/>
        <c:crosses val="autoZero"/>
        <c:crossBetween val="midCat"/>
      </c:valAx>
      <c:valAx>
        <c:axId val="735384608"/>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Energy</a:t>
                </a:r>
                <a:r>
                  <a:rPr lang="en-US" sz="2400" baseline="0"/>
                  <a:t> (W m</a:t>
                </a:r>
                <a:r>
                  <a:rPr lang="en-US" sz="2400" baseline="30000"/>
                  <a:t>-2</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86571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GHEnergyBalance!$AL$1</c:f>
              <c:strCache>
                <c:ptCount val="1"/>
                <c:pt idx="0">
                  <c:v>Q_VperArea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GHEnergyBalance!$AL$699:$AL$722</c:f>
              <c:numCache>
                <c:formatCode>General</c:formatCode>
                <c:ptCount val="24"/>
                <c:pt idx="0">
                  <c:v>-71.447468319579002</c:v>
                </c:pt>
                <c:pt idx="1">
                  <c:v>-61.232709555768302</c:v>
                </c:pt>
                <c:pt idx="2">
                  <c:v>-64.084922509099599</c:v>
                </c:pt>
                <c:pt idx="3">
                  <c:v>-74.703844391735302</c:v>
                </c:pt>
                <c:pt idx="4">
                  <c:v>-77.774391917392094</c:v>
                </c:pt>
                <c:pt idx="5">
                  <c:v>-76.232276019308102</c:v>
                </c:pt>
                <c:pt idx="6">
                  <c:v>-73.855803998985095</c:v>
                </c:pt>
                <c:pt idx="7">
                  <c:v>-96.590190345911594</c:v>
                </c:pt>
                <c:pt idx="8">
                  <c:v>-75.473996158532699</c:v>
                </c:pt>
                <c:pt idx="9">
                  <c:v>-14.563733599253601</c:v>
                </c:pt>
                <c:pt idx="10">
                  <c:v>35.659899475595203</c:v>
                </c:pt>
                <c:pt idx="11">
                  <c:v>64.167639601204996</c:v>
                </c:pt>
                <c:pt idx="12">
                  <c:v>73.056036710124999</c:v>
                </c:pt>
                <c:pt idx="13">
                  <c:v>71.934270625148898</c:v>
                </c:pt>
                <c:pt idx="14">
                  <c:v>35.3828975582814</c:v>
                </c:pt>
                <c:pt idx="15">
                  <c:v>-18.4615209993351</c:v>
                </c:pt>
                <c:pt idx="16">
                  <c:v>-83.717737683413603</c:v>
                </c:pt>
                <c:pt idx="17">
                  <c:v>-107.083035325257</c:v>
                </c:pt>
                <c:pt idx="18">
                  <c:v>-83.515706299950907</c:v>
                </c:pt>
                <c:pt idx="19">
                  <c:v>-85.139383022657</c:v>
                </c:pt>
                <c:pt idx="20">
                  <c:v>-86.753586303367001</c:v>
                </c:pt>
                <c:pt idx="21">
                  <c:v>-87.240685206039402</c:v>
                </c:pt>
                <c:pt idx="22">
                  <c:v>-92.586959461038504</c:v>
                </c:pt>
                <c:pt idx="23">
                  <c:v>-97.028905688940696</c:v>
                </c:pt>
              </c:numCache>
            </c:numRef>
          </c:yVal>
          <c:smooth val="1"/>
          <c:extLst>
            <c:ext xmlns:c16="http://schemas.microsoft.com/office/drawing/2014/chart" uri="{C3380CC4-5D6E-409C-BE32-E72D297353CC}">
              <c16:uniqueId val="{00000000-CA6B-4354-A7BA-AC7E1B2F8AFF}"/>
            </c:ext>
          </c:extLst>
        </c:ser>
        <c:ser>
          <c:idx val="1"/>
          <c:order val="1"/>
          <c:tx>
            <c:strRef>
              <c:f>GHEnergyBalance!$AM$1</c:f>
              <c:strCache>
                <c:ptCount val="1"/>
                <c:pt idx="0">
                  <c:v>Q_SRperArea</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GHEnergyBalance!$AM$699:$AM$722</c:f>
              <c:numCache>
                <c:formatCode>General</c:formatCode>
                <c:ptCount val="24"/>
                <c:pt idx="0">
                  <c:v>0</c:v>
                </c:pt>
                <c:pt idx="1">
                  <c:v>0</c:v>
                </c:pt>
                <c:pt idx="2">
                  <c:v>0</c:v>
                </c:pt>
                <c:pt idx="3">
                  <c:v>0</c:v>
                </c:pt>
                <c:pt idx="4">
                  <c:v>0</c:v>
                </c:pt>
                <c:pt idx="5">
                  <c:v>0</c:v>
                </c:pt>
                <c:pt idx="6">
                  <c:v>0</c:v>
                </c:pt>
                <c:pt idx="7">
                  <c:v>15.370279024887701</c:v>
                </c:pt>
                <c:pt idx="8">
                  <c:v>97.552711728838403</c:v>
                </c:pt>
                <c:pt idx="9">
                  <c:v>213.05553058726699</c:v>
                </c:pt>
                <c:pt idx="10">
                  <c:v>313.31071359292901</c:v>
                </c:pt>
                <c:pt idx="11">
                  <c:v>362.27834283159399</c:v>
                </c:pt>
                <c:pt idx="12">
                  <c:v>401.73280045606901</c:v>
                </c:pt>
                <c:pt idx="13">
                  <c:v>409.15588308326397</c:v>
                </c:pt>
                <c:pt idx="14">
                  <c:v>326.47313322659602</c:v>
                </c:pt>
                <c:pt idx="15">
                  <c:v>213.05553058726699</c:v>
                </c:pt>
                <c:pt idx="16">
                  <c:v>97.552711728838403</c:v>
                </c:pt>
                <c:pt idx="17">
                  <c:v>15.370279024887701</c:v>
                </c:pt>
                <c:pt idx="18">
                  <c:v>0</c:v>
                </c:pt>
                <c:pt idx="19">
                  <c:v>0</c:v>
                </c:pt>
                <c:pt idx="20">
                  <c:v>0</c:v>
                </c:pt>
                <c:pt idx="21">
                  <c:v>0</c:v>
                </c:pt>
                <c:pt idx="22">
                  <c:v>0</c:v>
                </c:pt>
                <c:pt idx="23">
                  <c:v>0</c:v>
                </c:pt>
              </c:numCache>
            </c:numRef>
          </c:yVal>
          <c:smooth val="1"/>
          <c:extLst>
            <c:ext xmlns:c16="http://schemas.microsoft.com/office/drawing/2014/chart" uri="{C3380CC4-5D6E-409C-BE32-E72D297353CC}">
              <c16:uniqueId val="{00000001-CA6B-4354-A7BA-AC7E1B2F8AFF}"/>
            </c:ext>
          </c:extLst>
        </c:ser>
        <c:ser>
          <c:idx val="2"/>
          <c:order val="2"/>
          <c:tx>
            <c:strRef>
              <c:f>GHEnergyBalance!$AN$1</c:f>
              <c:strCache>
                <c:ptCount val="1"/>
                <c:pt idx="0">
                  <c:v>Q_LHperArea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GHEnergyBalance!$AN$699:$AN$722</c:f>
              <c:numCache>
                <c:formatCode>General</c:formatCode>
                <c:ptCount val="24"/>
                <c:pt idx="0">
                  <c:v>58.143663342900297</c:v>
                </c:pt>
                <c:pt idx="1">
                  <c:v>58.253557506675698</c:v>
                </c:pt>
                <c:pt idx="2">
                  <c:v>58.361011575222399</c:v>
                </c:pt>
                <c:pt idx="3">
                  <c:v>58.466050209613996</c:v>
                </c:pt>
                <c:pt idx="4">
                  <c:v>58.568698407208103</c:v>
                </c:pt>
                <c:pt idx="5">
                  <c:v>58.668981476102701</c:v>
                </c:pt>
                <c:pt idx="6">
                  <c:v>58.7669250101101</c:v>
                </c:pt>
                <c:pt idx="7">
                  <c:v>105.34615751842399</c:v>
                </c:pt>
                <c:pt idx="8">
                  <c:v>177.678581185621</c:v>
                </c:pt>
                <c:pt idx="9">
                  <c:v>243.244854024304</c:v>
                </c:pt>
                <c:pt idx="10">
                  <c:v>296.89624727896</c:v>
                </c:pt>
                <c:pt idx="11">
                  <c:v>322.89245112583802</c:v>
                </c:pt>
                <c:pt idx="12">
                  <c:v>343.81031432130101</c:v>
                </c:pt>
                <c:pt idx="13">
                  <c:v>347.95561474531002</c:v>
                </c:pt>
                <c:pt idx="14">
                  <c:v>304.85579055777703</c:v>
                </c:pt>
                <c:pt idx="15">
                  <c:v>244.755672794031</c:v>
                </c:pt>
                <c:pt idx="16">
                  <c:v>179.60930458489699</c:v>
                </c:pt>
                <c:pt idx="17">
                  <c:v>107.19091076506599</c:v>
                </c:pt>
                <c:pt idx="18">
                  <c:v>60.081774984048202</c:v>
                </c:pt>
                <c:pt idx="19">
                  <c:v>60.211766361091001</c:v>
                </c:pt>
                <c:pt idx="20">
                  <c:v>60.339066985764397</c:v>
                </c:pt>
                <c:pt idx="21">
                  <c:v>60.463700087560497</c:v>
                </c:pt>
                <c:pt idx="22">
                  <c:v>60.585689410018702</c:v>
                </c:pt>
                <c:pt idx="23">
                  <c:v>60.705059181322703</c:v>
                </c:pt>
              </c:numCache>
            </c:numRef>
          </c:yVal>
          <c:smooth val="1"/>
          <c:extLst>
            <c:ext xmlns:c16="http://schemas.microsoft.com/office/drawing/2014/chart" uri="{C3380CC4-5D6E-409C-BE32-E72D297353CC}">
              <c16:uniqueId val="{00000002-CA6B-4354-A7BA-AC7E1B2F8AFF}"/>
            </c:ext>
          </c:extLst>
        </c:ser>
        <c:ser>
          <c:idx val="3"/>
          <c:order val="3"/>
          <c:tx>
            <c:strRef>
              <c:f>GHEnergyBalance!$AO$1</c:f>
              <c:strCache>
                <c:ptCount val="1"/>
                <c:pt idx="0">
                  <c:v>Q_SHperArea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GHEnergyBalance!$AO$699:$AO$722</c:f>
              <c:numCache>
                <c:formatCode>General</c:formatCode>
                <c:ptCount val="24"/>
                <c:pt idx="0">
                  <c:v>27.809459999999898</c:v>
                </c:pt>
                <c:pt idx="1">
                  <c:v>21.475439999999899</c:v>
                </c:pt>
                <c:pt idx="2">
                  <c:v>23.16825</c:v>
                </c:pt>
                <c:pt idx="3">
                  <c:v>29.63016</c:v>
                </c:pt>
                <c:pt idx="4">
                  <c:v>31.4577899999999</c:v>
                </c:pt>
                <c:pt idx="5">
                  <c:v>30.45609</c:v>
                </c:pt>
                <c:pt idx="6">
                  <c:v>28.943460000000002</c:v>
                </c:pt>
                <c:pt idx="7">
                  <c:v>26.600490000000001</c:v>
                </c:pt>
                <c:pt idx="8">
                  <c:v>24.12396</c:v>
                </c:pt>
                <c:pt idx="9">
                  <c:v>21.410550000000001</c:v>
                </c:pt>
                <c:pt idx="10">
                  <c:v>22.482809999999901</c:v>
                </c:pt>
                <c:pt idx="11">
                  <c:v>20.678489999999901</c:v>
                </c:pt>
                <c:pt idx="12">
                  <c:v>27.888839999999998</c:v>
                </c:pt>
                <c:pt idx="13">
                  <c:v>30.843539999999901</c:v>
                </c:pt>
                <c:pt idx="14">
                  <c:v>26.337150000000001</c:v>
                </c:pt>
                <c:pt idx="15">
                  <c:v>22.969799999999999</c:v>
                </c:pt>
                <c:pt idx="16">
                  <c:v>28.118790000000001</c:v>
                </c:pt>
                <c:pt idx="17">
                  <c:v>32.021639999999998</c:v>
                </c:pt>
                <c:pt idx="18">
                  <c:v>34.144739999999999</c:v>
                </c:pt>
                <c:pt idx="19">
                  <c:v>35.068949999999901</c:v>
                </c:pt>
                <c:pt idx="20">
                  <c:v>35.988750000000003</c:v>
                </c:pt>
                <c:pt idx="21">
                  <c:v>36.218699999999998</c:v>
                </c:pt>
                <c:pt idx="22">
                  <c:v>39.429809999999897</c:v>
                </c:pt>
                <c:pt idx="23">
                  <c:v>42.087150000000001</c:v>
                </c:pt>
              </c:numCache>
            </c:numRef>
          </c:yVal>
          <c:smooth val="1"/>
          <c:extLst>
            <c:ext xmlns:c16="http://schemas.microsoft.com/office/drawing/2014/chart" uri="{C3380CC4-5D6E-409C-BE32-E72D297353CC}">
              <c16:uniqueId val="{00000003-CA6B-4354-A7BA-AC7E1B2F8AFF}"/>
            </c:ext>
          </c:extLst>
        </c:ser>
        <c:ser>
          <c:idx val="4"/>
          <c:order val="4"/>
          <c:tx>
            <c:strRef>
              <c:f>GHEnergyBalance!$AP$1</c:f>
              <c:strCache>
                <c:ptCount val="1"/>
                <c:pt idx="0">
                  <c:v>Q_LWperArea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GHEnergyBalance!$AJ$723:$AJ$746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GHEnergyBalance!$AP$699:$AP$722</c:f>
              <c:numCache>
                <c:formatCode>General</c:formatCode>
                <c:ptCount val="24"/>
                <c:pt idx="0">
                  <c:v>-21.850684333136599</c:v>
                </c:pt>
                <c:pt idx="1">
                  <c:v>-22.8330788795082</c:v>
                </c:pt>
                <c:pt idx="2">
                  <c:v>-22.5714197946042</c:v>
                </c:pt>
                <c:pt idx="3">
                  <c:v>-21.566709007998899</c:v>
                </c:pt>
                <c:pt idx="4">
                  <c:v>-21.281006692978799</c:v>
                </c:pt>
                <c:pt idx="5">
                  <c:v>-21.437674383693398</c:v>
                </c:pt>
                <c:pt idx="6">
                  <c:v>-21.673891289360199</c:v>
                </c:pt>
                <c:pt idx="7">
                  <c:v>-22.038875210812801</c:v>
                </c:pt>
                <c:pt idx="8">
                  <c:v>-22.423397634585498</c:v>
                </c:pt>
                <c:pt idx="9">
                  <c:v>-22.843095261887999</c:v>
                </c:pt>
                <c:pt idx="10">
                  <c:v>-22.677451118048001</c:v>
                </c:pt>
                <c:pt idx="11">
                  <c:v>-22.9560238921589</c:v>
                </c:pt>
                <c:pt idx="12">
                  <c:v>-21.8383172867923</c:v>
                </c:pt>
                <c:pt idx="13">
                  <c:v>-21.377098658345702</c:v>
                </c:pt>
                <c:pt idx="14">
                  <c:v>-22.079826547331798</c:v>
                </c:pt>
                <c:pt idx="15">
                  <c:v>-22.6021295653794</c:v>
                </c:pt>
                <c:pt idx="16">
                  <c:v>-21.802484860124199</c:v>
                </c:pt>
                <c:pt idx="17">
                  <c:v>-21.192738374493601</c:v>
                </c:pt>
                <c:pt idx="18">
                  <c:v>-20.859872024784899</c:v>
                </c:pt>
                <c:pt idx="19">
                  <c:v>-20.7147323565571</c:v>
                </c:pt>
                <c:pt idx="20">
                  <c:v>-20.5701476476676</c:v>
                </c:pt>
                <c:pt idx="21">
                  <c:v>-20.5339805390152</c:v>
                </c:pt>
                <c:pt idx="22">
                  <c:v>-20.028099211902401</c:v>
                </c:pt>
                <c:pt idx="23">
                  <c:v>-19.608375164854099</c:v>
                </c:pt>
              </c:numCache>
            </c:numRef>
          </c:yVal>
          <c:smooth val="1"/>
          <c:extLst>
            <c:ext xmlns:c16="http://schemas.microsoft.com/office/drawing/2014/chart" uri="{C3380CC4-5D6E-409C-BE32-E72D297353CC}">
              <c16:uniqueId val="{00000004-CA6B-4354-A7BA-AC7E1B2F8AFF}"/>
            </c:ext>
          </c:extLst>
        </c:ser>
        <c:dLbls>
          <c:showLegendKey val="0"/>
          <c:showVal val="0"/>
          <c:showCatName val="0"/>
          <c:showSerName val="0"/>
          <c:showPercent val="0"/>
          <c:showBubbleSize val="0"/>
        </c:dLbls>
        <c:axId val="438657168"/>
        <c:axId val="735384608"/>
      </c:scatterChart>
      <c:valAx>
        <c:axId val="438657168"/>
        <c:scaling>
          <c:orientation val="minMax"/>
          <c:max val="24"/>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Time (hour)</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35384608"/>
        <c:crosses val="autoZero"/>
        <c:crossBetween val="midCat"/>
      </c:valAx>
      <c:valAx>
        <c:axId val="735384608"/>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Energy</a:t>
                </a:r>
                <a:r>
                  <a:rPr lang="en-US" sz="2400" baseline="0"/>
                  <a:t> (W m</a:t>
                </a:r>
                <a:r>
                  <a:rPr lang="en-US" sz="2400" baseline="30000"/>
                  <a:t>-2</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86571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1"/>
          <c:order val="1"/>
          <c:tx>
            <c:v>case1 plant weight</c:v>
          </c:tx>
          <c:spPr>
            <a:ln w="19050" cap="rnd">
              <a:solidFill>
                <a:schemeClr val="accent2"/>
              </a:solidFill>
              <a:round/>
            </a:ln>
            <a:effectLst/>
          </c:spPr>
          <c:marker>
            <c:symbol val="none"/>
          </c:marker>
          <c:xVal>
            <c:numRef>
              <c:f>FreahweightAndElectricity!$A$5:$A$105</c:f>
              <c:numCache>
                <c:formatCode>0.00</c:formatCode>
                <c:ptCount val="101"/>
                <c:pt idx="0">
                  <c:v>0</c:v>
                </c:pt>
                <c:pt idx="1">
                  <c:v>0.01</c:v>
                </c:pt>
                <c:pt idx="2">
                  <c:v>0.02</c:v>
                </c:pt>
                <c:pt idx="3">
                  <c:v>0.03</c:v>
                </c:pt>
                <c:pt idx="4">
                  <c:v>0.04</c:v>
                </c:pt>
                <c:pt idx="5">
                  <c:v>0.05</c:v>
                </c:pt>
                <c:pt idx="6">
                  <c:v>6.0000000000000005E-2</c:v>
                </c:pt>
                <c:pt idx="7">
                  <c:v>7.0000000000000007E-2</c:v>
                </c:pt>
                <c:pt idx="8">
                  <c:v>0.08</c:v>
                </c:pt>
                <c:pt idx="9">
                  <c:v>0.09</c:v>
                </c:pt>
                <c:pt idx="10">
                  <c:v>9.9999999999999992E-2</c:v>
                </c:pt>
                <c:pt idx="11">
                  <c:v>0.10999999999999999</c:v>
                </c:pt>
                <c:pt idx="12">
                  <c:v>0.11999999999999998</c:v>
                </c:pt>
                <c:pt idx="13">
                  <c:v>0.12999999999999998</c:v>
                </c:pt>
                <c:pt idx="14">
                  <c:v>0.13999999999999999</c:v>
                </c:pt>
                <c:pt idx="15">
                  <c:v>0.15</c:v>
                </c:pt>
                <c:pt idx="16">
                  <c:v>0.16</c:v>
                </c:pt>
                <c:pt idx="17">
                  <c:v>0.17</c:v>
                </c:pt>
                <c:pt idx="18">
                  <c:v>0.18000000000000002</c:v>
                </c:pt>
                <c:pt idx="19">
                  <c:v>0.19000000000000003</c:v>
                </c:pt>
                <c:pt idx="20">
                  <c:v>0.20000000000000004</c:v>
                </c:pt>
                <c:pt idx="21">
                  <c:v>0.21000000000000005</c:v>
                </c:pt>
                <c:pt idx="22">
                  <c:v>0.22000000000000006</c:v>
                </c:pt>
                <c:pt idx="23">
                  <c:v>0.23000000000000007</c:v>
                </c:pt>
                <c:pt idx="24">
                  <c:v>0.24000000000000007</c:v>
                </c:pt>
                <c:pt idx="25">
                  <c:v>0.25000000000000006</c:v>
                </c:pt>
                <c:pt idx="26">
                  <c:v>0.26000000000000006</c:v>
                </c:pt>
                <c:pt idx="27">
                  <c:v>0.27000000000000007</c:v>
                </c:pt>
                <c:pt idx="28">
                  <c:v>0.28000000000000008</c:v>
                </c:pt>
                <c:pt idx="29">
                  <c:v>0.29000000000000009</c:v>
                </c:pt>
                <c:pt idx="30">
                  <c:v>0.3000000000000001</c:v>
                </c:pt>
                <c:pt idx="31">
                  <c:v>0.31000000000000011</c:v>
                </c:pt>
                <c:pt idx="32">
                  <c:v>0.32000000000000012</c:v>
                </c:pt>
                <c:pt idx="33">
                  <c:v>0.33000000000000013</c:v>
                </c:pt>
                <c:pt idx="34">
                  <c:v>0.34000000000000014</c:v>
                </c:pt>
                <c:pt idx="35">
                  <c:v>0.35000000000000014</c:v>
                </c:pt>
                <c:pt idx="36">
                  <c:v>0.36000000000000015</c:v>
                </c:pt>
                <c:pt idx="37">
                  <c:v>0.37000000000000016</c:v>
                </c:pt>
                <c:pt idx="38">
                  <c:v>0.38000000000000017</c:v>
                </c:pt>
                <c:pt idx="39">
                  <c:v>0.39000000000000018</c:v>
                </c:pt>
                <c:pt idx="40">
                  <c:v>0.40000000000000019</c:v>
                </c:pt>
                <c:pt idx="41">
                  <c:v>0.4100000000000002</c:v>
                </c:pt>
                <c:pt idx="42">
                  <c:v>0.42000000000000021</c:v>
                </c:pt>
                <c:pt idx="43">
                  <c:v>0.43000000000000022</c:v>
                </c:pt>
                <c:pt idx="44">
                  <c:v>0.44000000000000022</c:v>
                </c:pt>
                <c:pt idx="45">
                  <c:v>0.45000000000000023</c:v>
                </c:pt>
                <c:pt idx="46">
                  <c:v>0.46000000000000024</c:v>
                </c:pt>
                <c:pt idx="47">
                  <c:v>0.47000000000000025</c:v>
                </c:pt>
                <c:pt idx="48">
                  <c:v>0.48000000000000026</c:v>
                </c:pt>
                <c:pt idx="49">
                  <c:v>0.49000000000000027</c:v>
                </c:pt>
                <c:pt idx="50">
                  <c:v>0.50000000000000022</c:v>
                </c:pt>
                <c:pt idx="51">
                  <c:v>0.51000000000000023</c:v>
                </c:pt>
                <c:pt idx="52">
                  <c:v>0.52000000000000024</c:v>
                </c:pt>
                <c:pt idx="53">
                  <c:v>0.53000000000000025</c:v>
                </c:pt>
                <c:pt idx="54">
                  <c:v>0.54000000000000026</c:v>
                </c:pt>
                <c:pt idx="55">
                  <c:v>0.55000000000000027</c:v>
                </c:pt>
                <c:pt idx="56">
                  <c:v>0.56000000000000028</c:v>
                </c:pt>
                <c:pt idx="57">
                  <c:v>0.57000000000000028</c:v>
                </c:pt>
                <c:pt idx="58">
                  <c:v>0.58000000000000029</c:v>
                </c:pt>
                <c:pt idx="59">
                  <c:v>0.5900000000000003</c:v>
                </c:pt>
                <c:pt idx="60">
                  <c:v>0.60000000000000031</c:v>
                </c:pt>
                <c:pt idx="61">
                  <c:v>0.61000000000000032</c:v>
                </c:pt>
                <c:pt idx="62">
                  <c:v>0.62000000000000033</c:v>
                </c:pt>
                <c:pt idx="63">
                  <c:v>0.63000000000000034</c:v>
                </c:pt>
                <c:pt idx="64">
                  <c:v>0.64000000000000035</c:v>
                </c:pt>
                <c:pt idx="65">
                  <c:v>0.65000000000000036</c:v>
                </c:pt>
                <c:pt idx="66">
                  <c:v>0.66000000000000036</c:v>
                </c:pt>
                <c:pt idx="67">
                  <c:v>0.67000000000000037</c:v>
                </c:pt>
                <c:pt idx="68">
                  <c:v>0.68000000000000038</c:v>
                </c:pt>
                <c:pt idx="69">
                  <c:v>0.69000000000000039</c:v>
                </c:pt>
                <c:pt idx="70">
                  <c:v>0.7000000000000004</c:v>
                </c:pt>
                <c:pt idx="71">
                  <c:v>0.71000000000000041</c:v>
                </c:pt>
                <c:pt idx="72">
                  <c:v>0.72000000000000042</c:v>
                </c:pt>
                <c:pt idx="73">
                  <c:v>0.73000000000000043</c:v>
                </c:pt>
                <c:pt idx="74">
                  <c:v>0.74000000000000044</c:v>
                </c:pt>
                <c:pt idx="75">
                  <c:v>0.75000000000000044</c:v>
                </c:pt>
                <c:pt idx="76">
                  <c:v>0.76000000000000045</c:v>
                </c:pt>
                <c:pt idx="77">
                  <c:v>0.77000000000000046</c:v>
                </c:pt>
                <c:pt idx="78">
                  <c:v>0.78000000000000047</c:v>
                </c:pt>
                <c:pt idx="79">
                  <c:v>0.79000000000000048</c:v>
                </c:pt>
                <c:pt idx="80">
                  <c:v>0.80000000000000049</c:v>
                </c:pt>
                <c:pt idx="81">
                  <c:v>0.8100000000000005</c:v>
                </c:pt>
                <c:pt idx="82">
                  <c:v>0.82000000000000051</c:v>
                </c:pt>
                <c:pt idx="83">
                  <c:v>0.83000000000000052</c:v>
                </c:pt>
                <c:pt idx="84">
                  <c:v>0.84000000000000052</c:v>
                </c:pt>
                <c:pt idx="85">
                  <c:v>0.85000000000000053</c:v>
                </c:pt>
                <c:pt idx="86">
                  <c:v>0.86000000000000054</c:v>
                </c:pt>
                <c:pt idx="87">
                  <c:v>0.87000000000000055</c:v>
                </c:pt>
                <c:pt idx="88">
                  <c:v>0.88000000000000056</c:v>
                </c:pt>
                <c:pt idx="89">
                  <c:v>0.89000000000000057</c:v>
                </c:pt>
                <c:pt idx="90">
                  <c:v>0.90000000000000058</c:v>
                </c:pt>
                <c:pt idx="91">
                  <c:v>0.91000000000000059</c:v>
                </c:pt>
                <c:pt idx="92">
                  <c:v>0.9200000000000006</c:v>
                </c:pt>
                <c:pt idx="93">
                  <c:v>0.9300000000000006</c:v>
                </c:pt>
                <c:pt idx="94">
                  <c:v>0.94000000000000061</c:v>
                </c:pt>
                <c:pt idx="95">
                  <c:v>0.95000000000000062</c:v>
                </c:pt>
                <c:pt idx="96">
                  <c:v>0.96000000000000063</c:v>
                </c:pt>
                <c:pt idx="97">
                  <c:v>0.97000000000000064</c:v>
                </c:pt>
                <c:pt idx="98">
                  <c:v>0.98000000000000065</c:v>
                </c:pt>
                <c:pt idx="99">
                  <c:v>0.99000000000000066</c:v>
                </c:pt>
                <c:pt idx="100">
                  <c:v>1.0000000000000007</c:v>
                </c:pt>
              </c:numCache>
            </c:numRef>
          </c:xVal>
          <c:yVal>
            <c:numRef>
              <c:f>FreahweightAndElectricity!$C$5:$C$105</c:f>
              <c:numCache>
                <c:formatCode>General</c:formatCode>
                <c:ptCount val="101"/>
                <c:pt idx="0">
                  <c:v>39.311102850833898</c:v>
                </c:pt>
                <c:pt idx="1">
                  <c:v>39.260349537569098</c:v>
                </c:pt>
                <c:pt idx="2">
                  <c:v>39.125447490568398</c:v>
                </c:pt>
                <c:pt idx="3">
                  <c:v>39.5498998337385</c:v>
                </c:pt>
                <c:pt idx="4">
                  <c:v>39.381075833171202</c:v>
                </c:pt>
                <c:pt idx="5">
                  <c:v>39.251235317593498</c:v>
                </c:pt>
                <c:pt idx="6">
                  <c:v>39.262059199110404</c:v>
                </c:pt>
                <c:pt idx="7">
                  <c:v>39.1603081691391</c:v>
                </c:pt>
                <c:pt idx="8">
                  <c:v>39.080906922417597</c:v>
                </c:pt>
                <c:pt idx="9">
                  <c:v>39.104859358018601</c:v>
                </c:pt>
                <c:pt idx="10">
                  <c:v>39.107168467295097</c:v>
                </c:pt>
                <c:pt idx="11">
                  <c:v>39.107492505662599</c:v>
                </c:pt>
                <c:pt idx="12">
                  <c:v>39.337076506714403</c:v>
                </c:pt>
                <c:pt idx="13">
                  <c:v>39.347430503950001</c:v>
                </c:pt>
                <c:pt idx="14">
                  <c:v>39.254898750195402</c:v>
                </c:pt>
                <c:pt idx="15">
                  <c:v>39.174585112209897</c:v>
                </c:pt>
                <c:pt idx="16">
                  <c:v>39.1872832988957</c:v>
                </c:pt>
                <c:pt idx="17">
                  <c:v>39.3361261632474</c:v>
                </c:pt>
                <c:pt idx="18">
                  <c:v>39.547557311800198</c:v>
                </c:pt>
                <c:pt idx="19">
                  <c:v>39.373323370675401</c:v>
                </c:pt>
                <c:pt idx="20">
                  <c:v>39.184619923627402</c:v>
                </c:pt>
                <c:pt idx="21">
                  <c:v>39.455909175791298</c:v>
                </c:pt>
                <c:pt idx="22">
                  <c:v>39.277334691633598</c:v>
                </c:pt>
                <c:pt idx="23">
                  <c:v>39.213344962472902</c:v>
                </c:pt>
                <c:pt idx="24">
                  <c:v>38.968107594098498</c:v>
                </c:pt>
                <c:pt idx="25">
                  <c:v>39.026105438507699</c:v>
                </c:pt>
                <c:pt idx="26">
                  <c:v>39.1853125149918</c:v>
                </c:pt>
                <c:pt idx="27">
                  <c:v>39.239473976724298</c:v>
                </c:pt>
                <c:pt idx="28">
                  <c:v>39.260861338252603</c:v>
                </c:pt>
                <c:pt idx="29">
                  <c:v>39.05902232239</c:v>
                </c:pt>
                <c:pt idx="30">
                  <c:v>39.372493904074098</c:v>
                </c:pt>
                <c:pt idx="31">
                  <c:v>39.183718650042302</c:v>
                </c:pt>
                <c:pt idx="32">
                  <c:v>39.4262224489772</c:v>
                </c:pt>
                <c:pt idx="33">
                  <c:v>39.262291902769803</c:v>
                </c:pt>
                <c:pt idx="34">
                  <c:v>39.174805516143799</c:v>
                </c:pt>
                <c:pt idx="35">
                  <c:v>39.251620521671498</c:v>
                </c:pt>
                <c:pt idx="36">
                  <c:v>39.298010208012499</c:v>
                </c:pt>
                <c:pt idx="37">
                  <c:v>39.2814776837537</c:v>
                </c:pt>
                <c:pt idx="38">
                  <c:v>39.0747250364482</c:v>
                </c:pt>
                <c:pt idx="39">
                  <c:v>38.929225918452197</c:v>
                </c:pt>
                <c:pt idx="40">
                  <c:v>39.137641043540903</c:v>
                </c:pt>
                <c:pt idx="41">
                  <c:v>39.206939266990403</c:v>
                </c:pt>
                <c:pt idx="42">
                  <c:v>38.996601676884403</c:v>
                </c:pt>
                <c:pt idx="43">
                  <c:v>39.339363766179197</c:v>
                </c:pt>
                <c:pt idx="44">
                  <c:v>39.223602846681402</c:v>
                </c:pt>
                <c:pt idx="45">
                  <c:v>39.032074643573402</c:v>
                </c:pt>
                <c:pt idx="46">
                  <c:v>39.154867676206699</c:v>
                </c:pt>
                <c:pt idx="47">
                  <c:v>39.198069848975202</c:v>
                </c:pt>
                <c:pt idx="48">
                  <c:v>39.124979063703101</c:v>
                </c:pt>
                <c:pt idx="49">
                  <c:v>39.1816356730466</c:v>
                </c:pt>
                <c:pt idx="50">
                  <c:v>39.125821447593601</c:v>
                </c:pt>
                <c:pt idx="51">
                  <c:v>39.366934917645999</c:v>
                </c:pt>
                <c:pt idx="52">
                  <c:v>39.081075882461398</c:v>
                </c:pt>
                <c:pt idx="53">
                  <c:v>39.214110686108398</c:v>
                </c:pt>
                <c:pt idx="54">
                  <c:v>39.224631907250497</c:v>
                </c:pt>
                <c:pt idx="55">
                  <c:v>39.0912150958289</c:v>
                </c:pt>
                <c:pt idx="56">
                  <c:v>38.926399450674403</c:v>
                </c:pt>
                <c:pt idx="57">
                  <c:v>38.976371481741701</c:v>
                </c:pt>
                <c:pt idx="58">
                  <c:v>39.081837850622797</c:v>
                </c:pt>
                <c:pt idx="59">
                  <c:v>39.055931343147897</c:v>
                </c:pt>
                <c:pt idx="60">
                  <c:v>39.120889570835203</c:v>
                </c:pt>
                <c:pt idx="61">
                  <c:v>38.947446924242399</c:v>
                </c:pt>
                <c:pt idx="62">
                  <c:v>38.828853559342299</c:v>
                </c:pt>
                <c:pt idx="63">
                  <c:v>39.193990675564798</c:v>
                </c:pt>
                <c:pt idx="64">
                  <c:v>38.981153335888102</c:v>
                </c:pt>
                <c:pt idx="65">
                  <c:v>38.956912873556</c:v>
                </c:pt>
                <c:pt idx="66">
                  <c:v>38.8163422456457</c:v>
                </c:pt>
                <c:pt idx="67">
                  <c:v>38.770072968950601</c:v>
                </c:pt>
                <c:pt idx="68">
                  <c:v>39.163875790217602</c:v>
                </c:pt>
                <c:pt idx="69">
                  <c:v>39.036018673907598</c:v>
                </c:pt>
                <c:pt idx="70">
                  <c:v>38.926645588054598</c:v>
                </c:pt>
                <c:pt idx="71">
                  <c:v>38.859042314111697</c:v>
                </c:pt>
                <c:pt idx="72">
                  <c:v>38.675093384197602</c:v>
                </c:pt>
                <c:pt idx="73">
                  <c:v>38.810374276973597</c:v>
                </c:pt>
                <c:pt idx="74">
                  <c:v>38.611653454569499</c:v>
                </c:pt>
                <c:pt idx="75">
                  <c:v>38.693551230086101</c:v>
                </c:pt>
                <c:pt idx="76">
                  <c:v>38.748567918194802</c:v>
                </c:pt>
                <c:pt idx="77">
                  <c:v>38.721935476008802</c:v>
                </c:pt>
                <c:pt idx="78">
                  <c:v>38.865352568061397</c:v>
                </c:pt>
                <c:pt idx="79">
                  <c:v>38.714710185840502</c:v>
                </c:pt>
                <c:pt idx="80">
                  <c:v>38.500038752542601</c:v>
                </c:pt>
                <c:pt idx="81">
                  <c:v>38.593266278125903</c:v>
                </c:pt>
                <c:pt idx="82">
                  <c:v>38.520818336555401</c:v>
                </c:pt>
                <c:pt idx="83">
                  <c:v>38.561079277876402</c:v>
                </c:pt>
                <c:pt idx="84">
                  <c:v>38.608563697714899</c:v>
                </c:pt>
                <c:pt idx="85">
                  <c:v>38.593589391608504</c:v>
                </c:pt>
                <c:pt idx="86">
                  <c:v>38.369845111853301</c:v>
                </c:pt>
                <c:pt idx="87">
                  <c:v>38.368977082809202</c:v>
                </c:pt>
                <c:pt idx="88">
                  <c:v>38.245969852028601</c:v>
                </c:pt>
                <c:pt idx="89">
                  <c:v>38.371712889554402</c:v>
                </c:pt>
                <c:pt idx="90">
                  <c:v>38.433964265858201</c:v>
                </c:pt>
                <c:pt idx="91">
                  <c:v>38.220610407333801</c:v>
                </c:pt>
                <c:pt idx="92">
                  <c:v>38.164350635675603</c:v>
                </c:pt>
                <c:pt idx="93">
                  <c:v>38.253488501343398</c:v>
                </c:pt>
                <c:pt idx="94">
                  <c:v>38.2796692212439</c:v>
                </c:pt>
                <c:pt idx="95">
                  <c:v>38.045016352319998</c:v>
                </c:pt>
                <c:pt idx="96">
                  <c:v>37.846905920606801</c:v>
                </c:pt>
                <c:pt idx="97">
                  <c:v>37.797453801095301</c:v>
                </c:pt>
                <c:pt idx="98">
                  <c:v>37.779325569408201</c:v>
                </c:pt>
                <c:pt idx="99">
                  <c:v>37.629699771453502</c:v>
                </c:pt>
                <c:pt idx="100">
                  <c:v>37.550348736114302</c:v>
                </c:pt>
              </c:numCache>
            </c:numRef>
          </c:yVal>
          <c:smooth val="1"/>
          <c:extLst>
            <c:ext xmlns:c16="http://schemas.microsoft.com/office/drawing/2014/chart" uri="{C3380CC4-5D6E-409C-BE32-E72D297353CC}">
              <c16:uniqueId val="{00000000-343B-4739-B76F-6BB13E606781}"/>
            </c:ext>
          </c:extLst>
        </c:ser>
        <c:ser>
          <c:idx val="3"/>
          <c:order val="3"/>
          <c:tx>
            <c:v>case2 plant weight</c:v>
          </c:tx>
          <c:spPr>
            <a:ln w="19050" cap="rnd">
              <a:solidFill>
                <a:schemeClr val="accent4"/>
              </a:solidFill>
              <a:round/>
            </a:ln>
            <a:effectLst/>
          </c:spPr>
          <c:marker>
            <c:symbol val="none"/>
          </c:marker>
          <c:xVal>
            <c:numRef>
              <c:f>FreahweightAndElectricity!$A$5:$A$105</c:f>
              <c:numCache>
                <c:formatCode>0.00</c:formatCode>
                <c:ptCount val="101"/>
                <c:pt idx="0">
                  <c:v>0</c:v>
                </c:pt>
                <c:pt idx="1">
                  <c:v>0.01</c:v>
                </c:pt>
                <c:pt idx="2">
                  <c:v>0.02</c:v>
                </c:pt>
                <c:pt idx="3">
                  <c:v>0.03</c:v>
                </c:pt>
                <c:pt idx="4">
                  <c:v>0.04</c:v>
                </c:pt>
                <c:pt idx="5">
                  <c:v>0.05</c:v>
                </c:pt>
                <c:pt idx="6">
                  <c:v>6.0000000000000005E-2</c:v>
                </c:pt>
                <c:pt idx="7">
                  <c:v>7.0000000000000007E-2</c:v>
                </c:pt>
                <c:pt idx="8">
                  <c:v>0.08</c:v>
                </c:pt>
                <c:pt idx="9">
                  <c:v>0.09</c:v>
                </c:pt>
                <c:pt idx="10">
                  <c:v>9.9999999999999992E-2</c:v>
                </c:pt>
                <c:pt idx="11">
                  <c:v>0.10999999999999999</c:v>
                </c:pt>
                <c:pt idx="12">
                  <c:v>0.11999999999999998</c:v>
                </c:pt>
                <c:pt idx="13">
                  <c:v>0.12999999999999998</c:v>
                </c:pt>
                <c:pt idx="14">
                  <c:v>0.13999999999999999</c:v>
                </c:pt>
                <c:pt idx="15">
                  <c:v>0.15</c:v>
                </c:pt>
                <c:pt idx="16">
                  <c:v>0.16</c:v>
                </c:pt>
                <c:pt idx="17">
                  <c:v>0.17</c:v>
                </c:pt>
                <c:pt idx="18">
                  <c:v>0.18000000000000002</c:v>
                </c:pt>
                <c:pt idx="19">
                  <c:v>0.19000000000000003</c:v>
                </c:pt>
                <c:pt idx="20">
                  <c:v>0.20000000000000004</c:v>
                </c:pt>
                <c:pt idx="21">
                  <c:v>0.21000000000000005</c:v>
                </c:pt>
                <c:pt idx="22">
                  <c:v>0.22000000000000006</c:v>
                </c:pt>
                <c:pt idx="23">
                  <c:v>0.23000000000000007</c:v>
                </c:pt>
                <c:pt idx="24">
                  <c:v>0.24000000000000007</c:v>
                </c:pt>
                <c:pt idx="25">
                  <c:v>0.25000000000000006</c:v>
                </c:pt>
                <c:pt idx="26">
                  <c:v>0.26000000000000006</c:v>
                </c:pt>
                <c:pt idx="27">
                  <c:v>0.27000000000000007</c:v>
                </c:pt>
                <c:pt idx="28">
                  <c:v>0.28000000000000008</c:v>
                </c:pt>
                <c:pt idx="29">
                  <c:v>0.29000000000000009</c:v>
                </c:pt>
                <c:pt idx="30">
                  <c:v>0.3000000000000001</c:v>
                </c:pt>
                <c:pt idx="31">
                  <c:v>0.31000000000000011</c:v>
                </c:pt>
                <c:pt idx="32">
                  <c:v>0.32000000000000012</c:v>
                </c:pt>
                <c:pt idx="33">
                  <c:v>0.33000000000000013</c:v>
                </c:pt>
                <c:pt idx="34">
                  <c:v>0.34000000000000014</c:v>
                </c:pt>
                <c:pt idx="35">
                  <c:v>0.35000000000000014</c:v>
                </c:pt>
                <c:pt idx="36">
                  <c:v>0.36000000000000015</c:v>
                </c:pt>
                <c:pt idx="37">
                  <c:v>0.37000000000000016</c:v>
                </c:pt>
                <c:pt idx="38">
                  <c:v>0.38000000000000017</c:v>
                </c:pt>
                <c:pt idx="39">
                  <c:v>0.39000000000000018</c:v>
                </c:pt>
                <c:pt idx="40">
                  <c:v>0.40000000000000019</c:v>
                </c:pt>
                <c:pt idx="41">
                  <c:v>0.4100000000000002</c:v>
                </c:pt>
                <c:pt idx="42">
                  <c:v>0.42000000000000021</c:v>
                </c:pt>
                <c:pt idx="43">
                  <c:v>0.43000000000000022</c:v>
                </c:pt>
                <c:pt idx="44">
                  <c:v>0.44000000000000022</c:v>
                </c:pt>
                <c:pt idx="45">
                  <c:v>0.45000000000000023</c:v>
                </c:pt>
                <c:pt idx="46">
                  <c:v>0.46000000000000024</c:v>
                </c:pt>
                <c:pt idx="47">
                  <c:v>0.47000000000000025</c:v>
                </c:pt>
                <c:pt idx="48">
                  <c:v>0.48000000000000026</c:v>
                </c:pt>
                <c:pt idx="49">
                  <c:v>0.49000000000000027</c:v>
                </c:pt>
                <c:pt idx="50">
                  <c:v>0.50000000000000022</c:v>
                </c:pt>
                <c:pt idx="51">
                  <c:v>0.51000000000000023</c:v>
                </c:pt>
                <c:pt idx="52">
                  <c:v>0.52000000000000024</c:v>
                </c:pt>
                <c:pt idx="53">
                  <c:v>0.53000000000000025</c:v>
                </c:pt>
                <c:pt idx="54">
                  <c:v>0.54000000000000026</c:v>
                </c:pt>
                <c:pt idx="55">
                  <c:v>0.55000000000000027</c:v>
                </c:pt>
                <c:pt idx="56">
                  <c:v>0.56000000000000028</c:v>
                </c:pt>
                <c:pt idx="57">
                  <c:v>0.57000000000000028</c:v>
                </c:pt>
                <c:pt idx="58">
                  <c:v>0.58000000000000029</c:v>
                </c:pt>
                <c:pt idx="59">
                  <c:v>0.5900000000000003</c:v>
                </c:pt>
                <c:pt idx="60">
                  <c:v>0.60000000000000031</c:v>
                </c:pt>
                <c:pt idx="61">
                  <c:v>0.61000000000000032</c:v>
                </c:pt>
                <c:pt idx="62">
                  <c:v>0.62000000000000033</c:v>
                </c:pt>
                <c:pt idx="63">
                  <c:v>0.63000000000000034</c:v>
                </c:pt>
                <c:pt idx="64">
                  <c:v>0.64000000000000035</c:v>
                </c:pt>
                <c:pt idx="65">
                  <c:v>0.65000000000000036</c:v>
                </c:pt>
                <c:pt idx="66">
                  <c:v>0.66000000000000036</c:v>
                </c:pt>
                <c:pt idx="67">
                  <c:v>0.67000000000000037</c:v>
                </c:pt>
                <c:pt idx="68">
                  <c:v>0.68000000000000038</c:v>
                </c:pt>
                <c:pt idx="69">
                  <c:v>0.69000000000000039</c:v>
                </c:pt>
                <c:pt idx="70">
                  <c:v>0.7000000000000004</c:v>
                </c:pt>
                <c:pt idx="71">
                  <c:v>0.71000000000000041</c:v>
                </c:pt>
                <c:pt idx="72">
                  <c:v>0.72000000000000042</c:v>
                </c:pt>
                <c:pt idx="73">
                  <c:v>0.73000000000000043</c:v>
                </c:pt>
                <c:pt idx="74">
                  <c:v>0.74000000000000044</c:v>
                </c:pt>
                <c:pt idx="75">
                  <c:v>0.75000000000000044</c:v>
                </c:pt>
                <c:pt idx="76">
                  <c:v>0.76000000000000045</c:v>
                </c:pt>
                <c:pt idx="77">
                  <c:v>0.77000000000000046</c:v>
                </c:pt>
                <c:pt idx="78">
                  <c:v>0.78000000000000047</c:v>
                </c:pt>
                <c:pt idx="79">
                  <c:v>0.79000000000000048</c:v>
                </c:pt>
                <c:pt idx="80">
                  <c:v>0.80000000000000049</c:v>
                </c:pt>
                <c:pt idx="81">
                  <c:v>0.8100000000000005</c:v>
                </c:pt>
                <c:pt idx="82">
                  <c:v>0.82000000000000051</c:v>
                </c:pt>
                <c:pt idx="83">
                  <c:v>0.83000000000000052</c:v>
                </c:pt>
                <c:pt idx="84">
                  <c:v>0.84000000000000052</c:v>
                </c:pt>
                <c:pt idx="85">
                  <c:v>0.85000000000000053</c:v>
                </c:pt>
                <c:pt idx="86">
                  <c:v>0.86000000000000054</c:v>
                </c:pt>
                <c:pt idx="87">
                  <c:v>0.87000000000000055</c:v>
                </c:pt>
                <c:pt idx="88">
                  <c:v>0.88000000000000056</c:v>
                </c:pt>
                <c:pt idx="89">
                  <c:v>0.89000000000000057</c:v>
                </c:pt>
                <c:pt idx="90">
                  <c:v>0.90000000000000058</c:v>
                </c:pt>
                <c:pt idx="91">
                  <c:v>0.91000000000000059</c:v>
                </c:pt>
                <c:pt idx="92">
                  <c:v>0.9200000000000006</c:v>
                </c:pt>
                <c:pt idx="93">
                  <c:v>0.9300000000000006</c:v>
                </c:pt>
                <c:pt idx="94">
                  <c:v>0.94000000000000061</c:v>
                </c:pt>
                <c:pt idx="95">
                  <c:v>0.95000000000000062</c:v>
                </c:pt>
                <c:pt idx="96">
                  <c:v>0.96000000000000063</c:v>
                </c:pt>
                <c:pt idx="97">
                  <c:v>0.97000000000000064</c:v>
                </c:pt>
                <c:pt idx="98">
                  <c:v>0.98000000000000065</c:v>
                </c:pt>
                <c:pt idx="99">
                  <c:v>0.99000000000000066</c:v>
                </c:pt>
                <c:pt idx="100">
                  <c:v>1.0000000000000007</c:v>
                </c:pt>
              </c:numCache>
            </c:numRef>
          </c:xVal>
          <c:yVal>
            <c:numRef>
              <c:f>FreahweightAndElectricity!$E$5:$E$105</c:f>
              <c:numCache>
                <c:formatCode>General</c:formatCode>
                <c:ptCount val="101"/>
                <c:pt idx="0">
                  <c:v>58.291538238331903</c:v>
                </c:pt>
                <c:pt idx="1">
                  <c:v>58.238119906581097</c:v>
                </c:pt>
                <c:pt idx="2">
                  <c:v>58.194866208219203</c:v>
                </c:pt>
                <c:pt idx="3">
                  <c:v>58.645544770369398</c:v>
                </c:pt>
                <c:pt idx="4">
                  <c:v>58.5090839890212</c:v>
                </c:pt>
                <c:pt idx="5">
                  <c:v>58.600055881559499</c:v>
                </c:pt>
                <c:pt idx="6">
                  <c:v>58.362901418447201</c:v>
                </c:pt>
                <c:pt idx="7">
                  <c:v>58.353522546786799</c:v>
                </c:pt>
                <c:pt idx="8">
                  <c:v>58.227628073531697</c:v>
                </c:pt>
                <c:pt idx="9">
                  <c:v>58.169581406565399</c:v>
                </c:pt>
                <c:pt idx="10">
                  <c:v>58.182529160041</c:v>
                </c:pt>
                <c:pt idx="11">
                  <c:v>58.392527610847203</c:v>
                </c:pt>
                <c:pt idx="12">
                  <c:v>58.674050033927202</c:v>
                </c:pt>
                <c:pt idx="13">
                  <c:v>58.6221655307465</c:v>
                </c:pt>
                <c:pt idx="14">
                  <c:v>58.572886911830501</c:v>
                </c:pt>
                <c:pt idx="15">
                  <c:v>58.431245658375303</c:v>
                </c:pt>
                <c:pt idx="16">
                  <c:v>58.2938311560114</c:v>
                </c:pt>
                <c:pt idx="17">
                  <c:v>58.189043828597804</c:v>
                </c:pt>
                <c:pt idx="18">
                  <c:v>58.6174001072349</c:v>
                </c:pt>
                <c:pt idx="19">
                  <c:v>58.455941046331297</c:v>
                </c:pt>
                <c:pt idx="20">
                  <c:v>58.294177198756799</c:v>
                </c:pt>
                <c:pt idx="21">
                  <c:v>58.654291748162301</c:v>
                </c:pt>
                <c:pt idx="22">
                  <c:v>58.478862633836997</c:v>
                </c:pt>
                <c:pt idx="23">
                  <c:v>58.317040057617596</c:v>
                </c:pt>
                <c:pt idx="24">
                  <c:v>58.164991589811997</c:v>
                </c:pt>
                <c:pt idx="25">
                  <c:v>58.230453988056098</c:v>
                </c:pt>
                <c:pt idx="26">
                  <c:v>58.436699999267098</c:v>
                </c:pt>
                <c:pt idx="27">
                  <c:v>58.3595564521098</c:v>
                </c:pt>
                <c:pt idx="28">
                  <c:v>58.384538754689601</c:v>
                </c:pt>
                <c:pt idx="29">
                  <c:v>58.194469166366602</c:v>
                </c:pt>
                <c:pt idx="30">
                  <c:v>58.561692029561897</c:v>
                </c:pt>
                <c:pt idx="31">
                  <c:v>58.3965362655807</c:v>
                </c:pt>
                <c:pt idx="32">
                  <c:v>58.190354821595299</c:v>
                </c:pt>
                <c:pt idx="33">
                  <c:v>58.307250573554498</c:v>
                </c:pt>
                <c:pt idx="34">
                  <c:v>58.217309927003598</c:v>
                </c:pt>
                <c:pt idx="35">
                  <c:v>58.358572539342099</c:v>
                </c:pt>
                <c:pt idx="36">
                  <c:v>58.311820177902099</c:v>
                </c:pt>
                <c:pt idx="37">
                  <c:v>58.360552944678197</c:v>
                </c:pt>
                <c:pt idx="38">
                  <c:v>58.114142580386897</c:v>
                </c:pt>
                <c:pt idx="39">
                  <c:v>57.9991712811076</c:v>
                </c:pt>
                <c:pt idx="40">
                  <c:v>58.339351217628703</c:v>
                </c:pt>
                <c:pt idx="41">
                  <c:v>58.225125805583602</c:v>
                </c:pt>
                <c:pt idx="42">
                  <c:v>58.039372732200697</c:v>
                </c:pt>
                <c:pt idx="43">
                  <c:v>58.228135223847502</c:v>
                </c:pt>
                <c:pt idx="44">
                  <c:v>58.1999054572441</c:v>
                </c:pt>
                <c:pt idx="45">
                  <c:v>57.992302866194301</c:v>
                </c:pt>
                <c:pt idx="46">
                  <c:v>58.226937762993799</c:v>
                </c:pt>
                <c:pt idx="47">
                  <c:v>58.026587116070502</c:v>
                </c:pt>
                <c:pt idx="48">
                  <c:v>58.088340251957199</c:v>
                </c:pt>
                <c:pt idx="49">
                  <c:v>58.222055907487999</c:v>
                </c:pt>
                <c:pt idx="50">
                  <c:v>58.048960292854801</c:v>
                </c:pt>
                <c:pt idx="51">
                  <c:v>58.352634164030697</c:v>
                </c:pt>
                <c:pt idx="52">
                  <c:v>58.539935996145303</c:v>
                </c:pt>
                <c:pt idx="53">
                  <c:v>58.350797255744297</c:v>
                </c:pt>
                <c:pt idx="54">
                  <c:v>58.484661606686601</c:v>
                </c:pt>
                <c:pt idx="55">
                  <c:v>58.440708165603702</c:v>
                </c:pt>
                <c:pt idx="56">
                  <c:v>58.264069170349401</c:v>
                </c:pt>
                <c:pt idx="57">
                  <c:v>57.863996487843998</c:v>
                </c:pt>
                <c:pt idx="58">
                  <c:v>58.055191524795603</c:v>
                </c:pt>
                <c:pt idx="59">
                  <c:v>57.894518020036401</c:v>
                </c:pt>
                <c:pt idx="60">
                  <c:v>57.802003810482901</c:v>
                </c:pt>
                <c:pt idx="61">
                  <c:v>57.671913387778403</c:v>
                </c:pt>
                <c:pt idx="62">
                  <c:v>57.550333611267398</c:v>
                </c:pt>
                <c:pt idx="63">
                  <c:v>58.067820333652598</c:v>
                </c:pt>
                <c:pt idx="64">
                  <c:v>57.803294696228697</c:v>
                </c:pt>
                <c:pt idx="65">
                  <c:v>57.683679095654902</c:v>
                </c:pt>
                <c:pt idx="66">
                  <c:v>57.551544842427198</c:v>
                </c:pt>
                <c:pt idx="67">
                  <c:v>57.496162637931597</c:v>
                </c:pt>
                <c:pt idx="68">
                  <c:v>57.693409843089</c:v>
                </c:pt>
                <c:pt idx="69">
                  <c:v>57.5410329542933</c:v>
                </c:pt>
                <c:pt idx="70">
                  <c:v>57.533878877872098</c:v>
                </c:pt>
                <c:pt idx="71">
                  <c:v>57.629773865693501</c:v>
                </c:pt>
                <c:pt idx="72">
                  <c:v>57.490607168331898</c:v>
                </c:pt>
                <c:pt idx="73">
                  <c:v>57.448273078051997</c:v>
                </c:pt>
                <c:pt idx="74">
                  <c:v>57.596003141005902</c:v>
                </c:pt>
                <c:pt idx="75">
                  <c:v>57.241440280398997</c:v>
                </c:pt>
                <c:pt idx="76">
                  <c:v>57.529492495597601</c:v>
                </c:pt>
                <c:pt idx="77">
                  <c:v>57.373164540919603</c:v>
                </c:pt>
                <c:pt idx="78">
                  <c:v>57.353883344682103</c:v>
                </c:pt>
                <c:pt idx="79">
                  <c:v>57.2620997308196</c:v>
                </c:pt>
                <c:pt idx="80">
                  <c:v>56.985708270438401</c:v>
                </c:pt>
                <c:pt idx="81">
                  <c:v>57.288991420077799</c:v>
                </c:pt>
                <c:pt idx="82">
                  <c:v>57.2877309311001</c:v>
                </c:pt>
                <c:pt idx="83">
                  <c:v>57.028056875031197</c:v>
                </c:pt>
                <c:pt idx="84">
                  <c:v>56.952503127515399</c:v>
                </c:pt>
                <c:pt idx="85">
                  <c:v>56.888099616927903</c:v>
                </c:pt>
                <c:pt idx="86">
                  <c:v>56.908116395899697</c:v>
                </c:pt>
                <c:pt idx="87">
                  <c:v>56.658360054729599</c:v>
                </c:pt>
                <c:pt idx="88">
                  <c:v>56.531658438121802</c:v>
                </c:pt>
                <c:pt idx="89">
                  <c:v>56.627124506129498</c:v>
                </c:pt>
                <c:pt idx="90">
                  <c:v>56.686551025554202</c:v>
                </c:pt>
                <c:pt idx="91">
                  <c:v>56.479787771606198</c:v>
                </c:pt>
                <c:pt idx="92">
                  <c:v>56.224467008548999</c:v>
                </c:pt>
                <c:pt idx="93">
                  <c:v>56.425983798628501</c:v>
                </c:pt>
                <c:pt idx="94">
                  <c:v>56.466680896001002</c:v>
                </c:pt>
                <c:pt idx="95">
                  <c:v>56.226154117422098</c:v>
                </c:pt>
                <c:pt idx="96">
                  <c:v>55.985493401932999</c:v>
                </c:pt>
                <c:pt idx="97">
                  <c:v>56.232307884952696</c:v>
                </c:pt>
                <c:pt idx="98">
                  <c:v>56.285783202809398</c:v>
                </c:pt>
                <c:pt idx="99">
                  <c:v>55.972253312683002</c:v>
                </c:pt>
                <c:pt idx="100">
                  <c:v>55.922691695027403</c:v>
                </c:pt>
              </c:numCache>
            </c:numRef>
          </c:yVal>
          <c:smooth val="1"/>
          <c:extLst>
            <c:ext xmlns:c16="http://schemas.microsoft.com/office/drawing/2014/chart" uri="{C3380CC4-5D6E-409C-BE32-E72D297353CC}">
              <c16:uniqueId val="{00000001-343B-4739-B76F-6BB13E606781}"/>
            </c:ext>
          </c:extLst>
        </c:ser>
        <c:ser>
          <c:idx val="5"/>
          <c:order val="5"/>
          <c:tx>
            <c:v>case3 plant weight</c:v>
          </c:tx>
          <c:spPr>
            <a:ln w="19050" cap="rnd">
              <a:solidFill>
                <a:schemeClr val="accent6"/>
              </a:solidFill>
              <a:round/>
            </a:ln>
            <a:effectLst/>
          </c:spPr>
          <c:marker>
            <c:symbol val="none"/>
          </c:marker>
          <c:xVal>
            <c:numRef>
              <c:f>FreahweightAndElectricity!$A$5:$A$105</c:f>
              <c:numCache>
                <c:formatCode>0.00</c:formatCode>
                <c:ptCount val="101"/>
                <c:pt idx="0">
                  <c:v>0</c:v>
                </c:pt>
                <c:pt idx="1">
                  <c:v>0.01</c:v>
                </c:pt>
                <c:pt idx="2">
                  <c:v>0.02</c:v>
                </c:pt>
                <c:pt idx="3">
                  <c:v>0.03</c:v>
                </c:pt>
                <c:pt idx="4">
                  <c:v>0.04</c:v>
                </c:pt>
                <c:pt idx="5">
                  <c:v>0.05</c:v>
                </c:pt>
                <c:pt idx="6">
                  <c:v>6.0000000000000005E-2</c:v>
                </c:pt>
                <c:pt idx="7">
                  <c:v>7.0000000000000007E-2</c:v>
                </c:pt>
                <c:pt idx="8">
                  <c:v>0.08</c:v>
                </c:pt>
                <c:pt idx="9">
                  <c:v>0.09</c:v>
                </c:pt>
                <c:pt idx="10">
                  <c:v>9.9999999999999992E-2</c:v>
                </c:pt>
                <c:pt idx="11">
                  <c:v>0.10999999999999999</c:v>
                </c:pt>
                <c:pt idx="12">
                  <c:v>0.11999999999999998</c:v>
                </c:pt>
                <c:pt idx="13">
                  <c:v>0.12999999999999998</c:v>
                </c:pt>
                <c:pt idx="14">
                  <c:v>0.13999999999999999</c:v>
                </c:pt>
                <c:pt idx="15">
                  <c:v>0.15</c:v>
                </c:pt>
                <c:pt idx="16">
                  <c:v>0.16</c:v>
                </c:pt>
                <c:pt idx="17">
                  <c:v>0.17</c:v>
                </c:pt>
                <c:pt idx="18">
                  <c:v>0.18000000000000002</c:v>
                </c:pt>
                <c:pt idx="19">
                  <c:v>0.19000000000000003</c:v>
                </c:pt>
                <c:pt idx="20">
                  <c:v>0.20000000000000004</c:v>
                </c:pt>
                <c:pt idx="21">
                  <c:v>0.21000000000000005</c:v>
                </c:pt>
                <c:pt idx="22">
                  <c:v>0.22000000000000006</c:v>
                </c:pt>
                <c:pt idx="23">
                  <c:v>0.23000000000000007</c:v>
                </c:pt>
                <c:pt idx="24">
                  <c:v>0.24000000000000007</c:v>
                </c:pt>
                <c:pt idx="25">
                  <c:v>0.25000000000000006</c:v>
                </c:pt>
                <c:pt idx="26">
                  <c:v>0.26000000000000006</c:v>
                </c:pt>
                <c:pt idx="27">
                  <c:v>0.27000000000000007</c:v>
                </c:pt>
                <c:pt idx="28">
                  <c:v>0.28000000000000008</c:v>
                </c:pt>
                <c:pt idx="29">
                  <c:v>0.29000000000000009</c:v>
                </c:pt>
                <c:pt idx="30">
                  <c:v>0.3000000000000001</c:v>
                </c:pt>
                <c:pt idx="31">
                  <c:v>0.31000000000000011</c:v>
                </c:pt>
                <c:pt idx="32">
                  <c:v>0.32000000000000012</c:v>
                </c:pt>
                <c:pt idx="33">
                  <c:v>0.33000000000000013</c:v>
                </c:pt>
                <c:pt idx="34">
                  <c:v>0.34000000000000014</c:v>
                </c:pt>
                <c:pt idx="35">
                  <c:v>0.35000000000000014</c:v>
                </c:pt>
                <c:pt idx="36">
                  <c:v>0.36000000000000015</c:v>
                </c:pt>
                <c:pt idx="37">
                  <c:v>0.37000000000000016</c:v>
                </c:pt>
                <c:pt idx="38">
                  <c:v>0.38000000000000017</c:v>
                </c:pt>
                <c:pt idx="39">
                  <c:v>0.39000000000000018</c:v>
                </c:pt>
                <c:pt idx="40">
                  <c:v>0.40000000000000019</c:v>
                </c:pt>
                <c:pt idx="41">
                  <c:v>0.4100000000000002</c:v>
                </c:pt>
                <c:pt idx="42">
                  <c:v>0.42000000000000021</c:v>
                </c:pt>
                <c:pt idx="43">
                  <c:v>0.43000000000000022</c:v>
                </c:pt>
                <c:pt idx="44">
                  <c:v>0.44000000000000022</c:v>
                </c:pt>
                <c:pt idx="45">
                  <c:v>0.45000000000000023</c:v>
                </c:pt>
                <c:pt idx="46">
                  <c:v>0.46000000000000024</c:v>
                </c:pt>
                <c:pt idx="47">
                  <c:v>0.47000000000000025</c:v>
                </c:pt>
                <c:pt idx="48">
                  <c:v>0.48000000000000026</c:v>
                </c:pt>
                <c:pt idx="49">
                  <c:v>0.49000000000000027</c:v>
                </c:pt>
                <c:pt idx="50">
                  <c:v>0.50000000000000022</c:v>
                </c:pt>
                <c:pt idx="51">
                  <c:v>0.51000000000000023</c:v>
                </c:pt>
                <c:pt idx="52">
                  <c:v>0.52000000000000024</c:v>
                </c:pt>
                <c:pt idx="53">
                  <c:v>0.53000000000000025</c:v>
                </c:pt>
                <c:pt idx="54">
                  <c:v>0.54000000000000026</c:v>
                </c:pt>
                <c:pt idx="55">
                  <c:v>0.55000000000000027</c:v>
                </c:pt>
                <c:pt idx="56">
                  <c:v>0.56000000000000028</c:v>
                </c:pt>
                <c:pt idx="57">
                  <c:v>0.57000000000000028</c:v>
                </c:pt>
                <c:pt idx="58">
                  <c:v>0.58000000000000029</c:v>
                </c:pt>
                <c:pt idx="59">
                  <c:v>0.5900000000000003</c:v>
                </c:pt>
                <c:pt idx="60">
                  <c:v>0.60000000000000031</c:v>
                </c:pt>
                <c:pt idx="61">
                  <c:v>0.61000000000000032</c:v>
                </c:pt>
                <c:pt idx="62">
                  <c:v>0.62000000000000033</c:v>
                </c:pt>
                <c:pt idx="63">
                  <c:v>0.63000000000000034</c:v>
                </c:pt>
                <c:pt idx="64">
                  <c:v>0.64000000000000035</c:v>
                </c:pt>
                <c:pt idx="65">
                  <c:v>0.65000000000000036</c:v>
                </c:pt>
                <c:pt idx="66">
                  <c:v>0.66000000000000036</c:v>
                </c:pt>
                <c:pt idx="67">
                  <c:v>0.67000000000000037</c:v>
                </c:pt>
                <c:pt idx="68">
                  <c:v>0.68000000000000038</c:v>
                </c:pt>
                <c:pt idx="69">
                  <c:v>0.69000000000000039</c:v>
                </c:pt>
                <c:pt idx="70">
                  <c:v>0.7000000000000004</c:v>
                </c:pt>
                <c:pt idx="71">
                  <c:v>0.71000000000000041</c:v>
                </c:pt>
                <c:pt idx="72">
                  <c:v>0.72000000000000042</c:v>
                </c:pt>
                <c:pt idx="73">
                  <c:v>0.73000000000000043</c:v>
                </c:pt>
                <c:pt idx="74">
                  <c:v>0.74000000000000044</c:v>
                </c:pt>
                <c:pt idx="75">
                  <c:v>0.75000000000000044</c:v>
                </c:pt>
                <c:pt idx="76">
                  <c:v>0.76000000000000045</c:v>
                </c:pt>
                <c:pt idx="77">
                  <c:v>0.77000000000000046</c:v>
                </c:pt>
                <c:pt idx="78">
                  <c:v>0.78000000000000047</c:v>
                </c:pt>
                <c:pt idx="79">
                  <c:v>0.79000000000000048</c:v>
                </c:pt>
                <c:pt idx="80">
                  <c:v>0.80000000000000049</c:v>
                </c:pt>
                <c:pt idx="81">
                  <c:v>0.8100000000000005</c:v>
                </c:pt>
                <c:pt idx="82">
                  <c:v>0.82000000000000051</c:v>
                </c:pt>
                <c:pt idx="83">
                  <c:v>0.83000000000000052</c:v>
                </c:pt>
                <c:pt idx="84">
                  <c:v>0.84000000000000052</c:v>
                </c:pt>
                <c:pt idx="85">
                  <c:v>0.85000000000000053</c:v>
                </c:pt>
                <c:pt idx="86">
                  <c:v>0.86000000000000054</c:v>
                </c:pt>
                <c:pt idx="87">
                  <c:v>0.87000000000000055</c:v>
                </c:pt>
                <c:pt idx="88">
                  <c:v>0.88000000000000056</c:v>
                </c:pt>
                <c:pt idx="89">
                  <c:v>0.89000000000000057</c:v>
                </c:pt>
                <c:pt idx="90">
                  <c:v>0.90000000000000058</c:v>
                </c:pt>
                <c:pt idx="91">
                  <c:v>0.91000000000000059</c:v>
                </c:pt>
                <c:pt idx="92">
                  <c:v>0.9200000000000006</c:v>
                </c:pt>
                <c:pt idx="93">
                  <c:v>0.9300000000000006</c:v>
                </c:pt>
                <c:pt idx="94">
                  <c:v>0.94000000000000061</c:v>
                </c:pt>
                <c:pt idx="95">
                  <c:v>0.95000000000000062</c:v>
                </c:pt>
                <c:pt idx="96">
                  <c:v>0.96000000000000063</c:v>
                </c:pt>
                <c:pt idx="97">
                  <c:v>0.97000000000000064</c:v>
                </c:pt>
                <c:pt idx="98">
                  <c:v>0.98000000000000065</c:v>
                </c:pt>
                <c:pt idx="99">
                  <c:v>0.99000000000000066</c:v>
                </c:pt>
                <c:pt idx="100">
                  <c:v>1.0000000000000007</c:v>
                </c:pt>
              </c:numCache>
            </c:numRef>
          </c:xVal>
          <c:yVal>
            <c:numRef>
              <c:f>FreahweightAndElectricity!$G$5:$G$105</c:f>
              <c:numCache>
                <c:formatCode>General</c:formatCode>
                <c:ptCount val="101"/>
                <c:pt idx="0">
                  <c:v>58.0329566820498</c:v>
                </c:pt>
                <c:pt idx="1">
                  <c:v>57.901426687218397</c:v>
                </c:pt>
                <c:pt idx="2">
                  <c:v>57.817207203996801</c:v>
                </c:pt>
                <c:pt idx="3">
                  <c:v>58.265456070602802</c:v>
                </c:pt>
                <c:pt idx="4">
                  <c:v>58.208829596967902</c:v>
                </c:pt>
                <c:pt idx="5">
                  <c:v>58.080548616098802</c:v>
                </c:pt>
                <c:pt idx="6">
                  <c:v>57.9582519408088</c:v>
                </c:pt>
                <c:pt idx="7">
                  <c:v>57.925156952424501</c:v>
                </c:pt>
                <c:pt idx="8">
                  <c:v>57.846543653138703</c:v>
                </c:pt>
                <c:pt idx="9">
                  <c:v>57.9009304652797</c:v>
                </c:pt>
                <c:pt idx="10">
                  <c:v>58.184873375270897</c:v>
                </c:pt>
                <c:pt idx="11">
                  <c:v>58.163537953785401</c:v>
                </c:pt>
                <c:pt idx="12">
                  <c:v>58.215623341727898</c:v>
                </c:pt>
                <c:pt idx="13">
                  <c:v>58.166711725522099</c:v>
                </c:pt>
                <c:pt idx="14">
                  <c:v>58.071656741681302</c:v>
                </c:pt>
                <c:pt idx="15">
                  <c:v>58.013665039913299</c:v>
                </c:pt>
                <c:pt idx="16">
                  <c:v>58.219021401841097</c:v>
                </c:pt>
                <c:pt idx="17">
                  <c:v>58.131052773151701</c:v>
                </c:pt>
                <c:pt idx="18">
                  <c:v>58.292938299313299</c:v>
                </c:pt>
                <c:pt idx="19">
                  <c:v>58.133196470191599</c:v>
                </c:pt>
                <c:pt idx="20">
                  <c:v>57.9784171128059</c:v>
                </c:pt>
                <c:pt idx="21">
                  <c:v>58.204206434821003</c:v>
                </c:pt>
                <c:pt idx="22">
                  <c:v>57.833473119822401</c:v>
                </c:pt>
                <c:pt idx="23">
                  <c:v>57.710415523035699</c:v>
                </c:pt>
                <c:pt idx="24">
                  <c:v>57.6956740017676</c:v>
                </c:pt>
                <c:pt idx="25">
                  <c:v>57.593872898136503</c:v>
                </c:pt>
                <c:pt idx="26">
                  <c:v>57.706371393247899</c:v>
                </c:pt>
                <c:pt idx="27">
                  <c:v>57.646060324265498</c:v>
                </c:pt>
                <c:pt idx="28">
                  <c:v>57.704183314815502</c:v>
                </c:pt>
                <c:pt idx="29">
                  <c:v>57.546043399816398</c:v>
                </c:pt>
                <c:pt idx="30">
                  <c:v>57.7295018515847</c:v>
                </c:pt>
                <c:pt idx="31">
                  <c:v>57.5734605452406</c:v>
                </c:pt>
                <c:pt idx="32">
                  <c:v>57.883690340537498</c:v>
                </c:pt>
                <c:pt idx="33">
                  <c:v>57.945621581749499</c:v>
                </c:pt>
                <c:pt idx="34">
                  <c:v>57.920233293502903</c:v>
                </c:pt>
                <c:pt idx="35">
                  <c:v>58.005693493395597</c:v>
                </c:pt>
                <c:pt idx="36">
                  <c:v>58.006358023164601</c:v>
                </c:pt>
                <c:pt idx="37">
                  <c:v>58.116082362452602</c:v>
                </c:pt>
                <c:pt idx="38">
                  <c:v>57.949129036367999</c:v>
                </c:pt>
                <c:pt idx="39">
                  <c:v>57.865250263391502</c:v>
                </c:pt>
                <c:pt idx="40">
                  <c:v>57.9358463004207</c:v>
                </c:pt>
                <c:pt idx="41">
                  <c:v>57.7951318831688</c:v>
                </c:pt>
                <c:pt idx="42">
                  <c:v>57.652003057986597</c:v>
                </c:pt>
                <c:pt idx="43">
                  <c:v>57.7504177678573</c:v>
                </c:pt>
                <c:pt idx="44">
                  <c:v>57.569942163993801</c:v>
                </c:pt>
                <c:pt idx="45">
                  <c:v>57.742960216762697</c:v>
                </c:pt>
                <c:pt idx="46">
                  <c:v>57.7305906895756</c:v>
                </c:pt>
                <c:pt idx="47">
                  <c:v>57.618976793686997</c:v>
                </c:pt>
                <c:pt idx="48">
                  <c:v>57.663574397611001</c:v>
                </c:pt>
                <c:pt idx="49">
                  <c:v>57.8027415422156</c:v>
                </c:pt>
                <c:pt idx="50">
                  <c:v>57.544200490452901</c:v>
                </c:pt>
                <c:pt idx="51">
                  <c:v>57.811735461131597</c:v>
                </c:pt>
                <c:pt idx="52">
                  <c:v>58.122415482431698</c:v>
                </c:pt>
                <c:pt idx="53">
                  <c:v>58.175606314647801</c:v>
                </c:pt>
                <c:pt idx="54">
                  <c:v>57.920786048111601</c:v>
                </c:pt>
                <c:pt idx="55">
                  <c:v>57.604537232994502</c:v>
                </c:pt>
                <c:pt idx="56">
                  <c:v>57.539153744969099</c:v>
                </c:pt>
                <c:pt idx="57">
                  <c:v>57.484683276796403</c:v>
                </c:pt>
                <c:pt idx="58">
                  <c:v>57.540943930974898</c:v>
                </c:pt>
                <c:pt idx="59">
                  <c:v>57.5316495912611</c:v>
                </c:pt>
                <c:pt idx="60">
                  <c:v>57.4305600363178</c:v>
                </c:pt>
                <c:pt idx="61">
                  <c:v>57.114846026725203</c:v>
                </c:pt>
                <c:pt idx="62">
                  <c:v>56.953166632015801</c:v>
                </c:pt>
                <c:pt idx="63">
                  <c:v>57.484614480765799</c:v>
                </c:pt>
                <c:pt idx="64">
                  <c:v>57.203175335998203</c:v>
                </c:pt>
                <c:pt idx="65">
                  <c:v>57.345293628515201</c:v>
                </c:pt>
                <c:pt idx="66">
                  <c:v>57.102708516199399</c:v>
                </c:pt>
                <c:pt idx="67">
                  <c:v>57.153821258046001</c:v>
                </c:pt>
                <c:pt idx="68">
                  <c:v>57.3660488257404</c:v>
                </c:pt>
                <c:pt idx="69">
                  <c:v>57.215804162564702</c:v>
                </c:pt>
                <c:pt idx="70">
                  <c:v>57.116938949614699</c:v>
                </c:pt>
                <c:pt idx="71">
                  <c:v>57.089217849896997</c:v>
                </c:pt>
                <c:pt idx="72">
                  <c:v>56.890391410550798</c:v>
                </c:pt>
                <c:pt idx="73">
                  <c:v>57.101769393307201</c:v>
                </c:pt>
                <c:pt idx="74">
                  <c:v>56.920864558266203</c:v>
                </c:pt>
                <c:pt idx="75">
                  <c:v>56.9841640801341</c:v>
                </c:pt>
                <c:pt idx="76">
                  <c:v>56.749279597637802</c:v>
                </c:pt>
                <c:pt idx="77">
                  <c:v>56.688920434916596</c:v>
                </c:pt>
                <c:pt idx="78">
                  <c:v>56.8301024813155</c:v>
                </c:pt>
                <c:pt idx="79">
                  <c:v>56.831090448942497</c:v>
                </c:pt>
                <c:pt idx="80">
                  <c:v>56.533710555073597</c:v>
                </c:pt>
                <c:pt idx="81">
                  <c:v>56.917562654828302</c:v>
                </c:pt>
                <c:pt idx="82">
                  <c:v>56.924851610839802</c:v>
                </c:pt>
                <c:pt idx="83">
                  <c:v>56.646992049227798</c:v>
                </c:pt>
                <c:pt idx="84">
                  <c:v>56.897994847498502</c:v>
                </c:pt>
                <c:pt idx="85">
                  <c:v>56.658097826314403</c:v>
                </c:pt>
                <c:pt idx="86">
                  <c:v>56.546616362161402</c:v>
                </c:pt>
                <c:pt idx="87">
                  <c:v>56.528737610488299</c:v>
                </c:pt>
                <c:pt idx="88">
                  <c:v>56.485360893611102</c:v>
                </c:pt>
                <c:pt idx="89">
                  <c:v>56.535420771459002</c:v>
                </c:pt>
                <c:pt idx="90">
                  <c:v>56.412592974635203</c:v>
                </c:pt>
                <c:pt idx="91">
                  <c:v>56.192539456712403</c:v>
                </c:pt>
                <c:pt idx="92">
                  <c:v>56.175917765415399</c:v>
                </c:pt>
                <c:pt idx="93">
                  <c:v>56.140852883878097</c:v>
                </c:pt>
                <c:pt idx="94">
                  <c:v>56.206822130594801</c:v>
                </c:pt>
                <c:pt idx="95">
                  <c:v>56.085956317421399</c:v>
                </c:pt>
                <c:pt idx="96">
                  <c:v>55.9017693599206</c:v>
                </c:pt>
                <c:pt idx="97">
                  <c:v>55.724001450007897</c:v>
                </c:pt>
                <c:pt idx="98">
                  <c:v>55.8225374792368</c:v>
                </c:pt>
                <c:pt idx="99">
                  <c:v>55.540553950560302</c:v>
                </c:pt>
                <c:pt idx="100">
                  <c:v>55.628964428469601</c:v>
                </c:pt>
              </c:numCache>
            </c:numRef>
          </c:yVal>
          <c:smooth val="1"/>
          <c:extLst>
            <c:ext xmlns:c16="http://schemas.microsoft.com/office/drawing/2014/chart" uri="{C3380CC4-5D6E-409C-BE32-E72D297353CC}">
              <c16:uniqueId val="{00000002-343B-4739-B76F-6BB13E606781}"/>
            </c:ext>
          </c:extLst>
        </c:ser>
        <c:dLbls>
          <c:showLegendKey val="0"/>
          <c:showVal val="0"/>
          <c:showCatName val="0"/>
          <c:showSerName val="0"/>
          <c:showPercent val="0"/>
          <c:showBubbleSize val="0"/>
        </c:dLbls>
        <c:axId val="1649153024"/>
        <c:axId val="1788741824"/>
      </c:scatterChart>
      <c:scatterChart>
        <c:scatterStyle val="smoothMarker"/>
        <c:varyColors val="0"/>
        <c:ser>
          <c:idx val="0"/>
          <c:order val="0"/>
          <c:tx>
            <c:v>case1 electricity</c:v>
          </c:tx>
          <c:spPr>
            <a:ln w="19050" cap="rnd">
              <a:solidFill>
                <a:schemeClr val="accent1"/>
              </a:solidFill>
              <a:round/>
            </a:ln>
            <a:effectLst/>
          </c:spPr>
          <c:marker>
            <c:symbol val="none"/>
          </c:marker>
          <c:xVal>
            <c:numRef>
              <c:f>FreahweightAndElectricity!$A$5:$A$105</c:f>
              <c:numCache>
                <c:formatCode>0.00</c:formatCode>
                <c:ptCount val="101"/>
                <c:pt idx="0">
                  <c:v>0</c:v>
                </c:pt>
                <c:pt idx="1">
                  <c:v>0.01</c:v>
                </c:pt>
                <c:pt idx="2">
                  <c:v>0.02</c:v>
                </c:pt>
                <c:pt idx="3">
                  <c:v>0.03</c:v>
                </c:pt>
                <c:pt idx="4">
                  <c:v>0.04</c:v>
                </c:pt>
                <c:pt idx="5">
                  <c:v>0.05</c:v>
                </c:pt>
                <c:pt idx="6">
                  <c:v>6.0000000000000005E-2</c:v>
                </c:pt>
                <c:pt idx="7">
                  <c:v>7.0000000000000007E-2</c:v>
                </c:pt>
                <c:pt idx="8">
                  <c:v>0.08</c:v>
                </c:pt>
                <c:pt idx="9">
                  <c:v>0.09</c:v>
                </c:pt>
                <c:pt idx="10">
                  <c:v>9.9999999999999992E-2</c:v>
                </c:pt>
                <c:pt idx="11">
                  <c:v>0.10999999999999999</c:v>
                </c:pt>
                <c:pt idx="12">
                  <c:v>0.11999999999999998</c:v>
                </c:pt>
                <c:pt idx="13">
                  <c:v>0.12999999999999998</c:v>
                </c:pt>
                <c:pt idx="14">
                  <c:v>0.13999999999999999</c:v>
                </c:pt>
                <c:pt idx="15">
                  <c:v>0.15</c:v>
                </c:pt>
                <c:pt idx="16">
                  <c:v>0.16</c:v>
                </c:pt>
                <c:pt idx="17">
                  <c:v>0.17</c:v>
                </c:pt>
                <c:pt idx="18">
                  <c:v>0.18000000000000002</c:v>
                </c:pt>
                <c:pt idx="19">
                  <c:v>0.19000000000000003</c:v>
                </c:pt>
                <c:pt idx="20">
                  <c:v>0.20000000000000004</c:v>
                </c:pt>
                <c:pt idx="21">
                  <c:v>0.21000000000000005</c:v>
                </c:pt>
                <c:pt idx="22">
                  <c:v>0.22000000000000006</c:v>
                </c:pt>
                <c:pt idx="23">
                  <c:v>0.23000000000000007</c:v>
                </c:pt>
                <c:pt idx="24">
                  <c:v>0.24000000000000007</c:v>
                </c:pt>
                <c:pt idx="25">
                  <c:v>0.25000000000000006</c:v>
                </c:pt>
                <c:pt idx="26">
                  <c:v>0.26000000000000006</c:v>
                </c:pt>
                <c:pt idx="27">
                  <c:v>0.27000000000000007</c:v>
                </c:pt>
                <c:pt idx="28">
                  <c:v>0.28000000000000008</c:v>
                </c:pt>
                <c:pt idx="29">
                  <c:v>0.29000000000000009</c:v>
                </c:pt>
                <c:pt idx="30">
                  <c:v>0.3000000000000001</c:v>
                </c:pt>
                <c:pt idx="31">
                  <c:v>0.31000000000000011</c:v>
                </c:pt>
                <c:pt idx="32">
                  <c:v>0.32000000000000012</c:v>
                </c:pt>
                <c:pt idx="33">
                  <c:v>0.33000000000000013</c:v>
                </c:pt>
                <c:pt idx="34">
                  <c:v>0.34000000000000014</c:v>
                </c:pt>
                <c:pt idx="35">
                  <c:v>0.35000000000000014</c:v>
                </c:pt>
                <c:pt idx="36">
                  <c:v>0.36000000000000015</c:v>
                </c:pt>
                <c:pt idx="37">
                  <c:v>0.37000000000000016</c:v>
                </c:pt>
                <c:pt idx="38">
                  <c:v>0.38000000000000017</c:v>
                </c:pt>
                <c:pt idx="39">
                  <c:v>0.39000000000000018</c:v>
                </c:pt>
                <c:pt idx="40">
                  <c:v>0.40000000000000019</c:v>
                </c:pt>
                <c:pt idx="41">
                  <c:v>0.4100000000000002</c:v>
                </c:pt>
                <c:pt idx="42">
                  <c:v>0.42000000000000021</c:v>
                </c:pt>
                <c:pt idx="43">
                  <c:v>0.43000000000000022</c:v>
                </c:pt>
                <c:pt idx="44">
                  <c:v>0.44000000000000022</c:v>
                </c:pt>
                <c:pt idx="45">
                  <c:v>0.45000000000000023</c:v>
                </c:pt>
                <c:pt idx="46">
                  <c:v>0.46000000000000024</c:v>
                </c:pt>
                <c:pt idx="47">
                  <c:v>0.47000000000000025</c:v>
                </c:pt>
                <c:pt idx="48">
                  <c:v>0.48000000000000026</c:v>
                </c:pt>
                <c:pt idx="49">
                  <c:v>0.49000000000000027</c:v>
                </c:pt>
                <c:pt idx="50">
                  <c:v>0.50000000000000022</c:v>
                </c:pt>
                <c:pt idx="51">
                  <c:v>0.51000000000000023</c:v>
                </c:pt>
                <c:pt idx="52">
                  <c:v>0.52000000000000024</c:v>
                </c:pt>
                <c:pt idx="53">
                  <c:v>0.53000000000000025</c:v>
                </c:pt>
                <c:pt idx="54">
                  <c:v>0.54000000000000026</c:v>
                </c:pt>
                <c:pt idx="55">
                  <c:v>0.55000000000000027</c:v>
                </c:pt>
                <c:pt idx="56">
                  <c:v>0.56000000000000028</c:v>
                </c:pt>
                <c:pt idx="57">
                  <c:v>0.57000000000000028</c:v>
                </c:pt>
                <c:pt idx="58">
                  <c:v>0.58000000000000029</c:v>
                </c:pt>
                <c:pt idx="59">
                  <c:v>0.5900000000000003</c:v>
                </c:pt>
                <c:pt idx="60">
                  <c:v>0.60000000000000031</c:v>
                </c:pt>
                <c:pt idx="61">
                  <c:v>0.61000000000000032</c:v>
                </c:pt>
                <c:pt idx="62">
                  <c:v>0.62000000000000033</c:v>
                </c:pt>
                <c:pt idx="63">
                  <c:v>0.63000000000000034</c:v>
                </c:pt>
                <c:pt idx="64">
                  <c:v>0.64000000000000035</c:v>
                </c:pt>
                <c:pt idx="65">
                  <c:v>0.65000000000000036</c:v>
                </c:pt>
                <c:pt idx="66">
                  <c:v>0.66000000000000036</c:v>
                </c:pt>
                <c:pt idx="67">
                  <c:v>0.67000000000000037</c:v>
                </c:pt>
                <c:pt idx="68">
                  <c:v>0.68000000000000038</c:v>
                </c:pt>
                <c:pt idx="69">
                  <c:v>0.69000000000000039</c:v>
                </c:pt>
                <c:pt idx="70">
                  <c:v>0.7000000000000004</c:v>
                </c:pt>
                <c:pt idx="71">
                  <c:v>0.71000000000000041</c:v>
                </c:pt>
                <c:pt idx="72">
                  <c:v>0.72000000000000042</c:v>
                </c:pt>
                <c:pt idx="73">
                  <c:v>0.73000000000000043</c:v>
                </c:pt>
                <c:pt idx="74">
                  <c:v>0.74000000000000044</c:v>
                </c:pt>
                <c:pt idx="75">
                  <c:v>0.75000000000000044</c:v>
                </c:pt>
                <c:pt idx="76">
                  <c:v>0.76000000000000045</c:v>
                </c:pt>
                <c:pt idx="77">
                  <c:v>0.77000000000000046</c:v>
                </c:pt>
                <c:pt idx="78">
                  <c:v>0.78000000000000047</c:v>
                </c:pt>
                <c:pt idx="79">
                  <c:v>0.79000000000000048</c:v>
                </c:pt>
                <c:pt idx="80">
                  <c:v>0.80000000000000049</c:v>
                </c:pt>
                <c:pt idx="81">
                  <c:v>0.8100000000000005</c:v>
                </c:pt>
                <c:pt idx="82">
                  <c:v>0.82000000000000051</c:v>
                </c:pt>
                <c:pt idx="83">
                  <c:v>0.83000000000000052</c:v>
                </c:pt>
                <c:pt idx="84">
                  <c:v>0.84000000000000052</c:v>
                </c:pt>
                <c:pt idx="85">
                  <c:v>0.85000000000000053</c:v>
                </c:pt>
                <c:pt idx="86">
                  <c:v>0.86000000000000054</c:v>
                </c:pt>
                <c:pt idx="87">
                  <c:v>0.87000000000000055</c:v>
                </c:pt>
                <c:pt idx="88">
                  <c:v>0.88000000000000056</c:v>
                </c:pt>
                <c:pt idx="89">
                  <c:v>0.89000000000000057</c:v>
                </c:pt>
                <c:pt idx="90">
                  <c:v>0.90000000000000058</c:v>
                </c:pt>
                <c:pt idx="91">
                  <c:v>0.91000000000000059</c:v>
                </c:pt>
                <c:pt idx="92">
                  <c:v>0.9200000000000006</c:v>
                </c:pt>
                <c:pt idx="93">
                  <c:v>0.9300000000000006</c:v>
                </c:pt>
                <c:pt idx="94">
                  <c:v>0.94000000000000061</c:v>
                </c:pt>
                <c:pt idx="95">
                  <c:v>0.95000000000000062</c:v>
                </c:pt>
                <c:pt idx="96">
                  <c:v>0.96000000000000063</c:v>
                </c:pt>
                <c:pt idx="97">
                  <c:v>0.97000000000000064</c:v>
                </c:pt>
                <c:pt idx="98">
                  <c:v>0.98000000000000065</c:v>
                </c:pt>
                <c:pt idx="99">
                  <c:v>0.99000000000000066</c:v>
                </c:pt>
                <c:pt idx="100">
                  <c:v>1.0000000000000007</c:v>
                </c:pt>
              </c:numCache>
            </c:numRef>
          </c:xVal>
          <c:yVal>
            <c:numRef>
              <c:f>FreahweightAndElectricity!$B$5:$B$105</c:f>
              <c:numCache>
                <c:formatCode>General</c:formatCode>
                <c:ptCount val="101"/>
                <c:pt idx="0">
                  <c:v>33.066288446584998</c:v>
                </c:pt>
                <c:pt idx="1">
                  <c:v>33.584417123581503</c:v>
                </c:pt>
                <c:pt idx="2">
                  <c:v>34.102545800578</c:v>
                </c:pt>
                <c:pt idx="3">
                  <c:v>34.620674477574397</c:v>
                </c:pt>
                <c:pt idx="4">
                  <c:v>35.138803154570901</c:v>
                </c:pt>
                <c:pt idx="5">
                  <c:v>35.656931831567398</c:v>
                </c:pt>
                <c:pt idx="6">
                  <c:v>36.175060508563803</c:v>
                </c:pt>
                <c:pt idx="7">
                  <c:v>36.6931891855603</c:v>
                </c:pt>
                <c:pt idx="8">
                  <c:v>37.211317862556797</c:v>
                </c:pt>
                <c:pt idx="9">
                  <c:v>37.729446539553201</c:v>
                </c:pt>
                <c:pt idx="10">
                  <c:v>38.247575216549698</c:v>
                </c:pt>
                <c:pt idx="11">
                  <c:v>38.765703893546203</c:v>
                </c:pt>
                <c:pt idx="12">
                  <c:v>39.2838325705427</c:v>
                </c:pt>
                <c:pt idx="13">
                  <c:v>39.801961247539197</c:v>
                </c:pt>
                <c:pt idx="14">
                  <c:v>40.320089924535601</c:v>
                </c:pt>
                <c:pt idx="15">
                  <c:v>40.838218601532098</c:v>
                </c:pt>
                <c:pt idx="16">
                  <c:v>41.356347278528602</c:v>
                </c:pt>
                <c:pt idx="17">
                  <c:v>41.874475955525</c:v>
                </c:pt>
                <c:pt idx="18">
                  <c:v>42.392604632521497</c:v>
                </c:pt>
                <c:pt idx="19">
                  <c:v>42.910733309518001</c:v>
                </c:pt>
                <c:pt idx="20">
                  <c:v>43.428861986514399</c:v>
                </c:pt>
                <c:pt idx="21">
                  <c:v>43.946990663510903</c:v>
                </c:pt>
                <c:pt idx="22">
                  <c:v>44.4651193405074</c:v>
                </c:pt>
                <c:pt idx="23">
                  <c:v>44.983248017503897</c:v>
                </c:pt>
                <c:pt idx="24">
                  <c:v>45.501376694500301</c:v>
                </c:pt>
                <c:pt idx="25">
                  <c:v>46.019505371496798</c:v>
                </c:pt>
                <c:pt idx="26">
                  <c:v>46.537634048493302</c:v>
                </c:pt>
                <c:pt idx="27">
                  <c:v>47.055762725489799</c:v>
                </c:pt>
                <c:pt idx="28">
                  <c:v>47.573891402486197</c:v>
                </c:pt>
                <c:pt idx="29">
                  <c:v>48.092020079482701</c:v>
                </c:pt>
                <c:pt idx="30">
                  <c:v>48.610148756479099</c:v>
                </c:pt>
                <c:pt idx="31">
                  <c:v>49.128277433475702</c:v>
                </c:pt>
                <c:pt idx="32">
                  <c:v>49.6464061104721</c:v>
                </c:pt>
                <c:pt idx="33">
                  <c:v>50.164534787468597</c:v>
                </c:pt>
                <c:pt idx="34">
                  <c:v>50.682663464465001</c:v>
                </c:pt>
                <c:pt idx="35">
                  <c:v>51.200792141461498</c:v>
                </c:pt>
                <c:pt idx="36">
                  <c:v>51.718920818458002</c:v>
                </c:pt>
                <c:pt idx="37">
                  <c:v>52.2370494954544</c:v>
                </c:pt>
                <c:pt idx="38">
                  <c:v>52.755178172450897</c:v>
                </c:pt>
                <c:pt idx="39">
                  <c:v>53.273306849447401</c:v>
                </c:pt>
                <c:pt idx="40">
                  <c:v>53.791435526443898</c:v>
                </c:pt>
                <c:pt idx="41">
                  <c:v>54.309564203440402</c:v>
                </c:pt>
                <c:pt idx="42">
                  <c:v>54.8276928804368</c:v>
                </c:pt>
                <c:pt idx="43">
                  <c:v>55.345821557433297</c:v>
                </c:pt>
                <c:pt idx="44">
                  <c:v>55.863950234429801</c:v>
                </c:pt>
                <c:pt idx="45">
                  <c:v>56.382078911426198</c:v>
                </c:pt>
                <c:pt idx="46">
                  <c:v>56.900207588422703</c:v>
                </c:pt>
                <c:pt idx="47">
                  <c:v>57.4183362654192</c:v>
                </c:pt>
                <c:pt idx="48">
                  <c:v>57.936464942415597</c:v>
                </c:pt>
                <c:pt idx="49">
                  <c:v>58.454593619412101</c:v>
                </c:pt>
                <c:pt idx="50">
                  <c:v>58.972722296408598</c:v>
                </c:pt>
                <c:pt idx="51">
                  <c:v>59.490850973405102</c:v>
                </c:pt>
                <c:pt idx="52">
                  <c:v>60.0089796504015</c:v>
                </c:pt>
                <c:pt idx="53">
                  <c:v>60.527108327397997</c:v>
                </c:pt>
                <c:pt idx="54">
                  <c:v>61.045237004394501</c:v>
                </c:pt>
                <c:pt idx="55">
                  <c:v>61.563365681390898</c:v>
                </c:pt>
                <c:pt idx="56">
                  <c:v>62.081494358387403</c:v>
                </c:pt>
                <c:pt idx="57">
                  <c:v>62.5996230353839</c:v>
                </c:pt>
                <c:pt idx="58">
                  <c:v>63.117751712380297</c:v>
                </c:pt>
                <c:pt idx="59">
                  <c:v>63.635880389376801</c:v>
                </c:pt>
                <c:pt idx="60">
                  <c:v>64.154009066373305</c:v>
                </c:pt>
                <c:pt idx="61">
                  <c:v>64.672137743369703</c:v>
                </c:pt>
                <c:pt idx="62">
                  <c:v>65.1902664203662</c:v>
                </c:pt>
                <c:pt idx="63">
                  <c:v>65.708395097362697</c:v>
                </c:pt>
                <c:pt idx="64">
                  <c:v>66.226523774359094</c:v>
                </c:pt>
                <c:pt idx="65">
                  <c:v>66.744652451355606</c:v>
                </c:pt>
                <c:pt idx="66">
                  <c:v>67.262781128352103</c:v>
                </c:pt>
                <c:pt idx="67">
                  <c:v>67.7809098053485</c:v>
                </c:pt>
                <c:pt idx="68">
                  <c:v>68.299038482344997</c:v>
                </c:pt>
                <c:pt idx="69">
                  <c:v>68.817167159341494</c:v>
                </c:pt>
                <c:pt idx="70">
                  <c:v>69.335295836338005</c:v>
                </c:pt>
                <c:pt idx="71">
                  <c:v>69.853424513334403</c:v>
                </c:pt>
                <c:pt idx="72">
                  <c:v>70.3715531903309</c:v>
                </c:pt>
                <c:pt idx="73">
                  <c:v>70.889681867327397</c:v>
                </c:pt>
                <c:pt idx="74">
                  <c:v>71.407810544323794</c:v>
                </c:pt>
                <c:pt idx="75">
                  <c:v>71.925939221320206</c:v>
                </c:pt>
                <c:pt idx="76">
                  <c:v>72.444067898316803</c:v>
                </c:pt>
                <c:pt idx="77">
                  <c:v>72.9621965753132</c:v>
                </c:pt>
                <c:pt idx="78">
                  <c:v>73.480325252309697</c:v>
                </c:pt>
                <c:pt idx="79">
                  <c:v>73.998453929306194</c:v>
                </c:pt>
                <c:pt idx="80">
                  <c:v>74.516582606302705</c:v>
                </c:pt>
                <c:pt idx="81">
                  <c:v>75.034711283299103</c:v>
                </c:pt>
                <c:pt idx="82">
                  <c:v>75.5528399602956</c:v>
                </c:pt>
                <c:pt idx="83">
                  <c:v>76.070968637291998</c:v>
                </c:pt>
                <c:pt idx="84">
                  <c:v>76.589097314288495</c:v>
                </c:pt>
                <c:pt idx="85">
                  <c:v>77.107225991285006</c:v>
                </c:pt>
                <c:pt idx="86">
                  <c:v>77.625354668281503</c:v>
                </c:pt>
                <c:pt idx="87">
                  <c:v>78.1434833452779</c:v>
                </c:pt>
                <c:pt idx="88">
                  <c:v>78.661612022274397</c:v>
                </c:pt>
                <c:pt idx="89">
                  <c:v>79.179740699270894</c:v>
                </c:pt>
                <c:pt idx="90">
                  <c:v>79.697869376267306</c:v>
                </c:pt>
                <c:pt idx="91">
                  <c:v>80.215998053263803</c:v>
                </c:pt>
                <c:pt idx="92">
                  <c:v>80.7341267302603</c:v>
                </c:pt>
                <c:pt idx="93">
                  <c:v>81.252255407256698</c:v>
                </c:pt>
                <c:pt idx="94">
                  <c:v>81.770384084253294</c:v>
                </c:pt>
                <c:pt idx="95">
                  <c:v>82.288512761249706</c:v>
                </c:pt>
                <c:pt idx="96">
                  <c:v>82.806641438246203</c:v>
                </c:pt>
                <c:pt idx="97">
                  <c:v>83.3247701152427</c:v>
                </c:pt>
                <c:pt idx="98">
                  <c:v>83.842898792239097</c:v>
                </c:pt>
                <c:pt idx="99">
                  <c:v>84.361027469235594</c:v>
                </c:pt>
                <c:pt idx="100">
                  <c:v>84.879156146232006</c:v>
                </c:pt>
              </c:numCache>
            </c:numRef>
          </c:yVal>
          <c:smooth val="1"/>
          <c:extLst>
            <c:ext xmlns:c16="http://schemas.microsoft.com/office/drawing/2014/chart" uri="{C3380CC4-5D6E-409C-BE32-E72D297353CC}">
              <c16:uniqueId val="{00000003-343B-4739-B76F-6BB13E606781}"/>
            </c:ext>
          </c:extLst>
        </c:ser>
        <c:ser>
          <c:idx val="2"/>
          <c:order val="2"/>
          <c:tx>
            <c:v>case2 electricity</c:v>
          </c:tx>
          <c:spPr>
            <a:ln w="19050" cap="rnd">
              <a:solidFill>
                <a:schemeClr val="accent3"/>
              </a:solidFill>
              <a:round/>
            </a:ln>
            <a:effectLst/>
          </c:spPr>
          <c:marker>
            <c:symbol val="none"/>
          </c:marker>
          <c:xVal>
            <c:numRef>
              <c:f>FreahweightAndElectricity!$A$5:$A$105</c:f>
              <c:numCache>
                <c:formatCode>0.00</c:formatCode>
                <c:ptCount val="101"/>
                <c:pt idx="0">
                  <c:v>0</c:v>
                </c:pt>
                <c:pt idx="1">
                  <c:v>0.01</c:v>
                </c:pt>
                <c:pt idx="2">
                  <c:v>0.02</c:v>
                </c:pt>
                <c:pt idx="3">
                  <c:v>0.03</c:v>
                </c:pt>
                <c:pt idx="4">
                  <c:v>0.04</c:v>
                </c:pt>
                <c:pt idx="5">
                  <c:v>0.05</c:v>
                </c:pt>
                <c:pt idx="6">
                  <c:v>6.0000000000000005E-2</c:v>
                </c:pt>
                <c:pt idx="7">
                  <c:v>7.0000000000000007E-2</c:v>
                </c:pt>
                <c:pt idx="8">
                  <c:v>0.08</c:v>
                </c:pt>
                <c:pt idx="9">
                  <c:v>0.09</c:v>
                </c:pt>
                <c:pt idx="10">
                  <c:v>9.9999999999999992E-2</c:v>
                </c:pt>
                <c:pt idx="11">
                  <c:v>0.10999999999999999</c:v>
                </c:pt>
                <c:pt idx="12">
                  <c:v>0.11999999999999998</c:v>
                </c:pt>
                <c:pt idx="13">
                  <c:v>0.12999999999999998</c:v>
                </c:pt>
                <c:pt idx="14">
                  <c:v>0.13999999999999999</c:v>
                </c:pt>
                <c:pt idx="15">
                  <c:v>0.15</c:v>
                </c:pt>
                <c:pt idx="16">
                  <c:v>0.16</c:v>
                </c:pt>
                <c:pt idx="17">
                  <c:v>0.17</c:v>
                </c:pt>
                <c:pt idx="18">
                  <c:v>0.18000000000000002</c:v>
                </c:pt>
                <c:pt idx="19">
                  <c:v>0.19000000000000003</c:v>
                </c:pt>
                <c:pt idx="20">
                  <c:v>0.20000000000000004</c:v>
                </c:pt>
                <c:pt idx="21">
                  <c:v>0.21000000000000005</c:v>
                </c:pt>
                <c:pt idx="22">
                  <c:v>0.22000000000000006</c:v>
                </c:pt>
                <c:pt idx="23">
                  <c:v>0.23000000000000007</c:v>
                </c:pt>
                <c:pt idx="24">
                  <c:v>0.24000000000000007</c:v>
                </c:pt>
                <c:pt idx="25">
                  <c:v>0.25000000000000006</c:v>
                </c:pt>
                <c:pt idx="26">
                  <c:v>0.26000000000000006</c:v>
                </c:pt>
                <c:pt idx="27">
                  <c:v>0.27000000000000007</c:v>
                </c:pt>
                <c:pt idx="28">
                  <c:v>0.28000000000000008</c:v>
                </c:pt>
                <c:pt idx="29">
                  <c:v>0.29000000000000009</c:v>
                </c:pt>
                <c:pt idx="30">
                  <c:v>0.3000000000000001</c:v>
                </c:pt>
                <c:pt idx="31">
                  <c:v>0.31000000000000011</c:v>
                </c:pt>
                <c:pt idx="32">
                  <c:v>0.32000000000000012</c:v>
                </c:pt>
                <c:pt idx="33">
                  <c:v>0.33000000000000013</c:v>
                </c:pt>
                <c:pt idx="34">
                  <c:v>0.34000000000000014</c:v>
                </c:pt>
                <c:pt idx="35">
                  <c:v>0.35000000000000014</c:v>
                </c:pt>
                <c:pt idx="36">
                  <c:v>0.36000000000000015</c:v>
                </c:pt>
                <c:pt idx="37">
                  <c:v>0.37000000000000016</c:v>
                </c:pt>
                <c:pt idx="38">
                  <c:v>0.38000000000000017</c:v>
                </c:pt>
                <c:pt idx="39">
                  <c:v>0.39000000000000018</c:v>
                </c:pt>
                <c:pt idx="40">
                  <c:v>0.40000000000000019</c:v>
                </c:pt>
                <c:pt idx="41">
                  <c:v>0.4100000000000002</c:v>
                </c:pt>
                <c:pt idx="42">
                  <c:v>0.42000000000000021</c:v>
                </c:pt>
                <c:pt idx="43">
                  <c:v>0.43000000000000022</c:v>
                </c:pt>
                <c:pt idx="44">
                  <c:v>0.44000000000000022</c:v>
                </c:pt>
                <c:pt idx="45">
                  <c:v>0.45000000000000023</c:v>
                </c:pt>
                <c:pt idx="46">
                  <c:v>0.46000000000000024</c:v>
                </c:pt>
                <c:pt idx="47">
                  <c:v>0.47000000000000025</c:v>
                </c:pt>
                <c:pt idx="48">
                  <c:v>0.48000000000000026</c:v>
                </c:pt>
                <c:pt idx="49">
                  <c:v>0.49000000000000027</c:v>
                </c:pt>
                <c:pt idx="50">
                  <c:v>0.50000000000000022</c:v>
                </c:pt>
                <c:pt idx="51">
                  <c:v>0.51000000000000023</c:v>
                </c:pt>
                <c:pt idx="52">
                  <c:v>0.52000000000000024</c:v>
                </c:pt>
                <c:pt idx="53">
                  <c:v>0.53000000000000025</c:v>
                </c:pt>
                <c:pt idx="54">
                  <c:v>0.54000000000000026</c:v>
                </c:pt>
                <c:pt idx="55">
                  <c:v>0.55000000000000027</c:v>
                </c:pt>
                <c:pt idx="56">
                  <c:v>0.56000000000000028</c:v>
                </c:pt>
                <c:pt idx="57">
                  <c:v>0.57000000000000028</c:v>
                </c:pt>
                <c:pt idx="58">
                  <c:v>0.58000000000000029</c:v>
                </c:pt>
                <c:pt idx="59">
                  <c:v>0.5900000000000003</c:v>
                </c:pt>
                <c:pt idx="60">
                  <c:v>0.60000000000000031</c:v>
                </c:pt>
                <c:pt idx="61">
                  <c:v>0.61000000000000032</c:v>
                </c:pt>
                <c:pt idx="62">
                  <c:v>0.62000000000000033</c:v>
                </c:pt>
                <c:pt idx="63">
                  <c:v>0.63000000000000034</c:v>
                </c:pt>
                <c:pt idx="64">
                  <c:v>0.64000000000000035</c:v>
                </c:pt>
                <c:pt idx="65">
                  <c:v>0.65000000000000036</c:v>
                </c:pt>
                <c:pt idx="66">
                  <c:v>0.66000000000000036</c:v>
                </c:pt>
                <c:pt idx="67">
                  <c:v>0.67000000000000037</c:v>
                </c:pt>
                <c:pt idx="68">
                  <c:v>0.68000000000000038</c:v>
                </c:pt>
                <c:pt idx="69">
                  <c:v>0.69000000000000039</c:v>
                </c:pt>
                <c:pt idx="70">
                  <c:v>0.7000000000000004</c:v>
                </c:pt>
                <c:pt idx="71">
                  <c:v>0.71000000000000041</c:v>
                </c:pt>
                <c:pt idx="72">
                  <c:v>0.72000000000000042</c:v>
                </c:pt>
                <c:pt idx="73">
                  <c:v>0.73000000000000043</c:v>
                </c:pt>
                <c:pt idx="74">
                  <c:v>0.74000000000000044</c:v>
                </c:pt>
                <c:pt idx="75">
                  <c:v>0.75000000000000044</c:v>
                </c:pt>
                <c:pt idx="76">
                  <c:v>0.76000000000000045</c:v>
                </c:pt>
                <c:pt idx="77">
                  <c:v>0.77000000000000046</c:v>
                </c:pt>
                <c:pt idx="78">
                  <c:v>0.78000000000000047</c:v>
                </c:pt>
                <c:pt idx="79">
                  <c:v>0.79000000000000048</c:v>
                </c:pt>
                <c:pt idx="80">
                  <c:v>0.80000000000000049</c:v>
                </c:pt>
                <c:pt idx="81">
                  <c:v>0.8100000000000005</c:v>
                </c:pt>
                <c:pt idx="82">
                  <c:v>0.82000000000000051</c:v>
                </c:pt>
                <c:pt idx="83">
                  <c:v>0.83000000000000052</c:v>
                </c:pt>
                <c:pt idx="84">
                  <c:v>0.84000000000000052</c:v>
                </c:pt>
                <c:pt idx="85">
                  <c:v>0.85000000000000053</c:v>
                </c:pt>
                <c:pt idx="86">
                  <c:v>0.86000000000000054</c:v>
                </c:pt>
                <c:pt idx="87">
                  <c:v>0.87000000000000055</c:v>
                </c:pt>
                <c:pt idx="88">
                  <c:v>0.88000000000000056</c:v>
                </c:pt>
                <c:pt idx="89">
                  <c:v>0.89000000000000057</c:v>
                </c:pt>
                <c:pt idx="90">
                  <c:v>0.90000000000000058</c:v>
                </c:pt>
                <c:pt idx="91">
                  <c:v>0.91000000000000059</c:v>
                </c:pt>
                <c:pt idx="92">
                  <c:v>0.9200000000000006</c:v>
                </c:pt>
                <c:pt idx="93">
                  <c:v>0.9300000000000006</c:v>
                </c:pt>
                <c:pt idx="94">
                  <c:v>0.94000000000000061</c:v>
                </c:pt>
                <c:pt idx="95">
                  <c:v>0.95000000000000062</c:v>
                </c:pt>
                <c:pt idx="96">
                  <c:v>0.96000000000000063</c:v>
                </c:pt>
                <c:pt idx="97">
                  <c:v>0.97000000000000064</c:v>
                </c:pt>
                <c:pt idx="98">
                  <c:v>0.98000000000000065</c:v>
                </c:pt>
                <c:pt idx="99">
                  <c:v>0.99000000000000066</c:v>
                </c:pt>
                <c:pt idx="100">
                  <c:v>1.0000000000000007</c:v>
                </c:pt>
              </c:numCache>
            </c:numRef>
          </c:xVal>
          <c:yVal>
            <c:numRef>
              <c:f>FreahweightAndElectricity!$D$5:$D$105</c:f>
              <c:numCache>
                <c:formatCode>General</c:formatCode>
                <c:ptCount val="101"/>
                <c:pt idx="0">
                  <c:v>16.533144223292499</c:v>
                </c:pt>
                <c:pt idx="1">
                  <c:v>17.051272900289</c:v>
                </c:pt>
                <c:pt idx="2">
                  <c:v>17.569401577285401</c:v>
                </c:pt>
                <c:pt idx="3">
                  <c:v>18.087530254281901</c:v>
                </c:pt>
                <c:pt idx="4">
                  <c:v>18.605658931278398</c:v>
                </c:pt>
                <c:pt idx="5">
                  <c:v>19.1237876082748</c:v>
                </c:pt>
                <c:pt idx="6">
                  <c:v>19.6419162852713</c:v>
                </c:pt>
                <c:pt idx="7">
                  <c:v>20.160044962267801</c:v>
                </c:pt>
                <c:pt idx="8">
                  <c:v>20.678173639264301</c:v>
                </c:pt>
                <c:pt idx="9">
                  <c:v>21.196302316260699</c:v>
                </c:pt>
                <c:pt idx="10">
                  <c:v>21.714430993257199</c:v>
                </c:pt>
                <c:pt idx="11">
                  <c:v>22.2325596702537</c:v>
                </c:pt>
                <c:pt idx="12">
                  <c:v>22.750688347250101</c:v>
                </c:pt>
                <c:pt idx="13">
                  <c:v>23.268817024246601</c:v>
                </c:pt>
                <c:pt idx="14">
                  <c:v>23.786945701243098</c:v>
                </c:pt>
                <c:pt idx="15">
                  <c:v>24.3050743782395</c:v>
                </c:pt>
                <c:pt idx="16">
                  <c:v>24.823203055236</c:v>
                </c:pt>
                <c:pt idx="17">
                  <c:v>25.341331732232501</c:v>
                </c:pt>
                <c:pt idx="18">
                  <c:v>25.859460409229001</c:v>
                </c:pt>
                <c:pt idx="19">
                  <c:v>26.377589086225399</c:v>
                </c:pt>
                <c:pt idx="20">
                  <c:v>26.895717763221899</c:v>
                </c:pt>
                <c:pt idx="21">
                  <c:v>27.4138464402184</c:v>
                </c:pt>
                <c:pt idx="22">
                  <c:v>27.9319751172149</c:v>
                </c:pt>
                <c:pt idx="23">
                  <c:v>28.450103794211302</c:v>
                </c:pt>
                <c:pt idx="24">
                  <c:v>28.968232471207799</c:v>
                </c:pt>
                <c:pt idx="25">
                  <c:v>29.486361148204299</c:v>
                </c:pt>
                <c:pt idx="26">
                  <c:v>30.0044898252007</c:v>
                </c:pt>
                <c:pt idx="27">
                  <c:v>30.522618502197201</c:v>
                </c:pt>
                <c:pt idx="28">
                  <c:v>31.040747179193701</c:v>
                </c:pt>
                <c:pt idx="29">
                  <c:v>31.558875856190099</c:v>
                </c:pt>
                <c:pt idx="30">
                  <c:v>32.077004533186603</c:v>
                </c:pt>
                <c:pt idx="31">
                  <c:v>32.5951332101831</c:v>
                </c:pt>
                <c:pt idx="32">
                  <c:v>33.113261887179497</c:v>
                </c:pt>
                <c:pt idx="33">
                  <c:v>33.631390564176002</c:v>
                </c:pt>
                <c:pt idx="34">
                  <c:v>34.149519241172499</c:v>
                </c:pt>
                <c:pt idx="35">
                  <c:v>34.667647918169003</c:v>
                </c:pt>
                <c:pt idx="36">
                  <c:v>35.1857765951654</c:v>
                </c:pt>
                <c:pt idx="37">
                  <c:v>35.703905272161897</c:v>
                </c:pt>
                <c:pt idx="38">
                  <c:v>36.222033949158401</c:v>
                </c:pt>
                <c:pt idx="39">
                  <c:v>36.740162626154799</c:v>
                </c:pt>
                <c:pt idx="40">
                  <c:v>37.258291303151303</c:v>
                </c:pt>
                <c:pt idx="41">
                  <c:v>37.7764199801478</c:v>
                </c:pt>
                <c:pt idx="42">
                  <c:v>38.294548657144198</c:v>
                </c:pt>
                <c:pt idx="43">
                  <c:v>38.812677334140702</c:v>
                </c:pt>
                <c:pt idx="44">
                  <c:v>39.330806011137199</c:v>
                </c:pt>
                <c:pt idx="45">
                  <c:v>39.848934688133603</c:v>
                </c:pt>
                <c:pt idx="46">
                  <c:v>40.3670633651301</c:v>
                </c:pt>
                <c:pt idx="47">
                  <c:v>40.885192042126597</c:v>
                </c:pt>
                <c:pt idx="48">
                  <c:v>41.403320719123101</c:v>
                </c:pt>
                <c:pt idx="49">
                  <c:v>41.921449396119499</c:v>
                </c:pt>
                <c:pt idx="50">
                  <c:v>42.439578073116003</c:v>
                </c:pt>
                <c:pt idx="51">
                  <c:v>42.9577067501125</c:v>
                </c:pt>
                <c:pt idx="52">
                  <c:v>43.475835427108898</c:v>
                </c:pt>
                <c:pt idx="53">
                  <c:v>43.993964104105402</c:v>
                </c:pt>
                <c:pt idx="54">
                  <c:v>44.512092781101899</c:v>
                </c:pt>
                <c:pt idx="55">
                  <c:v>45.030221458098303</c:v>
                </c:pt>
                <c:pt idx="56">
                  <c:v>45.5483501350948</c:v>
                </c:pt>
                <c:pt idx="57">
                  <c:v>46.066478812091297</c:v>
                </c:pt>
                <c:pt idx="58">
                  <c:v>46.584607489087801</c:v>
                </c:pt>
                <c:pt idx="59">
                  <c:v>47.102736166084199</c:v>
                </c:pt>
                <c:pt idx="60">
                  <c:v>47.620864843080703</c:v>
                </c:pt>
                <c:pt idx="61">
                  <c:v>48.1389935200772</c:v>
                </c:pt>
                <c:pt idx="62">
                  <c:v>48.657122197073598</c:v>
                </c:pt>
                <c:pt idx="63">
                  <c:v>49.175250874070102</c:v>
                </c:pt>
                <c:pt idx="64">
                  <c:v>49.693379551066599</c:v>
                </c:pt>
                <c:pt idx="65">
                  <c:v>50.211508228063003</c:v>
                </c:pt>
                <c:pt idx="66">
                  <c:v>50.7296369050596</c:v>
                </c:pt>
                <c:pt idx="67">
                  <c:v>51.247765582055997</c:v>
                </c:pt>
                <c:pt idx="68">
                  <c:v>51.765894259052502</c:v>
                </c:pt>
                <c:pt idx="69">
                  <c:v>52.284022936048999</c:v>
                </c:pt>
                <c:pt idx="70">
                  <c:v>52.802151613045403</c:v>
                </c:pt>
                <c:pt idx="71">
                  <c:v>53.3202802900419</c:v>
                </c:pt>
                <c:pt idx="72">
                  <c:v>53.838408967038397</c:v>
                </c:pt>
                <c:pt idx="73">
                  <c:v>54.356537644034901</c:v>
                </c:pt>
                <c:pt idx="74">
                  <c:v>54.874666321031299</c:v>
                </c:pt>
                <c:pt idx="75">
                  <c:v>55.392794998027703</c:v>
                </c:pt>
                <c:pt idx="76">
                  <c:v>55.9109236750242</c:v>
                </c:pt>
                <c:pt idx="77">
                  <c:v>56.429052352020697</c:v>
                </c:pt>
                <c:pt idx="78">
                  <c:v>56.947181029017202</c:v>
                </c:pt>
                <c:pt idx="79">
                  <c:v>57.465309706013599</c:v>
                </c:pt>
                <c:pt idx="80">
                  <c:v>57.983438383010103</c:v>
                </c:pt>
                <c:pt idx="81">
                  <c:v>58.5015670600066</c:v>
                </c:pt>
                <c:pt idx="82">
                  <c:v>59.019695737003097</c:v>
                </c:pt>
                <c:pt idx="83">
                  <c:v>59.537824413999502</c:v>
                </c:pt>
                <c:pt idx="84">
                  <c:v>60.055953090995999</c:v>
                </c:pt>
                <c:pt idx="85">
                  <c:v>60.574081767992503</c:v>
                </c:pt>
                <c:pt idx="86">
                  <c:v>61.092210444989</c:v>
                </c:pt>
                <c:pt idx="87">
                  <c:v>61.610339121985398</c:v>
                </c:pt>
                <c:pt idx="88">
                  <c:v>62.128467798981902</c:v>
                </c:pt>
                <c:pt idx="89">
                  <c:v>62.646596475978399</c:v>
                </c:pt>
                <c:pt idx="90">
                  <c:v>63.164725152974803</c:v>
                </c:pt>
                <c:pt idx="91">
                  <c:v>63.6828538299713</c:v>
                </c:pt>
                <c:pt idx="92">
                  <c:v>64.200982506967804</c:v>
                </c:pt>
                <c:pt idx="93">
                  <c:v>64.719111183964202</c:v>
                </c:pt>
                <c:pt idx="94">
                  <c:v>65.237239860960798</c:v>
                </c:pt>
                <c:pt idx="95">
                  <c:v>65.755368537957196</c:v>
                </c:pt>
                <c:pt idx="96">
                  <c:v>66.273497214953693</c:v>
                </c:pt>
                <c:pt idx="97">
                  <c:v>66.791625891950204</c:v>
                </c:pt>
                <c:pt idx="98">
                  <c:v>67.309754568946602</c:v>
                </c:pt>
                <c:pt idx="99">
                  <c:v>67.827883245943099</c:v>
                </c:pt>
                <c:pt idx="100">
                  <c:v>68.346011922939496</c:v>
                </c:pt>
              </c:numCache>
            </c:numRef>
          </c:yVal>
          <c:smooth val="1"/>
          <c:extLst>
            <c:ext xmlns:c16="http://schemas.microsoft.com/office/drawing/2014/chart" uri="{C3380CC4-5D6E-409C-BE32-E72D297353CC}">
              <c16:uniqueId val="{00000004-343B-4739-B76F-6BB13E606781}"/>
            </c:ext>
          </c:extLst>
        </c:ser>
        <c:ser>
          <c:idx val="4"/>
          <c:order val="4"/>
          <c:tx>
            <c:v>case3 electricity</c:v>
          </c:tx>
          <c:spPr>
            <a:ln w="19050" cap="rnd">
              <a:solidFill>
                <a:schemeClr val="accent5"/>
              </a:solidFill>
              <a:round/>
            </a:ln>
            <a:effectLst/>
          </c:spPr>
          <c:marker>
            <c:symbol val="none"/>
          </c:marker>
          <c:xVal>
            <c:numRef>
              <c:f>FreahweightAndElectricity!$A$5:$A$105</c:f>
              <c:numCache>
                <c:formatCode>0.00</c:formatCode>
                <c:ptCount val="101"/>
                <c:pt idx="0">
                  <c:v>0</c:v>
                </c:pt>
                <c:pt idx="1">
                  <c:v>0.01</c:v>
                </c:pt>
                <c:pt idx="2">
                  <c:v>0.02</c:v>
                </c:pt>
                <c:pt idx="3">
                  <c:v>0.03</c:v>
                </c:pt>
                <c:pt idx="4">
                  <c:v>0.04</c:v>
                </c:pt>
                <c:pt idx="5">
                  <c:v>0.05</c:v>
                </c:pt>
                <c:pt idx="6">
                  <c:v>6.0000000000000005E-2</c:v>
                </c:pt>
                <c:pt idx="7">
                  <c:v>7.0000000000000007E-2</c:v>
                </c:pt>
                <c:pt idx="8">
                  <c:v>0.08</c:v>
                </c:pt>
                <c:pt idx="9">
                  <c:v>0.09</c:v>
                </c:pt>
                <c:pt idx="10">
                  <c:v>9.9999999999999992E-2</c:v>
                </c:pt>
                <c:pt idx="11">
                  <c:v>0.10999999999999999</c:v>
                </c:pt>
                <c:pt idx="12">
                  <c:v>0.11999999999999998</c:v>
                </c:pt>
                <c:pt idx="13">
                  <c:v>0.12999999999999998</c:v>
                </c:pt>
                <c:pt idx="14">
                  <c:v>0.13999999999999999</c:v>
                </c:pt>
                <c:pt idx="15">
                  <c:v>0.15</c:v>
                </c:pt>
                <c:pt idx="16">
                  <c:v>0.16</c:v>
                </c:pt>
                <c:pt idx="17">
                  <c:v>0.17</c:v>
                </c:pt>
                <c:pt idx="18">
                  <c:v>0.18000000000000002</c:v>
                </c:pt>
                <c:pt idx="19">
                  <c:v>0.19000000000000003</c:v>
                </c:pt>
                <c:pt idx="20">
                  <c:v>0.20000000000000004</c:v>
                </c:pt>
                <c:pt idx="21">
                  <c:v>0.21000000000000005</c:v>
                </c:pt>
                <c:pt idx="22">
                  <c:v>0.22000000000000006</c:v>
                </c:pt>
                <c:pt idx="23">
                  <c:v>0.23000000000000007</c:v>
                </c:pt>
                <c:pt idx="24">
                  <c:v>0.24000000000000007</c:v>
                </c:pt>
                <c:pt idx="25">
                  <c:v>0.25000000000000006</c:v>
                </c:pt>
                <c:pt idx="26">
                  <c:v>0.26000000000000006</c:v>
                </c:pt>
                <c:pt idx="27">
                  <c:v>0.27000000000000007</c:v>
                </c:pt>
                <c:pt idx="28">
                  <c:v>0.28000000000000008</c:v>
                </c:pt>
                <c:pt idx="29">
                  <c:v>0.29000000000000009</c:v>
                </c:pt>
                <c:pt idx="30">
                  <c:v>0.3000000000000001</c:v>
                </c:pt>
                <c:pt idx="31">
                  <c:v>0.31000000000000011</c:v>
                </c:pt>
                <c:pt idx="32">
                  <c:v>0.32000000000000012</c:v>
                </c:pt>
                <c:pt idx="33">
                  <c:v>0.33000000000000013</c:v>
                </c:pt>
                <c:pt idx="34">
                  <c:v>0.34000000000000014</c:v>
                </c:pt>
                <c:pt idx="35">
                  <c:v>0.35000000000000014</c:v>
                </c:pt>
                <c:pt idx="36">
                  <c:v>0.36000000000000015</c:v>
                </c:pt>
                <c:pt idx="37">
                  <c:v>0.37000000000000016</c:v>
                </c:pt>
                <c:pt idx="38">
                  <c:v>0.38000000000000017</c:v>
                </c:pt>
                <c:pt idx="39">
                  <c:v>0.39000000000000018</c:v>
                </c:pt>
                <c:pt idx="40">
                  <c:v>0.40000000000000019</c:v>
                </c:pt>
                <c:pt idx="41">
                  <c:v>0.4100000000000002</c:v>
                </c:pt>
                <c:pt idx="42">
                  <c:v>0.42000000000000021</c:v>
                </c:pt>
                <c:pt idx="43">
                  <c:v>0.43000000000000022</c:v>
                </c:pt>
                <c:pt idx="44">
                  <c:v>0.44000000000000022</c:v>
                </c:pt>
                <c:pt idx="45">
                  <c:v>0.45000000000000023</c:v>
                </c:pt>
                <c:pt idx="46">
                  <c:v>0.46000000000000024</c:v>
                </c:pt>
                <c:pt idx="47">
                  <c:v>0.47000000000000025</c:v>
                </c:pt>
                <c:pt idx="48">
                  <c:v>0.48000000000000026</c:v>
                </c:pt>
                <c:pt idx="49">
                  <c:v>0.49000000000000027</c:v>
                </c:pt>
                <c:pt idx="50">
                  <c:v>0.50000000000000022</c:v>
                </c:pt>
                <c:pt idx="51">
                  <c:v>0.51000000000000023</c:v>
                </c:pt>
                <c:pt idx="52">
                  <c:v>0.52000000000000024</c:v>
                </c:pt>
                <c:pt idx="53">
                  <c:v>0.53000000000000025</c:v>
                </c:pt>
                <c:pt idx="54">
                  <c:v>0.54000000000000026</c:v>
                </c:pt>
                <c:pt idx="55">
                  <c:v>0.55000000000000027</c:v>
                </c:pt>
                <c:pt idx="56">
                  <c:v>0.56000000000000028</c:v>
                </c:pt>
                <c:pt idx="57">
                  <c:v>0.57000000000000028</c:v>
                </c:pt>
                <c:pt idx="58">
                  <c:v>0.58000000000000029</c:v>
                </c:pt>
                <c:pt idx="59">
                  <c:v>0.5900000000000003</c:v>
                </c:pt>
                <c:pt idx="60">
                  <c:v>0.60000000000000031</c:v>
                </c:pt>
                <c:pt idx="61">
                  <c:v>0.61000000000000032</c:v>
                </c:pt>
                <c:pt idx="62">
                  <c:v>0.62000000000000033</c:v>
                </c:pt>
                <c:pt idx="63">
                  <c:v>0.63000000000000034</c:v>
                </c:pt>
                <c:pt idx="64">
                  <c:v>0.64000000000000035</c:v>
                </c:pt>
                <c:pt idx="65">
                  <c:v>0.65000000000000036</c:v>
                </c:pt>
                <c:pt idx="66">
                  <c:v>0.66000000000000036</c:v>
                </c:pt>
                <c:pt idx="67">
                  <c:v>0.67000000000000037</c:v>
                </c:pt>
                <c:pt idx="68">
                  <c:v>0.68000000000000038</c:v>
                </c:pt>
                <c:pt idx="69">
                  <c:v>0.69000000000000039</c:v>
                </c:pt>
                <c:pt idx="70">
                  <c:v>0.7000000000000004</c:v>
                </c:pt>
                <c:pt idx="71">
                  <c:v>0.71000000000000041</c:v>
                </c:pt>
                <c:pt idx="72">
                  <c:v>0.72000000000000042</c:v>
                </c:pt>
                <c:pt idx="73">
                  <c:v>0.73000000000000043</c:v>
                </c:pt>
                <c:pt idx="74">
                  <c:v>0.74000000000000044</c:v>
                </c:pt>
                <c:pt idx="75">
                  <c:v>0.75000000000000044</c:v>
                </c:pt>
                <c:pt idx="76">
                  <c:v>0.76000000000000045</c:v>
                </c:pt>
                <c:pt idx="77">
                  <c:v>0.77000000000000046</c:v>
                </c:pt>
                <c:pt idx="78">
                  <c:v>0.78000000000000047</c:v>
                </c:pt>
                <c:pt idx="79">
                  <c:v>0.79000000000000048</c:v>
                </c:pt>
                <c:pt idx="80">
                  <c:v>0.80000000000000049</c:v>
                </c:pt>
                <c:pt idx="81">
                  <c:v>0.8100000000000005</c:v>
                </c:pt>
                <c:pt idx="82">
                  <c:v>0.82000000000000051</c:v>
                </c:pt>
                <c:pt idx="83">
                  <c:v>0.83000000000000052</c:v>
                </c:pt>
                <c:pt idx="84">
                  <c:v>0.84000000000000052</c:v>
                </c:pt>
                <c:pt idx="85">
                  <c:v>0.85000000000000053</c:v>
                </c:pt>
                <c:pt idx="86">
                  <c:v>0.86000000000000054</c:v>
                </c:pt>
                <c:pt idx="87">
                  <c:v>0.87000000000000055</c:v>
                </c:pt>
                <c:pt idx="88">
                  <c:v>0.88000000000000056</c:v>
                </c:pt>
                <c:pt idx="89">
                  <c:v>0.89000000000000057</c:v>
                </c:pt>
                <c:pt idx="90">
                  <c:v>0.90000000000000058</c:v>
                </c:pt>
                <c:pt idx="91">
                  <c:v>0.91000000000000059</c:v>
                </c:pt>
                <c:pt idx="92">
                  <c:v>0.9200000000000006</c:v>
                </c:pt>
                <c:pt idx="93">
                  <c:v>0.9300000000000006</c:v>
                </c:pt>
                <c:pt idx="94">
                  <c:v>0.94000000000000061</c:v>
                </c:pt>
                <c:pt idx="95">
                  <c:v>0.95000000000000062</c:v>
                </c:pt>
                <c:pt idx="96">
                  <c:v>0.96000000000000063</c:v>
                </c:pt>
                <c:pt idx="97">
                  <c:v>0.97000000000000064</c:v>
                </c:pt>
                <c:pt idx="98">
                  <c:v>0.98000000000000065</c:v>
                </c:pt>
                <c:pt idx="99">
                  <c:v>0.99000000000000066</c:v>
                </c:pt>
                <c:pt idx="100">
                  <c:v>1.0000000000000007</c:v>
                </c:pt>
              </c:numCache>
            </c:numRef>
          </c:xVal>
          <c:yVal>
            <c:numRef>
              <c:f>FreahweightAndElectricity!$F$5:$F$105</c:f>
              <c:numCache>
                <c:formatCode>General</c:formatCode>
                <c:ptCount val="101"/>
                <c:pt idx="0">
                  <c:v>33.066288446584998</c:v>
                </c:pt>
                <c:pt idx="1">
                  <c:v>33.584417123581503</c:v>
                </c:pt>
                <c:pt idx="2">
                  <c:v>34.102545800578</c:v>
                </c:pt>
                <c:pt idx="3">
                  <c:v>34.620674477574397</c:v>
                </c:pt>
                <c:pt idx="4">
                  <c:v>35.138803154570901</c:v>
                </c:pt>
                <c:pt idx="5">
                  <c:v>35.656931831567398</c:v>
                </c:pt>
                <c:pt idx="6">
                  <c:v>36.175060508563803</c:v>
                </c:pt>
                <c:pt idx="7">
                  <c:v>36.6931891855603</c:v>
                </c:pt>
                <c:pt idx="8">
                  <c:v>37.211317862556797</c:v>
                </c:pt>
                <c:pt idx="9">
                  <c:v>37.729446539553201</c:v>
                </c:pt>
                <c:pt idx="10">
                  <c:v>38.247575216549698</c:v>
                </c:pt>
                <c:pt idx="11">
                  <c:v>38.765703893546203</c:v>
                </c:pt>
                <c:pt idx="12">
                  <c:v>39.2838325705427</c:v>
                </c:pt>
                <c:pt idx="13">
                  <c:v>39.801961247539197</c:v>
                </c:pt>
                <c:pt idx="14">
                  <c:v>40.320089924535601</c:v>
                </c:pt>
                <c:pt idx="15">
                  <c:v>40.838218601532098</c:v>
                </c:pt>
                <c:pt idx="16">
                  <c:v>41.356347278528602</c:v>
                </c:pt>
                <c:pt idx="17">
                  <c:v>41.874475955525</c:v>
                </c:pt>
                <c:pt idx="18">
                  <c:v>42.392604632521497</c:v>
                </c:pt>
                <c:pt idx="19">
                  <c:v>42.910733309518001</c:v>
                </c:pt>
                <c:pt idx="20">
                  <c:v>43.428861986514399</c:v>
                </c:pt>
                <c:pt idx="21">
                  <c:v>43.946990663510903</c:v>
                </c:pt>
                <c:pt idx="22">
                  <c:v>44.4651193405074</c:v>
                </c:pt>
                <c:pt idx="23">
                  <c:v>44.983248017503897</c:v>
                </c:pt>
                <c:pt idx="24">
                  <c:v>45.501376694500301</c:v>
                </c:pt>
                <c:pt idx="25">
                  <c:v>46.019505371496798</c:v>
                </c:pt>
                <c:pt idx="26">
                  <c:v>46.537634048493302</c:v>
                </c:pt>
                <c:pt idx="27">
                  <c:v>47.055762725489799</c:v>
                </c:pt>
                <c:pt idx="28">
                  <c:v>47.573891402486197</c:v>
                </c:pt>
                <c:pt idx="29">
                  <c:v>48.092020079482701</c:v>
                </c:pt>
                <c:pt idx="30">
                  <c:v>48.610148756479099</c:v>
                </c:pt>
                <c:pt idx="31">
                  <c:v>49.128277433475702</c:v>
                </c:pt>
                <c:pt idx="32">
                  <c:v>49.6464061104721</c:v>
                </c:pt>
                <c:pt idx="33">
                  <c:v>50.164534787468597</c:v>
                </c:pt>
                <c:pt idx="34">
                  <c:v>50.682663464465001</c:v>
                </c:pt>
                <c:pt idx="35">
                  <c:v>51.200792141461498</c:v>
                </c:pt>
                <c:pt idx="36">
                  <c:v>51.718920818458002</c:v>
                </c:pt>
                <c:pt idx="37">
                  <c:v>52.2370494954544</c:v>
                </c:pt>
                <c:pt idx="38">
                  <c:v>52.755178172450897</c:v>
                </c:pt>
                <c:pt idx="39">
                  <c:v>53.273306849447401</c:v>
                </c:pt>
                <c:pt idx="40">
                  <c:v>53.791435526443898</c:v>
                </c:pt>
                <c:pt idx="41">
                  <c:v>54.309564203440402</c:v>
                </c:pt>
                <c:pt idx="42">
                  <c:v>54.8276928804368</c:v>
                </c:pt>
                <c:pt idx="43">
                  <c:v>55.345821557433297</c:v>
                </c:pt>
                <c:pt idx="44">
                  <c:v>55.863950234429801</c:v>
                </c:pt>
                <c:pt idx="45">
                  <c:v>56.382078911426198</c:v>
                </c:pt>
                <c:pt idx="46">
                  <c:v>56.900207588422703</c:v>
                </c:pt>
                <c:pt idx="47">
                  <c:v>57.4183362654192</c:v>
                </c:pt>
                <c:pt idx="48">
                  <c:v>57.936464942415597</c:v>
                </c:pt>
                <c:pt idx="49">
                  <c:v>58.454593619412101</c:v>
                </c:pt>
                <c:pt idx="50">
                  <c:v>58.972722296408598</c:v>
                </c:pt>
                <c:pt idx="51">
                  <c:v>59.490850973405102</c:v>
                </c:pt>
                <c:pt idx="52">
                  <c:v>60.0089796504015</c:v>
                </c:pt>
                <c:pt idx="53">
                  <c:v>60.527108327397997</c:v>
                </c:pt>
                <c:pt idx="54">
                  <c:v>61.045237004394501</c:v>
                </c:pt>
                <c:pt idx="55">
                  <c:v>61.563365681390898</c:v>
                </c:pt>
                <c:pt idx="56">
                  <c:v>62.081494358387403</c:v>
                </c:pt>
                <c:pt idx="57">
                  <c:v>62.5996230353839</c:v>
                </c:pt>
                <c:pt idx="58">
                  <c:v>63.117751712380297</c:v>
                </c:pt>
                <c:pt idx="59">
                  <c:v>63.635880389376801</c:v>
                </c:pt>
                <c:pt idx="60">
                  <c:v>64.154009066373305</c:v>
                </c:pt>
                <c:pt idx="61">
                  <c:v>64.672137743369703</c:v>
                </c:pt>
                <c:pt idx="62">
                  <c:v>65.1902664203662</c:v>
                </c:pt>
                <c:pt idx="63">
                  <c:v>65.708395097362697</c:v>
                </c:pt>
                <c:pt idx="64">
                  <c:v>66.226523774359094</c:v>
                </c:pt>
                <c:pt idx="65">
                  <c:v>66.744652451355606</c:v>
                </c:pt>
                <c:pt idx="66">
                  <c:v>67.262781128352103</c:v>
                </c:pt>
                <c:pt idx="67">
                  <c:v>67.7809098053485</c:v>
                </c:pt>
                <c:pt idx="68">
                  <c:v>68.299038482344997</c:v>
                </c:pt>
                <c:pt idx="69">
                  <c:v>68.817167159341494</c:v>
                </c:pt>
                <c:pt idx="70">
                  <c:v>69.335295836338005</c:v>
                </c:pt>
                <c:pt idx="71">
                  <c:v>69.853424513334403</c:v>
                </c:pt>
                <c:pt idx="72">
                  <c:v>70.3715531903309</c:v>
                </c:pt>
                <c:pt idx="73">
                  <c:v>70.889681867327397</c:v>
                </c:pt>
                <c:pt idx="74">
                  <c:v>71.407810544323794</c:v>
                </c:pt>
                <c:pt idx="75">
                  <c:v>71.925939221320206</c:v>
                </c:pt>
                <c:pt idx="76">
                  <c:v>72.444067898316803</c:v>
                </c:pt>
                <c:pt idx="77">
                  <c:v>72.9621965753132</c:v>
                </c:pt>
                <c:pt idx="78">
                  <c:v>73.480325252309697</c:v>
                </c:pt>
                <c:pt idx="79">
                  <c:v>73.998453929306194</c:v>
                </c:pt>
                <c:pt idx="80">
                  <c:v>74.516582606302705</c:v>
                </c:pt>
                <c:pt idx="81">
                  <c:v>75.034711283299103</c:v>
                </c:pt>
                <c:pt idx="82">
                  <c:v>75.5528399602956</c:v>
                </c:pt>
                <c:pt idx="83">
                  <c:v>76.070968637291998</c:v>
                </c:pt>
                <c:pt idx="84">
                  <c:v>76.589097314288495</c:v>
                </c:pt>
                <c:pt idx="85">
                  <c:v>77.107225991285006</c:v>
                </c:pt>
                <c:pt idx="86">
                  <c:v>77.625354668281503</c:v>
                </c:pt>
                <c:pt idx="87">
                  <c:v>78.1434833452779</c:v>
                </c:pt>
                <c:pt idx="88">
                  <c:v>78.661612022274397</c:v>
                </c:pt>
                <c:pt idx="89">
                  <c:v>79.179740699270894</c:v>
                </c:pt>
                <c:pt idx="90">
                  <c:v>79.697869376267306</c:v>
                </c:pt>
                <c:pt idx="91">
                  <c:v>80.215998053263803</c:v>
                </c:pt>
                <c:pt idx="92">
                  <c:v>80.7341267302603</c:v>
                </c:pt>
                <c:pt idx="93">
                  <c:v>81.252255407256698</c:v>
                </c:pt>
                <c:pt idx="94">
                  <c:v>81.770384084253294</c:v>
                </c:pt>
                <c:pt idx="95">
                  <c:v>82.288512761249706</c:v>
                </c:pt>
                <c:pt idx="96">
                  <c:v>82.806641438246203</c:v>
                </c:pt>
                <c:pt idx="97">
                  <c:v>83.3247701152427</c:v>
                </c:pt>
                <c:pt idx="98">
                  <c:v>83.842898792239097</c:v>
                </c:pt>
                <c:pt idx="99">
                  <c:v>84.361027469235594</c:v>
                </c:pt>
                <c:pt idx="100">
                  <c:v>84.879156146232006</c:v>
                </c:pt>
              </c:numCache>
            </c:numRef>
          </c:yVal>
          <c:smooth val="1"/>
          <c:extLst>
            <c:ext xmlns:c16="http://schemas.microsoft.com/office/drawing/2014/chart" uri="{C3380CC4-5D6E-409C-BE32-E72D297353CC}">
              <c16:uniqueId val="{00000005-343B-4739-B76F-6BB13E606781}"/>
            </c:ext>
          </c:extLst>
        </c:ser>
        <c:dLbls>
          <c:showLegendKey val="0"/>
          <c:showVal val="0"/>
          <c:showCatName val="0"/>
          <c:showSerName val="0"/>
          <c:showPercent val="0"/>
          <c:showBubbleSize val="0"/>
        </c:dLbls>
        <c:axId val="2061442672"/>
        <c:axId val="2061437920"/>
      </c:scatterChart>
      <c:valAx>
        <c:axId val="1649153024"/>
        <c:scaling>
          <c:orientation val="minMax"/>
          <c:max val="1"/>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PV coverage ratio (-)</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88741824"/>
        <c:crosses val="autoZero"/>
        <c:crossBetween val="midCat"/>
      </c:valAx>
      <c:valAx>
        <c:axId val="178874182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800" dirty="0"/>
                  <a:t>Harvested</a:t>
                </a:r>
                <a:r>
                  <a:rPr lang="en-US" sz="2800" baseline="0" dirty="0"/>
                  <a:t> lettuce</a:t>
                </a:r>
                <a:r>
                  <a:rPr lang="en-US" sz="2800" dirty="0"/>
                  <a:t> fresh weight (kg m</a:t>
                </a:r>
                <a:r>
                  <a:rPr lang="en-US" sz="2800" baseline="30000" dirty="0"/>
                  <a:t>-2</a:t>
                </a:r>
                <a:r>
                  <a:rPr lang="en-US" sz="2800" dirty="0"/>
                  <a:t>)</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49153024"/>
        <c:crosses val="autoZero"/>
        <c:crossBetween val="midCat"/>
      </c:valAx>
      <c:valAx>
        <c:axId val="2061437920"/>
        <c:scaling>
          <c:orientation val="minMax"/>
        </c:scaling>
        <c:delete val="0"/>
        <c:axPos val="r"/>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dirty="0"/>
                  <a:t>Energy produced per GH floor area (</a:t>
                </a:r>
                <a:r>
                  <a:rPr lang="en-US" sz="2800" dirty="0" err="1"/>
                  <a:t>KWh</a:t>
                </a:r>
                <a:r>
                  <a:rPr lang="en-US" sz="2800" dirty="0"/>
                  <a:t> m-2)</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61442672"/>
        <c:crosses val="max"/>
        <c:crossBetween val="midCat"/>
      </c:valAx>
      <c:valAx>
        <c:axId val="2061442672"/>
        <c:scaling>
          <c:orientation val="minMax"/>
        </c:scaling>
        <c:delete val="1"/>
        <c:axPos val="b"/>
        <c:numFmt formatCode="0.00" sourceLinked="1"/>
        <c:majorTickMark val="out"/>
        <c:minorTickMark val="none"/>
        <c:tickLblPos val="nextTo"/>
        <c:crossAx val="2061437920"/>
        <c:crosses val="autoZero"/>
        <c:crossBetween val="midCat"/>
      </c:valAx>
      <c:spPr>
        <a:noFill/>
        <a:ln>
          <a:noFill/>
        </a:ln>
        <a:effectLst/>
      </c:spPr>
    </c:plotArea>
    <c:legend>
      <c:legendPos val="b"/>
      <c:layout>
        <c:manualLayout>
          <c:xMode val="edge"/>
          <c:yMode val="edge"/>
          <c:x val="2.172574746862194E-2"/>
          <c:y val="0.86395403413143168"/>
          <c:w val="0.96422545489364297"/>
          <c:h val="0.123457193962742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Optimization!$W$3:$W$103</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Optimization!$B$3:$B$103</c:f>
              <c:numCache>
                <c:formatCode>General</c:formatCode>
                <c:ptCount val="101"/>
                <c:pt idx="0">
                  <c:v>415.06223281023398</c:v>
                </c:pt>
                <c:pt idx="1">
                  <c:v>415.35975900124299</c:v>
                </c:pt>
                <c:pt idx="2">
                  <c:v>415.31163343363397</c:v>
                </c:pt>
                <c:pt idx="3">
                  <c:v>415.31640970478702</c:v>
                </c:pt>
                <c:pt idx="4">
                  <c:v>415.43861014469002</c:v>
                </c:pt>
                <c:pt idx="5">
                  <c:v>415.67849445637103</c:v>
                </c:pt>
                <c:pt idx="6">
                  <c:v>415.75392864021399</c:v>
                </c:pt>
                <c:pt idx="7">
                  <c:v>415.55220882990301</c:v>
                </c:pt>
                <c:pt idx="8">
                  <c:v>415.63639656285898</c:v>
                </c:pt>
                <c:pt idx="9">
                  <c:v>415.72248341276003</c:v>
                </c:pt>
                <c:pt idx="10">
                  <c:v>415.46140128995597</c:v>
                </c:pt>
                <c:pt idx="11">
                  <c:v>415.71603804847302</c:v>
                </c:pt>
                <c:pt idx="12">
                  <c:v>415.84278714549902</c:v>
                </c:pt>
                <c:pt idx="13">
                  <c:v>415.68585562205101</c:v>
                </c:pt>
                <c:pt idx="14">
                  <c:v>415.61752373541401</c:v>
                </c:pt>
                <c:pt idx="15">
                  <c:v>415.75310947815302</c:v>
                </c:pt>
                <c:pt idx="16">
                  <c:v>416.10280676985798</c:v>
                </c:pt>
                <c:pt idx="17">
                  <c:v>416.36682099731598</c:v>
                </c:pt>
                <c:pt idx="18">
                  <c:v>415.99866270477798</c:v>
                </c:pt>
                <c:pt idx="19">
                  <c:v>416.205367924082</c:v>
                </c:pt>
                <c:pt idx="20">
                  <c:v>416.24566725311701</c:v>
                </c:pt>
                <c:pt idx="21">
                  <c:v>416.21825344157298</c:v>
                </c:pt>
                <c:pt idx="22">
                  <c:v>416.52932241110898</c:v>
                </c:pt>
                <c:pt idx="23">
                  <c:v>416.673163460382</c:v>
                </c:pt>
                <c:pt idx="24">
                  <c:v>416.55608722123998</c:v>
                </c:pt>
                <c:pt idx="25">
                  <c:v>416.50200879906498</c:v>
                </c:pt>
                <c:pt idx="26">
                  <c:v>416.92163341195499</c:v>
                </c:pt>
                <c:pt idx="27">
                  <c:v>417.20995207225002</c:v>
                </c:pt>
                <c:pt idx="28">
                  <c:v>417.21110388476097</c:v>
                </c:pt>
                <c:pt idx="29">
                  <c:v>417.42528097973798</c:v>
                </c:pt>
                <c:pt idx="30">
                  <c:v>416.97847374475498</c:v>
                </c:pt>
                <c:pt idx="31">
                  <c:v>417.27819196625001</c:v>
                </c:pt>
                <c:pt idx="32">
                  <c:v>417.17372715290401</c:v>
                </c:pt>
                <c:pt idx="33">
                  <c:v>416.94137118526601</c:v>
                </c:pt>
                <c:pt idx="34">
                  <c:v>417.29263492576098</c:v>
                </c:pt>
                <c:pt idx="35">
                  <c:v>417.46177487648299</c:v>
                </c:pt>
                <c:pt idx="36">
                  <c:v>417.03079770463103</c:v>
                </c:pt>
                <c:pt idx="37">
                  <c:v>416.79929438704801</c:v>
                </c:pt>
                <c:pt idx="38">
                  <c:v>417.11586377091197</c:v>
                </c:pt>
                <c:pt idx="39">
                  <c:v>417.11817076835803</c:v>
                </c:pt>
                <c:pt idx="40">
                  <c:v>416.93595967340502</c:v>
                </c:pt>
                <c:pt idx="41">
                  <c:v>417.32777108129397</c:v>
                </c:pt>
                <c:pt idx="42">
                  <c:v>417.345642016478</c:v>
                </c:pt>
                <c:pt idx="43">
                  <c:v>417.49286028434102</c:v>
                </c:pt>
                <c:pt idx="44">
                  <c:v>417.61921381080799</c:v>
                </c:pt>
                <c:pt idx="45">
                  <c:v>417.27785953312502</c:v>
                </c:pt>
                <c:pt idx="46">
                  <c:v>417.27363537251301</c:v>
                </c:pt>
                <c:pt idx="47">
                  <c:v>417.47497311890601</c:v>
                </c:pt>
                <c:pt idx="48">
                  <c:v>417.78278542990699</c:v>
                </c:pt>
                <c:pt idx="49">
                  <c:v>417.17341855100801</c:v>
                </c:pt>
                <c:pt idx="50">
                  <c:v>417.54729054933699</c:v>
                </c:pt>
                <c:pt idx="51">
                  <c:v>417.490029436898</c:v>
                </c:pt>
                <c:pt idx="52">
                  <c:v>416.88562605803497</c:v>
                </c:pt>
                <c:pt idx="53">
                  <c:v>416.52737057960599</c:v>
                </c:pt>
                <c:pt idx="54">
                  <c:v>416.973485297715</c:v>
                </c:pt>
                <c:pt idx="55">
                  <c:v>417.18424220486901</c:v>
                </c:pt>
                <c:pt idx="56">
                  <c:v>417.460916065297</c:v>
                </c:pt>
                <c:pt idx="57">
                  <c:v>417.29736940044302</c:v>
                </c:pt>
                <c:pt idx="58">
                  <c:v>417.55582922413998</c:v>
                </c:pt>
                <c:pt idx="59">
                  <c:v>417.55236239984998</c:v>
                </c:pt>
                <c:pt idx="60">
                  <c:v>417.95388869989898</c:v>
                </c:pt>
                <c:pt idx="61">
                  <c:v>417.59345284646002</c:v>
                </c:pt>
                <c:pt idx="62">
                  <c:v>417.97256869148902</c:v>
                </c:pt>
                <c:pt idx="63">
                  <c:v>417.485434648997</c:v>
                </c:pt>
                <c:pt idx="64">
                  <c:v>417.770038657611</c:v>
                </c:pt>
                <c:pt idx="65">
                  <c:v>418.16556491989598</c:v>
                </c:pt>
                <c:pt idx="66">
                  <c:v>418.477990300123</c:v>
                </c:pt>
                <c:pt idx="67">
                  <c:v>418.04577895854902</c:v>
                </c:pt>
                <c:pt idx="68">
                  <c:v>417.74441775421201</c:v>
                </c:pt>
                <c:pt idx="69">
                  <c:v>417.95685312497397</c:v>
                </c:pt>
                <c:pt idx="70">
                  <c:v>417.98725740164002</c:v>
                </c:pt>
                <c:pt idx="71">
                  <c:v>417.92148223339098</c:v>
                </c:pt>
                <c:pt idx="72">
                  <c:v>418.07490937519401</c:v>
                </c:pt>
                <c:pt idx="73">
                  <c:v>418.03250195080199</c:v>
                </c:pt>
                <c:pt idx="74">
                  <c:v>418.314832811212</c:v>
                </c:pt>
                <c:pt idx="75">
                  <c:v>418.237372748018</c:v>
                </c:pt>
                <c:pt idx="76">
                  <c:v>418.31283634509401</c:v>
                </c:pt>
                <c:pt idx="77">
                  <c:v>418.18268672073299</c:v>
                </c:pt>
                <c:pt idx="78">
                  <c:v>418.578867753802</c:v>
                </c:pt>
                <c:pt idx="79">
                  <c:v>418.68280276714398</c:v>
                </c:pt>
                <c:pt idx="80">
                  <c:v>418.87880317282901</c:v>
                </c:pt>
                <c:pt idx="81">
                  <c:v>418.41465943849801</c:v>
                </c:pt>
                <c:pt idx="82">
                  <c:v>418.35505849865098</c:v>
                </c:pt>
                <c:pt idx="83">
                  <c:v>418.74457111461601</c:v>
                </c:pt>
                <c:pt idx="84">
                  <c:v>418.78432080441701</c:v>
                </c:pt>
                <c:pt idx="85">
                  <c:v>418.669240331065</c:v>
                </c:pt>
                <c:pt idx="86">
                  <c:v>419.04587068023102</c:v>
                </c:pt>
                <c:pt idx="87">
                  <c:v>419.39760509403499</c:v>
                </c:pt>
                <c:pt idx="88">
                  <c:v>419.138144432064</c:v>
                </c:pt>
                <c:pt idx="89">
                  <c:v>419.39229190120801</c:v>
                </c:pt>
                <c:pt idx="90">
                  <c:v>419.45774293612601</c:v>
                </c:pt>
                <c:pt idx="91">
                  <c:v>419.33724443680302</c:v>
                </c:pt>
                <c:pt idx="92">
                  <c:v>419.68630474141798</c:v>
                </c:pt>
                <c:pt idx="93">
                  <c:v>419.40783722486401</c:v>
                </c:pt>
                <c:pt idx="94">
                  <c:v>419.463054032272</c:v>
                </c:pt>
                <c:pt idx="95">
                  <c:v>419.45706411124002</c:v>
                </c:pt>
                <c:pt idx="96">
                  <c:v>419.98751857494398</c:v>
                </c:pt>
                <c:pt idx="97">
                  <c:v>419.61869967401299</c:v>
                </c:pt>
                <c:pt idx="98">
                  <c:v>420.04749172750701</c:v>
                </c:pt>
                <c:pt idx="99">
                  <c:v>420.08568762896999</c:v>
                </c:pt>
                <c:pt idx="100">
                  <c:v>420.07994157942198</c:v>
                </c:pt>
              </c:numCache>
            </c:numRef>
          </c:yVal>
          <c:smooth val="0"/>
          <c:extLst>
            <c:ext xmlns:c16="http://schemas.microsoft.com/office/drawing/2014/chart" uri="{C3380CC4-5D6E-409C-BE32-E72D297353CC}">
              <c16:uniqueId val="{00000000-1F7D-4894-8081-F2DF618B5DAC}"/>
            </c:ext>
          </c:extLst>
        </c:ser>
        <c:dLbls>
          <c:showLegendKey val="0"/>
          <c:showVal val="0"/>
          <c:showCatName val="0"/>
          <c:showSerName val="0"/>
          <c:showPercent val="0"/>
          <c:showBubbleSize val="0"/>
        </c:dLbls>
        <c:axId val="261206368"/>
        <c:axId val="260016144"/>
      </c:scatterChart>
      <c:valAx>
        <c:axId val="261206368"/>
        <c:scaling>
          <c:orientation val="minMax"/>
          <c:max val="1"/>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OPV</a:t>
                </a:r>
                <a:r>
                  <a:rPr lang="en-US" sz="2400" baseline="0"/>
                  <a:t> coverage ratio</a:t>
                </a:r>
                <a:endParaRPr lang="en-US" sz="2400"/>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60016144"/>
        <c:crosses val="autoZero"/>
        <c:crossBetween val="midCat"/>
      </c:valAx>
      <c:valAx>
        <c:axId val="26001614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Economic</a:t>
                </a:r>
                <a:r>
                  <a:rPr lang="en-US" sz="2400" baseline="0" dirty="0"/>
                  <a:t> profit per greenhouse floor area (USD m</a:t>
                </a:r>
                <a:r>
                  <a:rPr lang="en-US" sz="2400" baseline="30000" dirty="0"/>
                  <a:t>-2</a:t>
                </a:r>
                <a:r>
                  <a:rPr lang="en-US" sz="2400" baseline="0" dirty="0"/>
                  <a:t>)</a:t>
                </a:r>
                <a:endParaRPr lang="en-US" sz="2400" dirty="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612063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Optimization!$W$3:$W$103</c:f>
              <c:numCache>
                <c:formatCode>General</c:formatCode>
                <c:ptCount val="101"/>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c:v>
                </c:pt>
                <c:pt idx="36">
                  <c:v>0.36</c:v>
                </c:pt>
                <c:pt idx="37">
                  <c:v>0.37</c:v>
                </c:pt>
                <c:pt idx="38">
                  <c:v>0.38</c:v>
                </c:pt>
                <c:pt idx="39">
                  <c:v>0.39</c:v>
                </c:pt>
                <c:pt idx="40">
                  <c:v>0.4</c:v>
                </c:pt>
                <c:pt idx="41">
                  <c:v>0.41</c:v>
                </c:pt>
                <c:pt idx="42">
                  <c:v>0.42</c:v>
                </c:pt>
                <c:pt idx="43">
                  <c:v>0.43</c:v>
                </c:pt>
                <c:pt idx="44">
                  <c:v>0.44</c:v>
                </c:pt>
                <c:pt idx="45">
                  <c:v>0.45</c:v>
                </c:pt>
                <c:pt idx="46">
                  <c:v>0.46</c:v>
                </c:pt>
                <c:pt idx="47">
                  <c:v>0.47</c:v>
                </c:pt>
                <c:pt idx="48">
                  <c:v>0.48</c:v>
                </c:pt>
                <c:pt idx="49">
                  <c:v>0.49</c:v>
                </c:pt>
                <c:pt idx="50">
                  <c:v>0.5</c:v>
                </c:pt>
                <c:pt idx="51">
                  <c:v>0.51</c:v>
                </c:pt>
                <c:pt idx="52">
                  <c:v>0.52</c:v>
                </c:pt>
                <c:pt idx="53">
                  <c:v>0.53</c:v>
                </c:pt>
                <c:pt idx="54">
                  <c:v>0.54</c:v>
                </c:pt>
                <c:pt idx="55">
                  <c:v>0.55000000000000004</c:v>
                </c:pt>
                <c:pt idx="56">
                  <c:v>0.56000000000000005</c:v>
                </c:pt>
                <c:pt idx="57">
                  <c:v>0.56999999999999995</c:v>
                </c:pt>
                <c:pt idx="58">
                  <c:v>0.57999999999999996</c:v>
                </c:pt>
                <c:pt idx="59">
                  <c:v>0.59</c:v>
                </c:pt>
                <c:pt idx="60">
                  <c:v>0.6</c:v>
                </c:pt>
                <c:pt idx="61">
                  <c:v>0.61</c:v>
                </c:pt>
                <c:pt idx="62">
                  <c:v>0.62</c:v>
                </c:pt>
                <c:pt idx="63">
                  <c:v>0.63</c:v>
                </c:pt>
                <c:pt idx="64">
                  <c:v>0.64</c:v>
                </c:pt>
                <c:pt idx="65">
                  <c:v>0.65</c:v>
                </c:pt>
                <c:pt idx="66">
                  <c:v>0.66</c:v>
                </c:pt>
                <c:pt idx="67">
                  <c:v>0.67</c:v>
                </c:pt>
                <c:pt idx="68">
                  <c:v>0.68</c:v>
                </c:pt>
                <c:pt idx="69">
                  <c:v>0.69</c:v>
                </c:pt>
                <c:pt idx="70">
                  <c:v>0.7</c:v>
                </c:pt>
                <c:pt idx="71">
                  <c:v>0.71</c:v>
                </c:pt>
                <c:pt idx="72">
                  <c:v>0.72</c:v>
                </c:pt>
                <c:pt idx="73">
                  <c:v>0.73</c:v>
                </c:pt>
                <c:pt idx="74">
                  <c:v>0.74</c:v>
                </c:pt>
                <c:pt idx="75">
                  <c:v>0.75</c:v>
                </c:pt>
                <c:pt idx="76">
                  <c:v>0.76</c:v>
                </c:pt>
                <c:pt idx="77">
                  <c:v>0.77</c:v>
                </c:pt>
                <c:pt idx="78">
                  <c:v>0.78</c:v>
                </c:pt>
                <c:pt idx="79">
                  <c:v>0.79</c:v>
                </c:pt>
                <c:pt idx="80">
                  <c:v>0.8</c:v>
                </c:pt>
                <c:pt idx="81">
                  <c:v>0.81</c:v>
                </c:pt>
                <c:pt idx="82">
                  <c:v>0.82</c:v>
                </c:pt>
                <c:pt idx="83">
                  <c:v>0.83</c:v>
                </c:pt>
                <c:pt idx="84">
                  <c:v>0.84</c:v>
                </c:pt>
                <c:pt idx="85">
                  <c:v>0.85</c:v>
                </c:pt>
                <c:pt idx="86">
                  <c:v>0.86</c:v>
                </c:pt>
                <c:pt idx="87">
                  <c:v>0.87</c:v>
                </c:pt>
                <c:pt idx="88">
                  <c:v>0.88</c:v>
                </c:pt>
                <c:pt idx="89">
                  <c:v>0.89</c:v>
                </c:pt>
                <c:pt idx="90">
                  <c:v>0.9</c:v>
                </c:pt>
                <c:pt idx="91">
                  <c:v>0.91</c:v>
                </c:pt>
                <c:pt idx="92">
                  <c:v>0.92</c:v>
                </c:pt>
                <c:pt idx="93">
                  <c:v>0.93</c:v>
                </c:pt>
                <c:pt idx="94">
                  <c:v>0.94</c:v>
                </c:pt>
                <c:pt idx="95">
                  <c:v>0.95</c:v>
                </c:pt>
                <c:pt idx="96">
                  <c:v>0.96</c:v>
                </c:pt>
                <c:pt idx="97">
                  <c:v>0.97</c:v>
                </c:pt>
                <c:pt idx="98">
                  <c:v>0.98</c:v>
                </c:pt>
                <c:pt idx="99">
                  <c:v>0.99</c:v>
                </c:pt>
                <c:pt idx="100">
                  <c:v>1</c:v>
                </c:pt>
              </c:numCache>
            </c:numRef>
          </c:xVal>
          <c:yVal>
            <c:numRef>
              <c:f>Optimization!$M$3:$M$103</c:f>
              <c:numCache>
                <c:formatCode>General</c:formatCode>
                <c:ptCount val="101"/>
                <c:pt idx="0">
                  <c:v>458.86765558797498</c:v>
                </c:pt>
                <c:pt idx="1">
                  <c:v>459.18725779664499</c:v>
                </c:pt>
                <c:pt idx="2">
                  <c:v>459.046393753416</c:v>
                </c:pt>
                <c:pt idx="3">
                  <c:v>458.796697798639</c:v>
                </c:pt>
                <c:pt idx="4">
                  <c:v>458.96145444255899</c:v>
                </c:pt>
                <c:pt idx="5">
                  <c:v>458.85896248311201</c:v>
                </c:pt>
                <c:pt idx="6">
                  <c:v>459.19763949548798</c:v>
                </c:pt>
                <c:pt idx="7">
                  <c:v>459.05512835706901</c:v>
                </c:pt>
                <c:pt idx="8">
                  <c:v>459.303179213541</c:v>
                </c:pt>
                <c:pt idx="9">
                  <c:v>459.54161896305101</c:v>
                </c:pt>
                <c:pt idx="10">
                  <c:v>459.39713887592399</c:v>
                </c:pt>
                <c:pt idx="11">
                  <c:v>459.40741751130503</c:v>
                </c:pt>
                <c:pt idx="12">
                  <c:v>459.06994462204898</c:v>
                </c:pt>
                <c:pt idx="13">
                  <c:v>459.32361435046499</c:v>
                </c:pt>
                <c:pt idx="14">
                  <c:v>459.371283596951</c:v>
                </c:pt>
                <c:pt idx="15">
                  <c:v>459.64927813917598</c:v>
                </c:pt>
                <c:pt idx="16">
                  <c:v>459.58551789920801</c:v>
                </c:pt>
                <c:pt idx="17">
                  <c:v>459.60958468108402</c:v>
                </c:pt>
                <c:pt idx="18">
                  <c:v>459.322167723267</c:v>
                </c:pt>
                <c:pt idx="19">
                  <c:v>459.29170645105199</c:v>
                </c:pt>
                <c:pt idx="20">
                  <c:v>459.55212874563102</c:v>
                </c:pt>
                <c:pt idx="21">
                  <c:v>459.07853585161001</c:v>
                </c:pt>
                <c:pt idx="22">
                  <c:v>459.10259972942401</c:v>
                </c:pt>
                <c:pt idx="23">
                  <c:v>459.60972441908598</c:v>
                </c:pt>
                <c:pt idx="24">
                  <c:v>459.49533675419201</c:v>
                </c:pt>
                <c:pt idx="25">
                  <c:v>459.567576249382</c:v>
                </c:pt>
                <c:pt idx="26">
                  <c:v>459.73280986296902</c:v>
                </c:pt>
                <c:pt idx="27">
                  <c:v>459.433935716733</c:v>
                </c:pt>
                <c:pt idx="28">
                  <c:v>459.51764045946601</c:v>
                </c:pt>
                <c:pt idx="29">
                  <c:v>459.92712068239598</c:v>
                </c:pt>
                <c:pt idx="30">
                  <c:v>459.52471511098099</c:v>
                </c:pt>
                <c:pt idx="31">
                  <c:v>459.51215955694602</c:v>
                </c:pt>
                <c:pt idx="32">
                  <c:v>460.02927668141803</c:v>
                </c:pt>
                <c:pt idx="33">
                  <c:v>459.526097099872</c:v>
                </c:pt>
                <c:pt idx="34">
                  <c:v>459.777335623694</c:v>
                </c:pt>
                <c:pt idx="35">
                  <c:v>459.52791194718498</c:v>
                </c:pt>
                <c:pt idx="36">
                  <c:v>459.69427918371002</c:v>
                </c:pt>
                <c:pt idx="37">
                  <c:v>459.71725718937302</c:v>
                </c:pt>
                <c:pt idx="38">
                  <c:v>459.47492303842802</c:v>
                </c:pt>
                <c:pt idx="39">
                  <c:v>459.68478942803398</c:v>
                </c:pt>
                <c:pt idx="40">
                  <c:v>459.600540225104</c:v>
                </c:pt>
                <c:pt idx="41">
                  <c:v>459.91271730716102</c:v>
                </c:pt>
                <c:pt idx="42">
                  <c:v>459.976777292816</c:v>
                </c:pt>
                <c:pt idx="43">
                  <c:v>459.914563915521</c:v>
                </c:pt>
                <c:pt idx="44">
                  <c:v>415.44275710154898</c:v>
                </c:pt>
                <c:pt idx="45">
                  <c:v>460.12527408527899</c:v>
                </c:pt>
                <c:pt idx="46">
                  <c:v>415.39814604872799</c:v>
                </c:pt>
                <c:pt idx="47">
                  <c:v>415.55271995696899</c:v>
                </c:pt>
                <c:pt idx="48">
                  <c:v>415.71969665263703</c:v>
                </c:pt>
                <c:pt idx="49">
                  <c:v>415.117833620228</c:v>
                </c:pt>
                <c:pt idx="50">
                  <c:v>415.47998224774801</c:v>
                </c:pt>
                <c:pt idx="51">
                  <c:v>415.317564101399</c:v>
                </c:pt>
                <c:pt idx="52">
                  <c:v>459.452615009498</c:v>
                </c:pt>
                <c:pt idx="53">
                  <c:v>459.41349062051199</c:v>
                </c:pt>
                <c:pt idx="54">
                  <c:v>459.68641991411499</c:v>
                </c:pt>
                <c:pt idx="55">
                  <c:v>459.88642239274799</c:v>
                </c:pt>
                <c:pt idx="56">
                  <c:v>460.28503855263398</c:v>
                </c:pt>
                <c:pt idx="57">
                  <c:v>460.281534037916</c:v>
                </c:pt>
                <c:pt idx="58">
                  <c:v>460.54368741839301</c:v>
                </c:pt>
                <c:pt idx="59">
                  <c:v>415.52096417596698</c:v>
                </c:pt>
                <c:pt idx="60">
                  <c:v>415.788158245663</c:v>
                </c:pt>
                <c:pt idx="61">
                  <c:v>415.57830028831</c:v>
                </c:pt>
                <c:pt idx="62">
                  <c:v>415.98180196295999</c:v>
                </c:pt>
                <c:pt idx="63">
                  <c:v>415.65046671412199</c:v>
                </c:pt>
                <c:pt idx="64">
                  <c:v>415.79460863734698</c:v>
                </c:pt>
                <c:pt idx="65">
                  <c:v>415.89791691759098</c:v>
                </c:pt>
                <c:pt idx="66">
                  <c:v>416.11251368663602</c:v>
                </c:pt>
                <c:pt idx="67">
                  <c:v>416.07928585484098</c:v>
                </c:pt>
                <c:pt idx="68">
                  <c:v>415.89442200616799</c:v>
                </c:pt>
                <c:pt idx="69">
                  <c:v>415.69173490797499</c:v>
                </c:pt>
                <c:pt idx="70">
                  <c:v>416.21051700599799</c:v>
                </c:pt>
                <c:pt idx="71">
                  <c:v>415.98130679542197</c:v>
                </c:pt>
                <c:pt idx="72">
                  <c:v>416.04310718609503</c:v>
                </c:pt>
                <c:pt idx="73">
                  <c:v>415.93720948501903</c:v>
                </c:pt>
                <c:pt idx="74">
                  <c:v>415.81052745272302</c:v>
                </c:pt>
                <c:pt idx="75">
                  <c:v>416.39452086572402</c:v>
                </c:pt>
                <c:pt idx="76">
                  <c:v>416.30426993195601</c:v>
                </c:pt>
                <c:pt idx="77">
                  <c:v>416.44894609290401</c:v>
                </c:pt>
                <c:pt idx="78">
                  <c:v>416.59440724898798</c:v>
                </c:pt>
                <c:pt idx="79">
                  <c:v>416.686254206554</c:v>
                </c:pt>
                <c:pt idx="80">
                  <c:v>417.16902569988702</c:v>
                </c:pt>
                <c:pt idx="81">
                  <c:v>416.37475247114901</c:v>
                </c:pt>
                <c:pt idx="82">
                  <c:v>416.46293262936302</c:v>
                </c:pt>
                <c:pt idx="83">
                  <c:v>417.068334096797</c:v>
                </c:pt>
                <c:pt idx="84">
                  <c:v>416.75657178876202</c:v>
                </c:pt>
                <c:pt idx="85">
                  <c:v>416.66983679400801</c:v>
                </c:pt>
                <c:pt idx="86">
                  <c:v>417.00466591832202</c:v>
                </c:pt>
                <c:pt idx="87">
                  <c:v>417.58094662629401</c:v>
                </c:pt>
                <c:pt idx="88">
                  <c:v>417.43942047994602</c:v>
                </c:pt>
                <c:pt idx="89">
                  <c:v>417.55472071083</c:v>
                </c:pt>
                <c:pt idx="90">
                  <c:v>417.562630040003</c:v>
                </c:pt>
                <c:pt idx="91">
                  <c:v>417.63541793934399</c:v>
                </c:pt>
                <c:pt idx="92">
                  <c:v>417.635362415222</c:v>
                </c:pt>
                <c:pt idx="93">
                  <c:v>417.48270083486102</c:v>
                </c:pt>
                <c:pt idx="94">
                  <c:v>417.59652687307198</c:v>
                </c:pt>
                <c:pt idx="95">
                  <c:v>417.69682076273699</c:v>
                </c:pt>
                <c:pt idx="96">
                  <c:v>418.12836346050199</c:v>
                </c:pt>
                <c:pt idx="97">
                  <c:v>418.14975812231398</c:v>
                </c:pt>
                <c:pt idx="98">
                  <c:v>418.20873382182901</c:v>
                </c:pt>
                <c:pt idx="99">
                  <c:v>418.53245866907599</c:v>
                </c:pt>
                <c:pt idx="100">
                  <c:v>418.20312918959502</c:v>
                </c:pt>
              </c:numCache>
            </c:numRef>
          </c:yVal>
          <c:smooth val="0"/>
          <c:extLst>
            <c:ext xmlns:c16="http://schemas.microsoft.com/office/drawing/2014/chart" uri="{C3380CC4-5D6E-409C-BE32-E72D297353CC}">
              <c16:uniqueId val="{00000000-38C8-4177-A276-449376425AC0}"/>
            </c:ext>
          </c:extLst>
        </c:ser>
        <c:dLbls>
          <c:showLegendKey val="0"/>
          <c:showVal val="0"/>
          <c:showCatName val="0"/>
          <c:showSerName val="0"/>
          <c:showPercent val="0"/>
          <c:showBubbleSize val="0"/>
        </c:dLbls>
        <c:axId val="261206368"/>
        <c:axId val="260016144"/>
      </c:scatterChart>
      <c:valAx>
        <c:axId val="261206368"/>
        <c:scaling>
          <c:orientation val="minMax"/>
          <c:max val="1"/>
        </c:scaling>
        <c:delete val="0"/>
        <c:axPos val="b"/>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OPV</a:t>
                </a:r>
                <a:r>
                  <a:rPr lang="en-US" sz="2800" baseline="0"/>
                  <a:t> coverage ratio</a:t>
                </a:r>
                <a:endParaRPr lang="en-US" sz="2800"/>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60016144"/>
        <c:crosses val="autoZero"/>
        <c:crossBetween val="midCat"/>
      </c:valAx>
      <c:valAx>
        <c:axId val="26001614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Economic</a:t>
                </a:r>
                <a:r>
                  <a:rPr lang="en-US" sz="2400" baseline="0"/>
                  <a:t> profit per greenhouse floor area (USD m</a:t>
                </a:r>
                <a:r>
                  <a:rPr lang="en-US" sz="2400" baseline="30000"/>
                  <a:t>-2</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2612063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Optimization!$AJ$2</c:f>
              <c:strCache>
                <c:ptCount val="1"/>
                <c:pt idx="0">
                  <c:v>shootFreshMassList</c:v>
                </c:pt>
              </c:strCache>
            </c:strRef>
          </c:tx>
          <c:spPr>
            <a:ln w="25400" cap="rnd">
              <a:noFill/>
              <a:round/>
            </a:ln>
            <a:effectLst/>
          </c:spPr>
          <c:marker>
            <c:symbol val="circle"/>
            <c:size val="3"/>
            <c:spPr>
              <a:solidFill>
                <a:schemeClr val="accent1"/>
              </a:solidFill>
              <a:ln w="9525">
                <a:solidFill>
                  <a:schemeClr val="accent1"/>
                </a:solidFill>
              </a:ln>
              <a:effectLst/>
            </c:spPr>
          </c:marker>
          <c:xVal>
            <c:numRef>
              <c:f>Optimization!$AI$3:$AI$367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Optimization!$AJ$3:$AJ$367</c:f>
              <c:numCache>
                <c:formatCode>General</c:formatCode>
                <c:ptCount val="365"/>
                <c:pt idx="0">
                  <c:v>3.61847681540696</c:v>
                </c:pt>
                <c:pt idx="1">
                  <c:v>5.0517848406011003</c:v>
                </c:pt>
                <c:pt idx="2">
                  <c:v>6.7615843586876103</c:v>
                </c:pt>
                <c:pt idx="3">
                  <c:v>8.86140435310657</c:v>
                </c:pt>
                <c:pt idx="4">
                  <c:v>11.440225418306101</c:v>
                </c:pt>
                <c:pt idx="5">
                  <c:v>14.5850641982874</c:v>
                </c:pt>
                <c:pt idx="6">
                  <c:v>18.388388930156101</c:v>
                </c:pt>
                <c:pt idx="7">
                  <c:v>23.2651440673013</c:v>
                </c:pt>
                <c:pt idx="8">
                  <c:v>28.4008748098849</c:v>
                </c:pt>
                <c:pt idx="9">
                  <c:v>34.256487205894103</c:v>
                </c:pt>
                <c:pt idx="10">
                  <c:v>40.834509566203998</c:v>
                </c:pt>
                <c:pt idx="11">
                  <c:v>47.970090452182497</c:v>
                </c:pt>
                <c:pt idx="12">
                  <c:v>55.330993865948201</c:v>
                </c:pt>
                <c:pt idx="13">
                  <c:v>63.151053410996298</c:v>
                </c:pt>
                <c:pt idx="14">
                  <c:v>70.779592114072798</c:v>
                </c:pt>
                <c:pt idx="15">
                  <c:v>78.494382673670898</c:v>
                </c:pt>
                <c:pt idx="16">
                  <c:v>86.059730420327895</c:v>
                </c:pt>
                <c:pt idx="17">
                  <c:v>93.544275962148703</c:v>
                </c:pt>
                <c:pt idx="18">
                  <c:v>100.942435256452</c:v>
                </c:pt>
                <c:pt idx="19">
                  <c:v>108.257980891233</c:v>
                </c:pt>
                <c:pt idx="20">
                  <c:v>115.497176559664</c:v>
                </c:pt>
                <c:pt idx="21">
                  <c:v>122.665906519451</c:v>
                </c:pt>
                <c:pt idx="22">
                  <c:v>129.76850408614101</c:v>
                </c:pt>
                <c:pt idx="23">
                  <c:v>136.80778152429099</c:v>
                </c:pt>
                <c:pt idx="24">
                  <c:v>144.21087398185</c:v>
                </c:pt>
                <c:pt idx="25">
                  <c:v>152.15162612248901</c:v>
                </c:pt>
                <c:pt idx="26">
                  <c:v>158.990761998946</c:v>
                </c:pt>
                <c:pt idx="27">
                  <c:v>165.747292918303</c:v>
                </c:pt>
                <c:pt idx="28">
                  <c:v>173.65618705111601</c:v>
                </c:pt>
                <c:pt idx="29">
                  <c:v>181.57916614916499</c:v>
                </c:pt>
                <c:pt idx="30">
                  <c:v>189.236949734734</c:v>
                </c:pt>
                <c:pt idx="31">
                  <c:v>195.26594709962299</c:v>
                </c:pt>
                <c:pt idx="32">
                  <c:v>0</c:v>
                </c:pt>
                <c:pt idx="33">
                  <c:v>2.4</c:v>
                </c:pt>
                <c:pt idx="34">
                  <c:v>2.4</c:v>
                </c:pt>
                <c:pt idx="35">
                  <c:v>2.8210168452633599</c:v>
                </c:pt>
                <c:pt idx="36">
                  <c:v>4.2577498745909903</c:v>
                </c:pt>
                <c:pt idx="37">
                  <c:v>5.9799618745986001</c:v>
                </c:pt>
                <c:pt idx="38">
                  <c:v>8.1149034713636699</c:v>
                </c:pt>
                <c:pt idx="39">
                  <c:v>10.7717785583949</c:v>
                </c:pt>
                <c:pt idx="40">
                  <c:v>14.0686824379582</c:v>
                </c:pt>
                <c:pt idx="41">
                  <c:v>18.118536417635099</c:v>
                </c:pt>
                <c:pt idx="42">
                  <c:v>23.014325213581198</c:v>
                </c:pt>
                <c:pt idx="43">
                  <c:v>28.809299861216601</c:v>
                </c:pt>
                <c:pt idx="44">
                  <c:v>35.550382969732802</c:v>
                </c:pt>
                <c:pt idx="45">
                  <c:v>43.358738216294903</c:v>
                </c:pt>
                <c:pt idx="46">
                  <c:v>51.476332703773799</c:v>
                </c:pt>
                <c:pt idx="47">
                  <c:v>60.0779715825105</c:v>
                </c:pt>
                <c:pt idx="48">
                  <c:v>68.984442662676898</c:v>
                </c:pt>
                <c:pt idx="49">
                  <c:v>77.950390342067095</c:v>
                </c:pt>
                <c:pt idx="50">
                  <c:v>87.346630910674804</c:v>
                </c:pt>
                <c:pt idx="51">
                  <c:v>96.154143061497905</c:v>
                </c:pt>
                <c:pt idx="52">
                  <c:v>104.956408881385</c:v>
                </c:pt>
                <c:pt idx="53">
                  <c:v>113.519807720728</c:v>
                </c:pt>
                <c:pt idx="54">
                  <c:v>122.35852878548501</c:v>
                </c:pt>
                <c:pt idx="55">
                  <c:v>130.69451467457401</c:v>
                </c:pt>
                <c:pt idx="56">
                  <c:v>138.955460407169</c:v>
                </c:pt>
                <c:pt idx="57">
                  <c:v>147.146645311876</c:v>
                </c:pt>
                <c:pt idx="58">
                  <c:v>155.46984090764499</c:v>
                </c:pt>
                <c:pt idx="59">
                  <c:v>162.34576798949001</c:v>
                </c:pt>
                <c:pt idx="60">
                  <c:v>169.83366869076499</c:v>
                </c:pt>
                <c:pt idx="61">
                  <c:v>176.657097691041</c:v>
                </c:pt>
                <c:pt idx="62">
                  <c:v>183.54269425469599</c:v>
                </c:pt>
                <c:pt idx="63">
                  <c:v>190.26196305608099</c:v>
                </c:pt>
                <c:pt idx="64">
                  <c:v>197.02715882307299</c:v>
                </c:pt>
                <c:pt idx="65">
                  <c:v>0</c:v>
                </c:pt>
                <c:pt idx="66">
                  <c:v>2.4</c:v>
                </c:pt>
                <c:pt idx="67">
                  <c:v>2.4</c:v>
                </c:pt>
                <c:pt idx="68">
                  <c:v>3.1952438556817602</c:v>
                </c:pt>
                <c:pt idx="69">
                  <c:v>4.8555773050572499</c:v>
                </c:pt>
                <c:pt idx="70">
                  <c:v>6.94617024959215</c:v>
                </c:pt>
                <c:pt idx="71">
                  <c:v>9.4479486426061001</c:v>
                </c:pt>
                <c:pt idx="72">
                  <c:v>12.5617440176702</c:v>
                </c:pt>
                <c:pt idx="73">
                  <c:v>16.444151612129701</c:v>
                </c:pt>
                <c:pt idx="74">
                  <c:v>21.246238283488601</c:v>
                </c:pt>
                <c:pt idx="75">
                  <c:v>27.104556057920501</c:v>
                </c:pt>
                <c:pt idx="76">
                  <c:v>34.459576894654298</c:v>
                </c:pt>
                <c:pt idx="77">
                  <c:v>42.532186725790197</c:v>
                </c:pt>
                <c:pt idx="78">
                  <c:v>50.984337126290001</c:v>
                </c:pt>
                <c:pt idx="79">
                  <c:v>60.085248825228199</c:v>
                </c:pt>
                <c:pt idx="80">
                  <c:v>69.595842967091301</c:v>
                </c:pt>
                <c:pt idx="81">
                  <c:v>79.244165354934196</c:v>
                </c:pt>
                <c:pt idx="82">
                  <c:v>88.892658806594298</c:v>
                </c:pt>
                <c:pt idx="83">
                  <c:v>98.542318034801895</c:v>
                </c:pt>
                <c:pt idx="84">
                  <c:v>107.950313712945</c:v>
                </c:pt>
                <c:pt idx="85">
                  <c:v>117.22397848600301</c:v>
                </c:pt>
                <c:pt idx="86">
                  <c:v>126.379093609414</c:v>
                </c:pt>
                <c:pt idx="87">
                  <c:v>135.49162282775799</c:v>
                </c:pt>
                <c:pt idx="88">
                  <c:v>144.586124241574</c:v>
                </c:pt>
                <c:pt idx="89">
                  <c:v>153.44669814418</c:v>
                </c:pt>
                <c:pt idx="90">
                  <c:v>161.461350789319</c:v>
                </c:pt>
                <c:pt idx="91">
                  <c:v>169.45776916382201</c:v>
                </c:pt>
                <c:pt idx="92">
                  <c:v>177.49103835632599</c:v>
                </c:pt>
                <c:pt idx="93">
                  <c:v>185.597808169232</c:v>
                </c:pt>
                <c:pt idx="94">
                  <c:v>193.43098648660001</c:v>
                </c:pt>
                <c:pt idx="95">
                  <c:v>0</c:v>
                </c:pt>
                <c:pt idx="96">
                  <c:v>2.4</c:v>
                </c:pt>
                <c:pt idx="97">
                  <c:v>2.4</c:v>
                </c:pt>
                <c:pt idx="98">
                  <c:v>2.8136049765733602</c:v>
                </c:pt>
                <c:pt idx="99">
                  <c:v>4.5957469677957201</c:v>
                </c:pt>
                <c:pt idx="100">
                  <c:v>6.7687258450744103</c:v>
                </c:pt>
                <c:pt idx="101">
                  <c:v>9.6725686296524902</c:v>
                </c:pt>
                <c:pt idx="102">
                  <c:v>13.075151104725901</c:v>
                </c:pt>
                <c:pt idx="103">
                  <c:v>17.389126547791498</c:v>
                </c:pt>
                <c:pt idx="104">
                  <c:v>22.769404805181001</c:v>
                </c:pt>
                <c:pt idx="105">
                  <c:v>29.3285736408946</c:v>
                </c:pt>
                <c:pt idx="106">
                  <c:v>37.099609254350597</c:v>
                </c:pt>
                <c:pt idx="107">
                  <c:v>46.003603996977198</c:v>
                </c:pt>
                <c:pt idx="108">
                  <c:v>55.841070071103204</c:v>
                </c:pt>
                <c:pt idx="109">
                  <c:v>66.321672234821904</c:v>
                </c:pt>
                <c:pt idx="110">
                  <c:v>77.128608716798396</c:v>
                </c:pt>
                <c:pt idx="111">
                  <c:v>87.9903142977345</c:v>
                </c:pt>
                <c:pt idx="112">
                  <c:v>98.725749138005398</c:v>
                </c:pt>
                <c:pt idx="113">
                  <c:v>109.24869961022</c:v>
                </c:pt>
                <c:pt idx="114">
                  <c:v>119.600190440002</c:v>
                </c:pt>
                <c:pt idx="115">
                  <c:v>129.80473766162601</c:v>
                </c:pt>
                <c:pt idx="116">
                  <c:v>139.74403979475801</c:v>
                </c:pt>
                <c:pt idx="117">
                  <c:v>149.53059934331901</c:v>
                </c:pt>
                <c:pt idx="118">
                  <c:v>159.18398707926499</c:v>
                </c:pt>
                <c:pt idx="119">
                  <c:v>168.71535852773599</c:v>
                </c:pt>
                <c:pt idx="120">
                  <c:v>177.01053106006799</c:v>
                </c:pt>
                <c:pt idx="121">
                  <c:v>185.26690970867401</c:v>
                </c:pt>
                <c:pt idx="122">
                  <c:v>193.46541147835001</c:v>
                </c:pt>
                <c:pt idx="123">
                  <c:v>0</c:v>
                </c:pt>
                <c:pt idx="124">
                  <c:v>2.4</c:v>
                </c:pt>
                <c:pt idx="125">
                  <c:v>2.4</c:v>
                </c:pt>
                <c:pt idx="126">
                  <c:v>2.9609190712479201</c:v>
                </c:pt>
                <c:pt idx="127">
                  <c:v>4.8114167961097802</c:v>
                </c:pt>
                <c:pt idx="128">
                  <c:v>7.0711486792015403</c:v>
                </c:pt>
                <c:pt idx="129">
                  <c:v>9.9239181702024606</c:v>
                </c:pt>
                <c:pt idx="130">
                  <c:v>13.5424292516092</c:v>
                </c:pt>
                <c:pt idx="131">
                  <c:v>18.274749602588098</c:v>
                </c:pt>
                <c:pt idx="132">
                  <c:v>23.871449499653298</c:v>
                </c:pt>
                <c:pt idx="133">
                  <c:v>30.721060435778099</c:v>
                </c:pt>
                <c:pt idx="134">
                  <c:v>39.1613017815041</c:v>
                </c:pt>
                <c:pt idx="135">
                  <c:v>48.175741416840303</c:v>
                </c:pt>
                <c:pt idx="136">
                  <c:v>58.0975706340286</c:v>
                </c:pt>
                <c:pt idx="137">
                  <c:v>68.543744076697294</c:v>
                </c:pt>
                <c:pt idx="138">
                  <c:v>79.249199249593701</c:v>
                </c:pt>
                <c:pt idx="139">
                  <c:v>89.985062423563306</c:v>
                </c:pt>
                <c:pt idx="140">
                  <c:v>100.712865407428</c:v>
                </c:pt>
                <c:pt idx="141">
                  <c:v>110.97271235323601</c:v>
                </c:pt>
                <c:pt idx="142">
                  <c:v>120.986215242304</c:v>
                </c:pt>
                <c:pt idx="143">
                  <c:v>130.78073825879201</c:v>
                </c:pt>
                <c:pt idx="144">
                  <c:v>140.389096523213</c:v>
                </c:pt>
                <c:pt idx="145">
                  <c:v>149.837472076799</c:v>
                </c:pt>
                <c:pt idx="146">
                  <c:v>159.25481533213099</c:v>
                </c:pt>
                <c:pt idx="147">
                  <c:v>168.41574668189401</c:v>
                </c:pt>
                <c:pt idx="148">
                  <c:v>177.447360648863</c:v>
                </c:pt>
                <c:pt idx="149">
                  <c:v>186.34942258312401</c:v>
                </c:pt>
                <c:pt idx="150">
                  <c:v>195.12029115035401</c:v>
                </c:pt>
                <c:pt idx="151">
                  <c:v>0</c:v>
                </c:pt>
                <c:pt idx="152">
                  <c:v>2.4</c:v>
                </c:pt>
                <c:pt idx="153">
                  <c:v>2.4</c:v>
                </c:pt>
                <c:pt idx="154">
                  <c:v>3.21835877615483</c:v>
                </c:pt>
                <c:pt idx="155">
                  <c:v>5.1816490558894701</c:v>
                </c:pt>
                <c:pt idx="156">
                  <c:v>7.5154236668020697</c:v>
                </c:pt>
                <c:pt idx="157">
                  <c:v>10.4880490634302</c:v>
                </c:pt>
                <c:pt idx="158">
                  <c:v>14.4498688229642</c:v>
                </c:pt>
                <c:pt idx="159">
                  <c:v>19.233064714506501</c:v>
                </c:pt>
                <c:pt idx="160">
                  <c:v>25.023425183326999</c:v>
                </c:pt>
                <c:pt idx="161">
                  <c:v>32.053693565101199</c:v>
                </c:pt>
                <c:pt idx="162">
                  <c:v>40.310927501425397</c:v>
                </c:pt>
                <c:pt idx="163">
                  <c:v>49.6542774295607</c:v>
                </c:pt>
                <c:pt idx="164">
                  <c:v>59.821434893386503</c:v>
                </c:pt>
                <c:pt idx="165">
                  <c:v>70.479489386798093</c:v>
                </c:pt>
                <c:pt idx="166">
                  <c:v>81.303937499228795</c:v>
                </c:pt>
                <c:pt idx="167">
                  <c:v>92.047994082484905</c:v>
                </c:pt>
                <c:pt idx="168">
                  <c:v>102.57090370576501</c:v>
                </c:pt>
                <c:pt idx="169">
                  <c:v>112.823596264396</c:v>
                </c:pt>
                <c:pt idx="170">
                  <c:v>122.81340846598</c:v>
                </c:pt>
                <c:pt idx="171">
                  <c:v>132.629327187629</c:v>
                </c:pt>
                <c:pt idx="172">
                  <c:v>142.23916678889501</c:v>
                </c:pt>
                <c:pt idx="173">
                  <c:v>151.667224468999</c:v>
                </c:pt>
                <c:pt idx="174">
                  <c:v>160.92920041953101</c:v>
                </c:pt>
                <c:pt idx="175">
                  <c:v>170.491563914621</c:v>
                </c:pt>
                <c:pt idx="176">
                  <c:v>179.39060419464801</c:v>
                </c:pt>
                <c:pt idx="177">
                  <c:v>188.62752231158899</c:v>
                </c:pt>
                <c:pt idx="178">
                  <c:v>197.829276295022</c:v>
                </c:pt>
                <c:pt idx="179">
                  <c:v>0</c:v>
                </c:pt>
                <c:pt idx="180">
                  <c:v>2.4</c:v>
                </c:pt>
                <c:pt idx="181">
                  <c:v>2.4</c:v>
                </c:pt>
                <c:pt idx="182">
                  <c:v>3.6666148002738499</c:v>
                </c:pt>
                <c:pt idx="183">
                  <c:v>5.75869540531456</c:v>
                </c:pt>
                <c:pt idx="184">
                  <c:v>8.43260023540285</c:v>
                </c:pt>
                <c:pt idx="185">
                  <c:v>11.7938071533342</c:v>
                </c:pt>
                <c:pt idx="186">
                  <c:v>15.8414530915867</c:v>
                </c:pt>
                <c:pt idx="187">
                  <c:v>20.899158618222501</c:v>
                </c:pt>
                <c:pt idx="188">
                  <c:v>27.165535544467801</c:v>
                </c:pt>
                <c:pt idx="189">
                  <c:v>34.680013901915899</c:v>
                </c:pt>
                <c:pt idx="190">
                  <c:v>43.417266248077397</c:v>
                </c:pt>
                <c:pt idx="191">
                  <c:v>53.184731586969797</c:v>
                </c:pt>
                <c:pt idx="192">
                  <c:v>63.996592861836803</c:v>
                </c:pt>
                <c:pt idx="193">
                  <c:v>75.201254447062695</c:v>
                </c:pt>
                <c:pt idx="194">
                  <c:v>86.384991051649294</c:v>
                </c:pt>
                <c:pt idx="195">
                  <c:v>97.437019310980702</c:v>
                </c:pt>
                <c:pt idx="196">
                  <c:v>108.46394294429101</c:v>
                </c:pt>
                <c:pt idx="197">
                  <c:v>118.942724239033</c:v>
                </c:pt>
                <c:pt idx="198">
                  <c:v>129.53303653016701</c:v>
                </c:pt>
                <c:pt idx="199">
                  <c:v>139.11519116058199</c:v>
                </c:pt>
                <c:pt idx="200">
                  <c:v>148.39673917908101</c:v>
                </c:pt>
                <c:pt idx="201">
                  <c:v>157.45871981568999</c:v>
                </c:pt>
                <c:pt idx="202">
                  <c:v>166.69647501243799</c:v>
                </c:pt>
                <c:pt idx="203">
                  <c:v>176.68517599162001</c:v>
                </c:pt>
                <c:pt idx="204">
                  <c:v>185.37872498829299</c:v>
                </c:pt>
                <c:pt idx="205">
                  <c:v>194.092209589649</c:v>
                </c:pt>
                <c:pt idx="206">
                  <c:v>0</c:v>
                </c:pt>
                <c:pt idx="207">
                  <c:v>2.4</c:v>
                </c:pt>
                <c:pt idx="208">
                  <c:v>2.4</c:v>
                </c:pt>
                <c:pt idx="209">
                  <c:v>2.97528456655614</c:v>
                </c:pt>
                <c:pt idx="210">
                  <c:v>4.8609144675214901</c:v>
                </c:pt>
                <c:pt idx="211">
                  <c:v>7.18488466728581</c:v>
                </c:pt>
                <c:pt idx="212">
                  <c:v>10.1994136524039</c:v>
                </c:pt>
                <c:pt idx="213">
                  <c:v>14.006670576794701</c:v>
                </c:pt>
                <c:pt idx="214">
                  <c:v>18.7979910303381</c:v>
                </c:pt>
                <c:pt idx="215">
                  <c:v>24.728034636715101</c:v>
                </c:pt>
                <c:pt idx="216">
                  <c:v>31.890933619833401</c:v>
                </c:pt>
                <c:pt idx="217">
                  <c:v>40.749396692338202</c:v>
                </c:pt>
                <c:pt idx="218">
                  <c:v>50.241673410238199</c:v>
                </c:pt>
                <c:pt idx="219">
                  <c:v>60.524091650015798</c:v>
                </c:pt>
                <c:pt idx="220">
                  <c:v>71.328173966760005</c:v>
                </c:pt>
                <c:pt idx="221">
                  <c:v>82.588161809328597</c:v>
                </c:pt>
                <c:pt idx="222">
                  <c:v>93.948588546912106</c:v>
                </c:pt>
                <c:pt idx="223">
                  <c:v>105.123496380996</c:v>
                </c:pt>
                <c:pt idx="224">
                  <c:v>115.315429464178</c:v>
                </c:pt>
                <c:pt idx="225">
                  <c:v>125.196390723647</c:v>
                </c:pt>
                <c:pt idx="226">
                  <c:v>134.806458538697</c:v>
                </c:pt>
                <c:pt idx="227">
                  <c:v>144.187450839874</c:v>
                </c:pt>
                <c:pt idx="228">
                  <c:v>153.32676481889601</c:v>
                </c:pt>
                <c:pt idx="229">
                  <c:v>162.284255916278</c:v>
                </c:pt>
                <c:pt idx="230">
                  <c:v>171.07070614896699</c:v>
                </c:pt>
                <c:pt idx="231">
                  <c:v>180.08901146077699</c:v>
                </c:pt>
                <c:pt idx="232">
                  <c:v>188.48861345374399</c:v>
                </c:pt>
                <c:pt idx="233">
                  <c:v>196.98927255211399</c:v>
                </c:pt>
                <c:pt idx="234">
                  <c:v>0</c:v>
                </c:pt>
                <c:pt idx="235">
                  <c:v>2.4</c:v>
                </c:pt>
                <c:pt idx="236">
                  <c:v>2.4</c:v>
                </c:pt>
                <c:pt idx="237">
                  <c:v>3.4480382333409798</c:v>
                </c:pt>
                <c:pt idx="238">
                  <c:v>5.3108259336372301</c:v>
                </c:pt>
                <c:pt idx="239">
                  <c:v>7.5976926288537401</c:v>
                </c:pt>
                <c:pt idx="240">
                  <c:v>10.503636792011299</c:v>
                </c:pt>
                <c:pt idx="241">
                  <c:v>14.100102487281999</c:v>
                </c:pt>
                <c:pt idx="242">
                  <c:v>18.5290580346308</c:v>
                </c:pt>
                <c:pt idx="243">
                  <c:v>24.3361833008614</c:v>
                </c:pt>
                <c:pt idx="244">
                  <c:v>31.259008573747298</c:v>
                </c:pt>
                <c:pt idx="245">
                  <c:v>39.633762582667501</c:v>
                </c:pt>
                <c:pt idx="246">
                  <c:v>48.863632709980998</c:v>
                </c:pt>
                <c:pt idx="247">
                  <c:v>59.184122120263801</c:v>
                </c:pt>
                <c:pt idx="248">
                  <c:v>69.155635668105305</c:v>
                </c:pt>
                <c:pt idx="249">
                  <c:v>79.324071396638004</c:v>
                </c:pt>
                <c:pt idx="250">
                  <c:v>90.360372186622897</c:v>
                </c:pt>
                <c:pt idx="251">
                  <c:v>101.14752476669</c:v>
                </c:pt>
                <c:pt idx="252">
                  <c:v>111.994720038192</c:v>
                </c:pt>
                <c:pt idx="253">
                  <c:v>121.11737395400399</c:v>
                </c:pt>
                <c:pt idx="254">
                  <c:v>129.89899287392799</c:v>
                </c:pt>
                <c:pt idx="255">
                  <c:v>138.573833959187</c:v>
                </c:pt>
                <c:pt idx="256">
                  <c:v>146.83502121888699</c:v>
                </c:pt>
                <c:pt idx="257">
                  <c:v>154.925133675636</c:v>
                </c:pt>
                <c:pt idx="258">
                  <c:v>162.78182224422</c:v>
                </c:pt>
                <c:pt idx="259">
                  <c:v>170.47690662927801</c:v>
                </c:pt>
                <c:pt idx="260">
                  <c:v>178.071871167392</c:v>
                </c:pt>
                <c:pt idx="261">
                  <c:v>185.92394112576301</c:v>
                </c:pt>
                <c:pt idx="262">
                  <c:v>193.09543949844399</c:v>
                </c:pt>
                <c:pt idx="263">
                  <c:v>0</c:v>
                </c:pt>
                <c:pt idx="264">
                  <c:v>2.4</c:v>
                </c:pt>
                <c:pt idx="265">
                  <c:v>2.4</c:v>
                </c:pt>
                <c:pt idx="266">
                  <c:v>2.8735300575479301</c:v>
                </c:pt>
                <c:pt idx="267">
                  <c:v>4.4678602017410496</c:v>
                </c:pt>
                <c:pt idx="268">
                  <c:v>6.3757998298290097</c:v>
                </c:pt>
                <c:pt idx="269">
                  <c:v>8.72592471093132</c:v>
                </c:pt>
                <c:pt idx="270">
                  <c:v>11.638667919766799</c:v>
                </c:pt>
                <c:pt idx="271">
                  <c:v>15.2299966899983</c:v>
                </c:pt>
                <c:pt idx="272">
                  <c:v>19.601387499458301</c:v>
                </c:pt>
                <c:pt idx="273">
                  <c:v>25.417102777716899</c:v>
                </c:pt>
                <c:pt idx="274">
                  <c:v>32.2120404369564</c:v>
                </c:pt>
                <c:pt idx="275">
                  <c:v>39.936533437934997</c:v>
                </c:pt>
                <c:pt idx="276">
                  <c:v>48.493094689247897</c:v>
                </c:pt>
                <c:pt idx="277">
                  <c:v>57.551364150605401</c:v>
                </c:pt>
                <c:pt idx="278">
                  <c:v>66.907836849963402</c:v>
                </c:pt>
                <c:pt idx="279">
                  <c:v>76.607677785749601</c:v>
                </c:pt>
                <c:pt idx="280">
                  <c:v>85.8809300433918</c:v>
                </c:pt>
                <c:pt idx="281">
                  <c:v>94.931139648894998</c:v>
                </c:pt>
                <c:pt idx="282">
                  <c:v>103.96977485115301</c:v>
                </c:pt>
                <c:pt idx="283">
                  <c:v>112.47942794201499</c:v>
                </c:pt>
                <c:pt idx="284">
                  <c:v>120.84492812626399</c:v>
                </c:pt>
                <c:pt idx="285">
                  <c:v>128.898161774025</c:v>
                </c:pt>
                <c:pt idx="286">
                  <c:v>136.758719456036</c:v>
                </c:pt>
                <c:pt idx="287">
                  <c:v>145.849724389133</c:v>
                </c:pt>
                <c:pt idx="288">
                  <c:v>153.76468622966101</c:v>
                </c:pt>
                <c:pt idx="289">
                  <c:v>161.244122879218</c:v>
                </c:pt>
                <c:pt idx="290">
                  <c:v>168.417326342026</c:v>
                </c:pt>
                <c:pt idx="291">
                  <c:v>175.27593841133699</c:v>
                </c:pt>
                <c:pt idx="292">
                  <c:v>182.164711239138</c:v>
                </c:pt>
                <c:pt idx="293">
                  <c:v>189.14269813933601</c:v>
                </c:pt>
                <c:pt idx="294">
                  <c:v>195.60163400517001</c:v>
                </c:pt>
                <c:pt idx="295">
                  <c:v>0</c:v>
                </c:pt>
                <c:pt idx="296">
                  <c:v>2.4</c:v>
                </c:pt>
                <c:pt idx="297">
                  <c:v>2.4</c:v>
                </c:pt>
                <c:pt idx="298">
                  <c:v>2.86052589559214</c:v>
                </c:pt>
                <c:pt idx="299">
                  <c:v>4.32859813250065</c:v>
                </c:pt>
                <c:pt idx="300">
                  <c:v>6.08035497201044</c:v>
                </c:pt>
                <c:pt idx="301">
                  <c:v>8.22062208498056</c:v>
                </c:pt>
                <c:pt idx="302">
                  <c:v>10.8509700870642</c:v>
                </c:pt>
                <c:pt idx="303">
                  <c:v>13.991904815929599</c:v>
                </c:pt>
                <c:pt idx="304">
                  <c:v>18.2630378180842</c:v>
                </c:pt>
                <c:pt idx="305">
                  <c:v>23.343537650984</c:v>
                </c:pt>
                <c:pt idx="306">
                  <c:v>29.287431386792601</c:v>
                </c:pt>
                <c:pt idx="307">
                  <c:v>36.063266506276001</c:v>
                </c:pt>
                <c:pt idx="308">
                  <c:v>43.562476095286698</c:v>
                </c:pt>
                <c:pt idx="309">
                  <c:v>51.608626963021003</c:v>
                </c:pt>
                <c:pt idx="310">
                  <c:v>59.9873993582463</c:v>
                </c:pt>
                <c:pt idx="311">
                  <c:v>68.488452360980702</c:v>
                </c:pt>
                <c:pt idx="312">
                  <c:v>76.942472949065404</c:v>
                </c:pt>
                <c:pt idx="313">
                  <c:v>85.297864877558894</c:v>
                </c:pt>
                <c:pt idx="314">
                  <c:v>93.378345550743305</c:v>
                </c:pt>
                <c:pt idx="315">
                  <c:v>101.280686760725</c:v>
                </c:pt>
                <c:pt idx="316">
                  <c:v>108.964739893306</c:v>
                </c:pt>
                <c:pt idx="317">
                  <c:v>116.446456143124</c:v>
                </c:pt>
                <c:pt idx="318">
                  <c:v>123.871571660874</c:v>
                </c:pt>
                <c:pt idx="319">
                  <c:v>131.34349623433201</c:v>
                </c:pt>
                <c:pt idx="320">
                  <c:v>138.203520047523</c:v>
                </c:pt>
                <c:pt idx="321">
                  <c:v>144.97931440802299</c:v>
                </c:pt>
                <c:pt idx="322">
                  <c:v>151.60526158009901</c:v>
                </c:pt>
                <c:pt idx="323">
                  <c:v>158.08271187225401</c:v>
                </c:pt>
                <c:pt idx="324">
                  <c:v>164.41284420021</c:v>
                </c:pt>
                <c:pt idx="325">
                  <c:v>170.596923982905</c:v>
                </c:pt>
                <c:pt idx="326">
                  <c:v>176.636787455535</c:v>
                </c:pt>
                <c:pt idx="327">
                  <c:v>182.53452840654199</c:v>
                </c:pt>
                <c:pt idx="328">
                  <c:v>189.62642800783999</c:v>
                </c:pt>
                <c:pt idx="329">
                  <c:v>195.376398604858</c:v>
                </c:pt>
                <c:pt idx="330">
                  <c:v>0</c:v>
                </c:pt>
                <c:pt idx="331">
                  <c:v>2.4</c:v>
                </c:pt>
                <c:pt idx="332">
                  <c:v>2.4</c:v>
                </c:pt>
                <c:pt idx="333">
                  <c:v>2.7448855084450199</c:v>
                </c:pt>
                <c:pt idx="334">
                  <c:v>4.05925559739668</c:v>
                </c:pt>
                <c:pt idx="335">
                  <c:v>5.6004051843021196</c:v>
                </c:pt>
                <c:pt idx="336">
                  <c:v>7.4640320685746202</c:v>
                </c:pt>
                <c:pt idx="337">
                  <c:v>9.7382317391884801</c:v>
                </c:pt>
                <c:pt idx="338">
                  <c:v>12.508315104432199</c:v>
                </c:pt>
                <c:pt idx="339">
                  <c:v>15.8534182031038</c:v>
                </c:pt>
                <c:pt idx="340">
                  <c:v>19.862105450211502</c:v>
                </c:pt>
                <c:pt idx="341">
                  <c:v>24.516216147713401</c:v>
                </c:pt>
                <c:pt idx="342">
                  <c:v>29.905616956561101</c:v>
                </c:pt>
                <c:pt idx="343">
                  <c:v>35.843372177111299</c:v>
                </c:pt>
                <c:pt idx="344">
                  <c:v>42.6036127108394</c:v>
                </c:pt>
                <c:pt idx="345">
                  <c:v>49.674652358726703</c:v>
                </c:pt>
                <c:pt idx="346">
                  <c:v>56.744860630383798</c:v>
                </c:pt>
                <c:pt idx="347">
                  <c:v>64.6630260039055</c:v>
                </c:pt>
                <c:pt idx="348">
                  <c:v>71.817571741385294</c:v>
                </c:pt>
                <c:pt idx="349">
                  <c:v>78.913944831978796</c:v>
                </c:pt>
                <c:pt idx="350">
                  <c:v>85.909584061156295</c:v>
                </c:pt>
                <c:pt idx="351">
                  <c:v>92.788664827020597</c:v>
                </c:pt>
                <c:pt idx="352">
                  <c:v>100.500289442587</c:v>
                </c:pt>
                <c:pt idx="353">
                  <c:v>107.11346256661901</c:v>
                </c:pt>
                <c:pt idx="354">
                  <c:v>113.583997909516</c:v>
                </c:pt>
                <c:pt idx="355">
                  <c:v>121.101117891025</c:v>
                </c:pt>
                <c:pt idx="356">
                  <c:v>127.553382827577</c:v>
                </c:pt>
                <c:pt idx="357">
                  <c:v>133.761760993351</c:v>
                </c:pt>
                <c:pt idx="358">
                  <c:v>139.802881979093</c:v>
                </c:pt>
                <c:pt idx="359">
                  <c:v>145.78058255911299</c:v>
                </c:pt>
                <c:pt idx="360">
                  <c:v>151.62980154760999</c:v>
                </c:pt>
                <c:pt idx="361">
                  <c:v>157.58547333711499</c:v>
                </c:pt>
                <c:pt idx="362">
                  <c:v>163.27293837100601</c:v>
                </c:pt>
                <c:pt idx="363">
                  <c:v>168.95399272664099</c:v>
                </c:pt>
                <c:pt idx="364">
                  <c:v>174.66438613092899</c:v>
                </c:pt>
              </c:numCache>
            </c:numRef>
          </c:yVal>
          <c:smooth val="0"/>
          <c:extLst>
            <c:ext xmlns:c16="http://schemas.microsoft.com/office/drawing/2014/chart" uri="{C3380CC4-5D6E-409C-BE32-E72D297353CC}">
              <c16:uniqueId val="{00000000-89FA-4907-8641-F491883B332E}"/>
            </c:ext>
          </c:extLst>
        </c:ser>
        <c:ser>
          <c:idx val="1"/>
          <c:order val="1"/>
          <c:tx>
            <c:strRef>
              <c:f>Optimization!$AK$2</c:f>
              <c:strCache>
                <c:ptCount val="1"/>
                <c:pt idx="0">
                  <c:v>dailyFreshWeightPerHeadIncrease</c:v>
                </c:pt>
              </c:strCache>
            </c:strRef>
          </c:tx>
          <c:spPr>
            <a:ln w="25400" cap="rnd">
              <a:noFill/>
              <a:round/>
            </a:ln>
            <a:effectLst/>
          </c:spPr>
          <c:marker>
            <c:symbol val="circle"/>
            <c:size val="3"/>
            <c:spPr>
              <a:solidFill>
                <a:schemeClr val="accent2"/>
              </a:solidFill>
              <a:ln w="9525">
                <a:solidFill>
                  <a:schemeClr val="accent2"/>
                </a:solidFill>
              </a:ln>
              <a:effectLst/>
            </c:spPr>
          </c:marker>
          <c:xVal>
            <c:numRef>
              <c:f>Optimization!$AI$3:$AI$367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Optimization!$AK$3:$AK$367</c:f>
              <c:numCache>
                <c:formatCode>0.00E+00</c:formatCode>
                <c:ptCount val="365"/>
                <c:pt idx="0" formatCode="General">
                  <c:v>0</c:v>
                </c:pt>
                <c:pt idx="1">
                  <c:v>1.4333080251941399</c:v>
                </c:pt>
                <c:pt idx="2" formatCode="General">
                  <c:v>1.70979951808651</c:v>
                </c:pt>
                <c:pt idx="3" formatCode="General">
                  <c:v>2.0998199944189602</c:v>
                </c:pt>
                <c:pt idx="4" formatCode="General">
                  <c:v>2.5788210651995298</c:v>
                </c:pt>
                <c:pt idx="5" formatCode="General">
                  <c:v>3.1448387799813098</c:v>
                </c:pt>
                <c:pt idx="6" formatCode="General">
                  <c:v>3.80332473186869</c:v>
                </c:pt>
                <c:pt idx="7" formatCode="General">
                  <c:v>4.8767551371451798</c:v>
                </c:pt>
                <c:pt idx="8" formatCode="General">
                  <c:v>5.1357307425836698</c:v>
                </c:pt>
                <c:pt idx="9" formatCode="General">
                  <c:v>5.8556123960091204</c:v>
                </c:pt>
                <c:pt idx="10" formatCode="General">
                  <c:v>6.5780223603099097</c:v>
                </c:pt>
                <c:pt idx="11" formatCode="General">
                  <c:v>7.1355808859784897</c:v>
                </c:pt>
                <c:pt idx="12" formatCode="General">
                  <c:v>7.3609034137657599</c:v>
                </c:pt>
                <c:pt idx="13" formatCode="General">
                  <c:v>7.8200595450480703</c:v>
                </c:pt>
                <c:pt idx="14" formatCode="General">
                  <c:v>7.6285387030765097</c:v>
                </c:pt>
                <c:pt idx="15" formatCode="General">
                  <c:v>7.7147905595980699</c:v>
                </c:pt>
                <c:pt idx="16" formatCode="General">
                  <c:v>7.5653477466570296</c:v>
                </c:pt>
                <c:pt idx="17" formatCode="General">
                  <c:v>7.4845455418207196</c:v>
                </c:pt>
                <c:pt idx="18" formatCode="General">
                  <c:v>7.3981592943039498</c:v>
                </c:pt>
                <c:pt idx="19" formatCode="General">
                  <c:v>7.3155456347812704</c:v>
                </c:pt>
                <c:pt idx="20" formatCode="General">
                  <c:v>7.2391956684307299</c:v>
                </c:pt>
                <c:pt idx="21" formatCode="General">
                  <c:v>7.1687299597871803</c:v>
                </c:pt>
                <c:pt idx="22" formatCode="General">
                  <c:v>7.1025975666893801</c:v>
                </c:pt>
                <c:pt idx="23" formatCode="General">
                  <c:v>7.0392774381506298</c:v>
                </c:pt>
                <c:pt idx="24" formatCode="General">
                  <c:v>7.4030924575588104</c:v>
                </c:pt>
                <c:pt idx="25" formatCode="General">
                  <c:v>7.9407521406391703</c:v>
                </c:pt>
                <c:pt idx="26" formatCode="General">
                  <c:v>6.8391358764563099</c:v>
                </c:pt>
                <c:pt idx="27" formatCode="General">
                  <c:v>6.7565309193577399</c:v>
                </c:pt>
                <c:pt idx="28" formatCode="General">
                  <c:v>7.9088941328127396</c:v>
                </c:pt>
                <c:pt idx="29" formatCode="General">
                  <c:v>7.9229790980484402</c:v>
                </c:pt>
                <c:pt idx="30" formatCode="General">
                  <c:v>7.6577835855692902</c:v>
                </c:pt>
                <c:pt idx="31" formatCode="General">
                  <c:v>6.0289973648887898</c:v>
                </c:pt>
                <c:pt idx="32" formatCode="General">
                  <c:v>0</c:v>
                </c:pt>
                <c:pt idx="33" formatCode="General">
                  <c:v>2.4</c:v>
                </c:pt>
                <c:pt idx="34" formatCode="General">
                  <c:v>0</c:v>
                </c:pt>
                <c:pt idx="35" formatCode="General">
                  <c:v>0.42101684526336403</c:v>
                </c:pt>
                <c:pt idx="36" formatCode="General">
                  <c:v>1.4367330293276199</c:v>
                </c:pt>
                <c:pt idx="37" formatCode="General">
                  <c:v>1.72221200000761</c:v>
                </c:pt>
                <c:pt idx="38" formatCode="General">
                  <c:v>2.13494159676506</c:v>
                </c:pt>
                <c:pt idx="39" formatCode="General">
                  <c:v>2.65687508703131</c:v>
                </c:pt>
                <c:pt idx="40" formatCode="General">
                  <c:v>3.2969038795632302</c:v>
                </c:pt>
                <c:pt idx="41" formatCode="General">
                  <c:v>4.0498539796769597</c:v>
                </c:pt>
                <c:pt idx="42" formatCode="General">
                  <c:v>4.8957887959460802</c:v>
                </c:pt>
                <c:pt idx="43" formatCode="General">
                  <c:v>5.7949746476353701</c:v>
                </c:pt>
                <c:pt idx="44" formatCode="General">
                  <c:v>6.7410831085162304</c:v>
                </c:pt>
                <c:pt idx="45" formatCode="General">
                  <c:v>7.8083552465620496</c:v>
                </c:pt>
                <c:pt idx="46" formatCode="General">
                  <c:v>8.1175944874789092</c:v>
                </c:pt>
                <c:pt idx="47" formatCode="General">
                  <c:v>8.6016388787367202</c:v>
                </c:pt>
                <c:pt idx="48" formatCode="General">
                  <c:v>8.9064710801663907</c:v>
                </c:pt>
                <c:pt idx="49" formatCode="General">
                  <c:v>8.9659476793901405</c:v>
                </c:pt>
                <c:pt idx="50" formatCode="General">
                  <c:v>9.3962405686077606</c:v>
                </c:pt>
                <c:pt idx="51" formatCode="General">
                  <c:v>8.8075121508230705</c:v>
                </c:pt>
                <c:pt idx="52" formatCode="General">
                  <c:v>8.8022658198876194</c:v>
                </c:pt>
                <c:pt idx="53" formatCode="General">
                  <c:v>8.5633988393426907</c:v>
                </c:pt>
                <c:pt idx="54" formatCode="General">
                  <c:v>8.83872106475682</c:v>
                </c:pt>
                <c:pt idx="55" formatCode="General">
                  <c:v>8.3359858890893399</c:v>
                </c:pt>
                <c:pt idx="56" formatCode="General">
                  <c:v>8.2609457325951006</c:v>
                </c:pt>
                <c:pt idx="57" formatCode="General">
                  <c:v>8.1911849047073702</c:v>
                </c:pt>
                <c:pt idx="58" formatCode="General">
                  <c:v>8.3231955957681407</c:v>
                </c:pt>
                <c:pt idx="59" formatCode="General">
                  <c:v>6.87592708184527</c:v>
                </c:pt>
                <c:pt idx="60" formatCode="General">
                  <c:v>7.4879007012751204</c:v>
                </c:pt>
                <c:pt idx="61" formatCode="General">
                  <c:v>6.8234290002763398</c:v>
                </c:pt>
                <c:pt idx="62" formatCode="General">
                  <c:v>6.8855965636548699</c:v>
                </c:pt>
                <c:pt idx="63" formatCode="General">
                  <c:v>6.7192688013844499</c:v>
                </c:pt>
                <c:pt idx="64" formatCode="General">
                  <c:v>6.7651957669921998</c:v>
                </c:pt>
                <c:pt idx="65" formatCode="General">
                  <c:v>0</c:v>
                </c:pt>
                <c:pt idx="66" formatCode="General">
                  <c:v>2.4</c:v>
                </c:pt>
                <c:pt idx="67" formatCode="General">
                  <c:v>0</c:v>
                </c:pt>
                <c:pt idx="68" formatCode="General">
                  <c:v>0.79524385568176403</c:v>
                </c:pt>
                <c:pt idx="69" formatCode="General">
                  <c:v>1.66033344937549</c:v>
                </c:pt>
                <c:pt idx="70" formatCode="General">
                  <c:v>2.0905929445348899</c:v>
                </c:pt>
                <c:pt idx="71" formatCode="General">
                  <c:v>2.5017783930139501</c:v>
                </c:pt>
                <c:pt idx="72" formatCode="General">
                  <c:v>3.1137953750641199</c:v>
                </c:pt>
                <c:pt idx="73" formatCode="General">
                  <c:v>3.88240759445954</c:v>
                </c:pt>
                <c:pt idx="74" formatCode="General">
                  <c:v>4.8020866713589001</c:v>
                </c:pt>
                <c:pt idx="75" formatCode="General">
                  <c:v>5.8583177744318098</c:v>
                </c:pt>
                <c:pt idx="76" formatCode="General">
                  <c:v>7.3550208367337904</c:v>
                </c:pt>
                <c:pt idx="77" formatCode="General">
                  <c:v>8.0726098311359706</c:v>
                </c:pt>
                <c:pt idx="78" formatCode="General">
                  <c:v>8.4521504004997308</c:v>
                </c:pt>
                <c:pt idx="79" formatCode="General">
                  <c:v>9.1009116989381909</c:v>
                </c:pt>
                <c:pt idx="80" formatCode="General">
                  <c:v>9.5105941418631499</c:v>
                </c:pt>
                <c:pt idx="81" formatCode="General">
                  <c:v>9.6483223878429101</c:v>
                </c:pt>
                <c:pt idx="82" formatCode="General">
                  <c:v>9.6484934516601104</c:v>
                </c:pt>
                <c:pt idx="83" formatCode="General">
                  <c:v>9.6496592282075095</c:v>
                </c:pt>
                <c:pt idx="84" formatCode="General">
                  <c:v>9.40799567814339</c:v>
                </c:pt>
                <c:pt idx="85" formatCode="General">
                  <c:v>9.2736647730582504</c:v>
                </c:pt>
                <c:pt idx="86" formatCode="General">
                  <c:v>9.1551151234108001</c:v>
                </c:pt>
                <c:pt idx="87" formatCode="General">
                  <c:v>9.1125292183436901</c:v>
                </c:pt>
                <c:pt idx="88" formatCode="General">
                  <c:v>9.0945014138168503</c:v>
                </c:pt>
                <c:pt idx="89" formatCode="General">
                  <c:v>8.8605739026056298</c:v>
                </c:pt>
                <c:pt idx="90" formatCode="General">
                  <c:v>8.0146526451385398</c:v>
                </c:pt>
                <c:pt idx="91" formatCode="General">
                  <c:v>7.9964183745033202</c:v>
                </c:pt>
                <c:pt idx="92" formatCode="General">
                  <c:v>8.0332691925038002</c:v>
                </c:pt>
                <c:pt idx="93" formatCode="General">
                  <c:v>8.1067698129064905</c:v>
                </c:pt>
                <c:pt idx="94" formatCode="General">
                  <c:v>7.8331783173674898</c:v>
                </c:pt>
                <c:pt idx="95" formatCode="General">
                  <c:v>0</c:v>
                </c:pt>
                <c:pt idx="96" formatCode="General">
                  <c:v>2.4</c:v>
                </c:pt>
                <c:pt idx="97" formatCode="General">
                  <c:v>0</c:v>
                </c:pt>
                <c:pt idx="98" formatCode="General">
                  <c:v>0.41360497657336498</c:v>
                </c:pt>
                <c:pt idx="99" formatCode="General">
                  <c:v>1.78214199122235</c:v>
                </c:pt>
                <c:pt idx="100" formatCode="General">
                  <c:v>2.1729788772786902</c:v>
                </c:pt>
                <c:pt idx="101" formatCode="General">
                  <c:v>2.9038427845780799</c:v>
                </c:pt>
                <c:pt idx="102" formatCode="General">
                  <c:v>3.4025824750734701</c:v>
                </c:pt>
                <c:pt idx="103" formatCode="General">
                  <c:v>4.3139754430655302</c:v>
                </c:pt>
                <c:pt idx="104" formatCode="General">
                  <c:v>5.3802782573895698</c:v>
                </c:pt>
                <c:pt idx="105" formatCode="General">
                  <c:v>6.55916883571353</c:v>
                </c:pt>
                <c:pt idx="106" formatCode="General">
                  <c:v>7.7710356134560303</c:v>
                </c:pt>
                <c:pt idx="107" formatCode="General">
                  <c:v>8.9039947426266295</c:v>
                </c:pt>
                <c:pt idx="108" formatCode="General">
                  <c:v>9.8374660741259596</c:v>
                </c:pt>
                <c:pt idx="109" formatCode="General">
                  <c:v>10.4806021637187</c:v>
                </c:pt>
                <c:pt idx="110" formatCode="General">
                  <c:v>10.8069364819764</c:v>
                </c:pt>
                <c:pt idx="111" formatCode="General">
                  <c:v>10.8617055809361</c:v>
                </c:pt>
                <c:pt idx="112" formatCode="General">
                  <c:v>10.7354348402709</c:v>
                </c:pt>
                <c:pt idx="113" formatCode="General">
                  <c:v>10.5229504722146</c:v>
                </c:pt>
                <c:pt idx="114" formatCode="General">
                  <c:v>10.3514908297827</c:v>
                </c:pt>
                <c:pt idx="115" formatCode="General">
                  <c:v>10.2045472216241</c:v>
                </c:pt>
                <c:pt idx="116" formatCode="General">
                  <c:v>9.9393021331310898</c:v>
                </c:pt>
                <c:pt idx="117" formatCode="General">
                  <c:v>9.7865595485619092</c:v>
                </c:pt>
                <c:pt idx="118" formatCode="General">
                  <c:v>9.6533877359452394</c:v>
                </c:pt>
                <c:pt idx="119" formatCode="General">
                  <c:v>9.5313714484715799</c:v>
                </c:pt>
                <c:pt idx="120" formatCode="General">
                  <c:v>8.2951725323313692</c:v>
                </c:pt>
                <c:pt idx="121" formatCode="General">
                  <c:v>8.2563786486058106</c:v>
                </c:pt>
                <c:pt idx="122" formatCode="General">
                  <c:v>8.1985017696764508</c:v>
                </c:pt>
                <c:pt idx="123" formatCode="General">
                  <c:v>0</c:v>
                </c:pt>
                <c:pt idx="124" formatCode="General">
                  <c:v>2.4</c:v>
                </c:pt>
                <c:pt idx="125" formatCode="General">
                  <c:v>0</c:v>
                </c:pt>
                <c:pt idx="126" formatCode="General">
                  <c:v>0.56091907124792295</c:v>
                </c:pt>
                <c:pt idx="127" formatCode="General">
                  <c:v>1.8504977248618599</c:v>
                </c:pt>
                <c:pt idx="128" formatCode="General">
                  <c:v>2.2597318830917499</c:v>
                </c:pt>
                <c:pt idx="129" formatCode="General">
                  <c:v>2.8527694910009198</c:v>
                </c:pt>
                <c:pt idx="130" formatCode="General">
                  <c:v>3.6185110814067998</c:v>
                </c:pt>
                <c:pt idx="131" formatCode="General">
                  <c:v>4.7323203509788598</c:v>
                </c:pt>
                <c:pt idx="132" formatCode="General">
                  <c:v>5.59669989706524</c:v>
                </c:pt>
                <c:pt idx="133" formatCode="General">
                  <c:v>6.8496109361247699</c:v>
                </c:pt>
                <c:pt idx="134" formatCode="General">
                  <c:v>8.4402413457260401</c:v>
                </c:pt>
                <c:pt idx="135" formatCode="General">
                  <c:v>9.01443963533616</c:v>
                </c:pt>
                <c:pt idx="136" formatCode="General">
                  <c:v>9.9218292171883302</c:v>
                </c:pt>
                <c:pt idx="137" formatCode="General">
                  <c:v>10.4461734426686</c:v>
                </c:pt>
                <c:pt idx="138" formatCode="General">
                  <c:v>10.705455172896301</c:v>
                </c:pt>
                <c:pt idx="139" formatCode="General">
                  <c:v>10.7358631739696</c:v>
                </c:pt>
                <c:pt idx="140" formatCode="General">
                  <c:v>10.7278029838652</c:v>
                </c:pt>
                <c:pt idx="141" formatCode="General">
                  <c:v>10.2598469458077</c:v>
                </c:pt>
                <c:pt idx="142" formatCode="General">
                  <c:v>10.013502889068601</c:v>
                </c:pt>
                <c:pt idx="143" formatCode="General">
                  <c:v>9.7945230164878101</c:v>
                </c:pt>
                <c:pt idx="144" formatCode="General">
                  <c:v>9.6083582644203798</c:v>
                </c:pt>
                <c:pt idx="145" formatCode="General">
                  <c:v>9.4483755535865992</c:v>
                </c:pt>
                <c:pt idx="146" formatCode="General">
                  <c:v>9.4173432553316392</c:v>
                </c:pt>
                <c:pt idx="147" formatCode="General">
                  <c:v>9.1609313497629596</c:v>
                </c:pt>
                <c:pt idx="148" formatCode="General">
                  <c:v>9.0316139669693793</c:v>
                </c:pt>
                <c:pt idx="149" formatCode="General">
                  <c:v>8.9020619342606704</c:v>
                </c:pt>
                <c:pt idx="150" formatCode="General">
                  <c:v>8.7708685672304192</c:v>
                </c:pt>
                <c:pt idx="151" formatCode="General">
                  <c:v>0</c:v>
                </c:pt>
                <c:pt idx="152" formatCode="General">
                  <c:v>2.4</c:v>
                </c:pt>
                <c:pt idx="153" formatCode="General">
                  <c:v>0</c:v>
                </c:pt>
                <c:pt idx="154" formatCode="General">
                  <c:v>0.81835877615483499</c:v>
                </c:pt>
                <c:pt idx="155" formatCode="General">
                  <c:v>1.9632902797346401</c:v>
                </c:pt>
                <c:pt idx="156" formatCode="General">
                  <c:v>2.3337746109125899</c:v>
                </c:pt>
                <c:pt idx="157" formatCode="General">
                  <c:v>2.9726253966281799</c:v>
                </c:pt>
                <c:pt idx="158" formatCode="General">
                  <c:v>3.9618197595339901</c:v>
                </c:pt>
                <c:pt idx="159" formatCode="General">
                  <c:v>4.7831958915422899</c:v>
                </c:pt>
                <c:pt idx="160" formatCode="General">
                  <c:v>5.7903604688205199</c:v>
                </c:pt>
                <c:pt idx="161" formatCode="General">
                  <c:v>7.03026838177413</c:v>
                </c:pt>
                <c:pt idx="162" formatCode="General">
                  <c:v>8.2572339363242904</c:v>
                </c:pt>
                <c:pt idx="163" formatCode="General">
                  <c:v>9.3433499281352699</c:v>
                </c:pt>
                <c:pt idx="164" formatCode="General">
                  <c:v>10.1671574638258</c:v>
                </c:pt>
                <c:pt idx="165" formatCode="General">
                  <c:v>10.6580544934115</c:v>
                </c:pt>
                <c:pt idx="166" formatCode="General">
                  <c:v>10.8244481124306</c:v>
                </c:pt>
                <c:pt idx="167" formatCode="General">
                  <c:v>10.7440565832561</c:v>
                </c:pt>
                <c:pt idx="168" formatCode="General">
                  <c:v>10.522909623280301</c:v>
                </c:pt>
                <c:pt idx="169" formatCode="General">
                  <c:v>10.2526925586315</c:v>
                </c:pt>
                <c:pt idx="170" formatCode="General">
                  <c:v>9.98981220158376</c:v>
                </c:pt>
                <c:pt idx="171" formatCode="General">
                  <c:v>9.8159187216488206</c:v>
                </c:pt>
                <c:pt idx="172" formatCode="General">
                  <c:v>9.6098396012658007</c:v>
                </c:pt>
                <c:pt idx="173" formatCode="General">
                  <c:v>9.4280576801041001</c:v>
                </c:pt>
                <c:pt idx="174" formatCode="General">
                  <c:v>9.2619759505323795</c:v>
                </c:pt>
                <c:pt idx="175" formatCode="General">
                  <c:v>9.5623634950901497</c:v>
                </c:pt>
                <c:pt idx="176" formatCode="General">
                  <c:v>8.8990402800267194</c:v>
                </c:pt>
                <c:pt idx="177" formatCode="General">
                  <c:v>9.2369181169408705</c:v>
                </c:pt>
                <c:pt idx="178" formatCode="General">
                  <c:v>9.2017539834334308</c:v>
                </c:pt>
                <c:pt idx="179" formatCode="General">
                  <c:v>0</c:v>
                </c:pt>
                <c:pt idx="180" formatCode="General">
                  <c:v>2.4</c:v>
                </c:pt>
                <c:pt idx="181" formatCode="General">
                  <c:v>0</c:v>
                </c:pt>
                <c:pt idx="182" formatCode="General">
                  <c:v>1.26661480027385</c:v>
                </c:pt>
                <c:pt idx="183" formatCode="General">
                  <c:v>2.0920806050406999</c:v>
                </c:pt>
                <c:pt idx="184" formatCode="General">
                  <c:v>2.6739048300882899</c:v>
                </c:pt>
                <c:pt idx="185" formatCode="General">
                  <c:v>3.36120691793134</c:v>
                </c:pt>
                <c:pt idx="186" formatCode="General">
                  <c:v>4.0476459382525798</c:v>
                </c:pt>
                <c:pt idx="187" formatCode="General">
                  <c:v>5.0577055266357602</c:v>
                </c:pt>
                <c:pt idx="188" formatCode="General">
                  <c:v>6.2663769262453304</c:v>
                </c:pt>
                <c:pt idx="189" formatCode="General">
                  <c:v>7.5144783574481</c:v>
                </c:pt>
                <c:pt idx="190" formatCode="General">
                  <c:v>8.7372523461614993</c:v>
                </c:pt>
                <c:pt idx="191" formatCode="General">
                  <c:v>9.7674653388924</c:v>
                </c:pt>
                <c:pt idx="192" formatCode="General">
                  <c:v>10.811861274866899</c:v>
                </c:pt>
                <c:pt idx="193" formatCode="General">
                  <c:v>11.2046615852259</c:v>
                </c:pt>
                <c:pt idx="194" formatCode="General">
                  <c:v>11.183736604586599</c:v>
                </c:pt>
                <c:pt idx="195" formatCode="General">
                  <c:v>11.0520282593313</c:v>
                </c:pt>
                <c:pt idx="196" formatCode="General">
                  <c:v>11.0269236333111</c:v>
                </c:pt>
                <c:pt idx="197" formatCode="General">
                  <c:v>10.478781294741101</c:v>
                </c:pt>
                <c:pt idx="198" formatCode="General">
                  <c:v>10.5903122911343</c:v>
                </c:pt>
                <c:pt idx="199" formatCode="General">
                  <c:v>9.5821546304149194</c:v>
                </c:pt>
                <c:pt idx="200" formatCode="General">
                  <c:v>9.2815480184992207</c:v>
                </c:pt>
                <c:pt idx="201" formatCode="General">
                  <c:v>9.0619806366086095</c:v>
                </c:pt>
                <c:pt idx="202" formatCode="General">
                  <c:v>9.23775519674839</c:v>
                </c:pt>
                <c:pt idx="203" formatCode="General">
                  <c:v>9.9887009791814307</c:v>
                </c:pt>
                <c:pt idx="204" formatCode="General">
                  <c:v>8.6935489966731705</c:v>
                </c:pt>
                <c:pt idx="205" formatCode="General">
                  <c:v>8.7134846013564893</c:v>
                </c:pt>
                <c:pt idx="206" formatCode="General">
                  <c:v>0</c:v>
                </c:pt>
                <c:pt idx="207" formatCode="General">
                  <c:v>2.4</c:v>
                </c:pt>
                <c:pt idx="208" formatCode="General">
                  <c:v>0</c:v>
                </c:pt>
                <c:pt idx="209" formatCode="General">
                  <c:v>0.57528456655614801</c:v>
                </c:pt>
                <c:pt idx="210" formatCode="General">
                  <c:v>1.8856299009653399</c:v>
                </c:pt>
                <c:pt idx="211" formatCode="General">
                  <c:v>2.3239701997643198</c:v>
                </c:pt>
                <c:pt idx="212" formatCode="General">
                  <c:v>3.01452898511815</c:v>
                </c:pt>
                <c:pt idx="213" formatCode="General">
                  <c:v>3.8072569243907499</c:v>
                </c:pt>
                <c:pt idx="214" formatCode="General">
                  <c:v>4.7913204535434302</c:v>
                </c:pt>
                <c:pt idx="215" formatCode="General">
                  <c:v>5.9300436063770299</c:v>
                </c:pt>
                <c:pt idx="216" formatCode="General">
                  <c:v>7.1628989831182501</c:v>
                </c:pt>
                <c:pt idx="217" formatCode="General">
                  <c:v>8.8584630725048292</c:v>
                </c:pt>
                <c:pt idx="218" formatCode="General">
                  <c:v>9.4922767178999798</c:v>
                </c:pt>
                <c:pt idx="219" formatCode="General">
                  <c:v>10.2824182397776</c:v>
                </c:pt>
                <c:pt idx="220" formatCode="General">
                  <c:v>10.8040823167441</c:v>
                </c:pt>
                <c:pt idx="221" formatCode="General">
                  <c:v>11.2599878425686</c:v>
                </c:pt>
                <c:pt idx="222" formatCode="General">
                  <c:v>11.3604267375835</c:v>
                </c:pt>
                <c:pt idx="223" formatCode="General">
                  <c:v>11.174907834083999</c:v>
                </c:pt>
                <c:pt idx="224" formatCode="General">
                  <c:v>10.1919330831821</c:v>
                </c:pt>
                <c:pt idx="225" formatCode="General">
                  <c:v>9.8809612594693998</c:v>
                </c:pt>
                <c:pt idx="226" formatCode="General">
                  <c:v>9.6100678150500105</c:v>
                </c:pt>
                <c:pt idx="227" formatCode="General">
                  <c:v>9.3809923011770309</c:v>
                </c:pt>
                <c:pt idx="228" formatCode="General">
                  <c:v>9.1393139790217504</c:v>
                </c:pt>
                <c:pt idx="229" formatCode="General">
                  <c:v>8.9574910973820394</c:v>
                </c:pt>
                <c:pt idx="230" formatCode="General">
                  <c:v>8.7864502326884804</c:v>
                </c:pt>
                <c:pt idx="231" formatCode="General">
                  <c:v>9.0183053118103302</c:v>
                </c:pt>
                <c:pt idx="232" formatCode="General">
                  <c:v>8.3996019929667192</c:v>
                </c:pt>
                <c:pt idx="233" formatCode="General">
                  <c:v>8.5006590983705603</c:v>
                </c:pt>
                <c:pt idx="234" formatCode="General">
                  <c:v>0</c:v>
                </c:pt>
                <c:pt idx="235" formatCode="General">
                  <c:v>2.4</c:v>
                </c:pt>
                <c:pt idx="236" formatCode="General">
                  <c:v>0</c:v>
                </c:pt>
                <c:pt idx="237" formatCode="General">
                  <c:v>1.0480382333409799</c:v>
                </c:pt>
                <c:pt idx="238" formatCode="General">
                  <c:v>1.8627877002962401</c:v>
                </c:pt>
                <c:pt idx="239" formatCode="General">
                  <c:v>2.28686669521651</c:v>
                </c:pt>
                <c:pt idx="240" formatCode="General">
                  <c:v>2.9059441631576002</c:v>
                </c:pt>
                <c:pt idx="241" formatCode="General">
                  <c:v>3.5964656952707399</c:v>
                </c:pt>
                <c:pt idx="242" formatCode="General">
                  <c:v>4.4289555473487203</c:v>
                </c:pt>
                <c:pt idx="243" formatCode="General">
                  <c:v>5.8071252662306598</c:v>
                </c:pt>
                <c:pt idx="244" formatCode="General">
                  <c:v>6.9228252728858601</c:v>
                </c:pt>
                <c:pt idx="245" formatCode="General">
                  <c:v>8.3747540089201706</c:v>
                </c:pt>
                <c:pt idx="246" formatCode="General">
                  <c:v>9.2298701273134807</c:v>
                </c:pt>
                <c:pt idx="247" formatCode="General">
                  <c:v>10.3204894102828</c:v>
                </c:pt>
                <c:pt idx="248" formatCode="General">
                  <c:v>9.9715135478415302</c:v>
                </c:pt>
                <c:pt idx="249" formatCode="General">
                  <c:v>10.1684357285327</c:v>
                </c:pt>
                <c:pt idx="250" formatCode="General">
                  <c:v>11.0363007899848</c:v>
                </c:pt>
                <c:pt idx="251" formatCode="General">
                  <c:v>10.787152580067801</c:v>
                </c:pt>
                <c:pt idx="252" formatCode="General">
                  <c:v>10.8471952715015</c:v>
                </c:pt>
                <c:pt idx="253" formatCode="General">
                  <c:v>9.1226539158117106</c:v>
                </c:pt>
                <c:pt idx="254" formatCode="General">
                  <c:v>8.7816189199248296</c:v>
                </c:pt>
                <c:pt idx="255" formatCode="General">
                  <c:v>8.6748410852586009</c:v>
                </c:pt>
                <c:pt idx="256" formatCode="General">
                  <c:v>8.2611872596998808</c:v>
                </c:pt>
                <c:pt idx="257" formatCode="General">
                  <c:v>8.0901124567495799</c:v>
                </c:pt>
                <c:pt idx="258" formatCode="General">
                  <c:v>7.8566885685832801</c:v>
                </c:pt>
                <c:pt idx="259" formatCode="General">
                  <c:v>7.6950843850581796</c:v>
                </c:pt>
                <c:pt idx="260" formatCode="General">
                  <c:v>7.5949645381144197</c:v>
                </c:pt>
                <c:pt idx="261" formatCode="General">
                  <c:v>7.85206995837083</c:v>
                </c:pt>
                <c:pt idx="262" formatCode="General">
                  <c:v>7.1714983726808699</c:v>
                </c:pt>
                <c:pt idx="263" formatCode="General">
                  <c:v>0</c:v>
                </c:pt>
                <c:pt idx="264" formatCode="General">
                  <c:v>2.4</c:v>
                </c:pt>
                <c:pt idx="265" formatCode="General">
                  <c:v>0</c:v>
                </c:pt>
                <c:pt idx="266" formatCode="General">
                  <c:v>0.47353005754792998</c:v>
                </c:pt>
                <c:pt idx="267" formatCode="General">
                  <c:v>1.5943301441931199</c:v>
                </c:pt>
                <c:pt idx="268" formatCode="General">
                  <c:v>1.9079396280879499</c:v>
                </c:pt>
                <c:pt idx="269" formatCode="General">
                  <c:v>2.3501248811023001</c:v>
                </c:pt>
                <c:pt idx="270" formatCode="General">
                  <c:v>2.9127432088355101</c:v>
                </c:pt>
                <c:pt idx="271" formatCode="General">
                  <c:v>3.5913287702314598</c:v>
                </c:pt>
                <c:pt idx="272" formatCode="General">
                  <c:v>4.3713908094600198</c:v>
                </c:pt>
                <c:pt idx="273" formatCode="General">
                  <c:v>5.8157152782586401</c:v>
                </c:pt>
                <c:pt idx="274" formatCode="General">
                  <c:v>6.7949376592394497</c:v>
                </c:pt>
                <c:pt idx="275" formatCode="General">
                  <c:v>7.7244930009786703</c:v>
                </c:pt>
                <c:pt idx="276" formatCode="General">
                  <c:v>8.5565612513128997</c:v>
                </c:pt>
                <c:pt idx="277" formatCode="General">
                  <c:v>9.0582694613574901</c:v>
                </c:pt>
                <c:pt idx="278" formatCode="General">
                  <c:v>9.3564726993579601</c:v>
                </c:pt>
                <c:pt idx="279" formatCode="General">
                  <c:v>9.6998409357861508</c:v>
                </c:pt>
                <c:pt idx="280" formatCode="General">
                  <c:v>9.2732522576422802</c:v>
                </c:pt>
                <c:pt idx="281" formatCode="General">
                  <c:v>9.0502096055031505</c:v>
                </c:pt>
                <c:pt idx="282" formatCode="General">
                  <c:v>9.0386352022589396</c:v>
                </c:pt>
                <c:pt idx="283" formatCode="General">
                  <c:v>8.5096530908617005</c:v>
                </c:pt>
                <c:pt idx="284" formatCode="General">
                  <c:v>8.36550018424904</c:v>
                </c:pt>
                <c:pt idx="285" formatCode="General">
                  <c:v>8.0532336477612301</c:v>
                </c:pt>
                <c:pt idx="286" formatCode="General">
                  <c:v>7.8605576820104304</c:v>
                </c:pt>
                <c:pt idx="287" formatCode="General">
                  <c:v>9.09100493309748</c:v>
                </c:pt>
                <c:pt idx="288" formatCode="General">
                  <c:v>7.9149618405275497</c:v>
                </c:pt>
                <c:pt idx="289" formatCode="General">
                  <c:v>7.4794366495572397</c:v>
                </c:pt>
                <c:pt idx="290" formatCode="General">
                  <c:v>7.1732034628079999</c:v>
                </c:pt>
                <c:pt idx="291" formatCode="General">
                  <c:v>6.8586120693106798</c:v>
                </c:pt>
                <c:pt idx="292" formatCode="General">
                  <c:v>6.8887728278007199</c:v>
                </c:pt>
                <c:pt idx="293" formatCode="General">
                  <c:v>6.97798690019874</c:v>
                </c:pt>
                <c:pt idx="294" formatCode="General">
                  <c:v>6.4589358658336602</c:v>
                </c:pt>
                <c:pt idx="295" formatCode="General">
                  <c:v>0</c:v>
                </c:pt>
                <c:pt idx="296" formatCode="General">
                  <c:v>2.4</c:v>
                </c:pt>
                <c:pt idx="297" formatCode="General">
                  <c:v>0</c:v>
                </c:pt>
                <c:pt idx="298" formatCode="General">
                  <c:v>0.46052589559214502</c:v>
                </c:pt>
                <c:pt idx="299" formatCode="General">
                  <c:v>1.46807223690851</c:v>
                </c:pt>
                <c:pt idx="300" formatCode="General">
                  <c:v>1.75175683950978</c:v>
                </c:pt>
                <c:pt idx="301" formatCode="General">
                  <c:v>2.1402671129701201</c:v>
                </c:pt>
                <c:pt idx="302" formatCode="General">
                  <c:v>2.6303480020836298</c:v>
                </c:pt>
                <c:pt idx="303" formatCode="General">
                  <c:v>3.1409347288654499</c:v>
                </c:pt>
                <c:pt idx="304" formatCode="General">
                  <c:v>4.2711330021545404</c:v>
                </c:pt>
                <c:pt idx="305" formatCode="General">
                  <c:v>5.0804998328998501</c:v>
                </c:pt>
                <c:pt idx="306" formatCode="General">
                  <c:v>5.9438937358085502</c:v>
                </c:pt>
                <c:pt idx="307" formatCode="General">
                  <c:v>6.7758351194833804</c:v>
                </c:pt>
                <c:pt idx="308" formatCode="General">
                  <c:v>7.4992095890107597</c:v>
                </c:pt>
                <c:pt idx="309" formatCode="General">
                  <c:v>8.0461508677343101</c:v>
                </c:pt>
                <c:pt idx="310" formatCode="General">
                  <c:v>8.3787723952252495</c:v>
                </c:pt>
                <c:pt idx="311" formatCode="General">
                  <c:v>8.5010530027343805</c:v>
                </c:pt>
                <c:pt idx="312" formatCode="General">
                  <c:v>8.4540205880846795</c:v>
                </c:pt>
                <c:pt idx="313" formatCode="General">
                  <c:v>8.3553919284935692</c:v>
                </c:pt>
                <c:pt idx="314" formatCode="General">
                  <c:v>8.0804806731843808</c:v>
                </c:pt>
                <c:pt idx="315" formatCode="General">
                  <c:v>7.9023412099816399</c:v>
                </c:pt>
                <c:pt idx="316" formatCode="General">
                  <c:v>7.6840531325813402</c:v>
                </c:pt>
                <c:pt idx="317" formatCode="General">
                  <c:v>7.4817162498182403</c:v>
                </c:pt>
                <c:pt idx="318" formatCode="General">
                  <c:v>7.4251155177500401</c:v>
                </c:pt>
                <c:pt idx="319" formatCode="General">
                  <c:v>7.4719245734580797</c:v>
                </c:pt>
                <c:pt idx="320" formatCode="General">
                  <c:v>6.8600238131908702</c:v>
                </c:pt>
                <c:pt idx="321" formatCode="General">
                  <c:v>6.7757943604995603</c:v>
                </c:pt>
                <c:pt idx="322" formatCode="General">
                  <c:v>6.6259471720759597</c:v>
                </c:pt>
                <c:pt idx="323" formatCode="General">
                  <c:v>6.4774502921558499</c:v>
                </c:pt>
                <c:pt idx="324" formatCode="General">
                  <c:v>6.3301323279550203</c:v>
                </c:pt>
                <c:pt idx="325" formatCode="General">
                  <c:v>6.18407978269527</c:v>
                </c:pt>
                <c:pt idx="326" formatCode="General">
                  <c:v>6.0398634726304499</c:v>
                </c:pt>
                <c:pt idx="327" formatCode="General">
                  <c:v>5.8977409510062504</c:v>
                </c:pt>
                <c:pt idx="328" formatCode="General">
                  <c:v>7.0918996012984703</c:v>
                </c:pt>
                <c:pt idx="329" formatCode="General">
                  <c:v>5.7499705970176898</c:v>
                </c:pt>
                <c:pt idx="330" formatCode="General">
                  <c:v>0</c:v>
                </c:pt>
                <c:pt idx="331" formatCode="General">
                  <c:v>2.4</c:v>
                </c:pt>
                <c:pt idx="332" formatCode="General">
                  <c:v>0</c:v>
                </c:pt>
                <c:pt idx="333" formatCode="General">
                  <c:v>0.34488550844501997</c:v>
                </c:pt>
                <c:pt idx="334" formatCode="General">
                  <c:v>1.3143700889516601</c:v>
                </c:pt>
                <c:pt idx="335" formatCode="General">
                  <c:v>1.5411495869054399</c:v>
                </c:pt>
                <c:pt idx="336" formatCode="General">
                  <c:v>1.8636268842724999</c:v>
                </c:pt>
                <c:pt idx="337" formatCode="General">
                  <c:v>2.2741996706138501</c:v>
                </c:pt>
                <c:pt idx="338" formatCode="General">
                  <c:v>2.77008336524373</c:v>
                </c:pt>
                <c:pt idx="339" formatCode="General">
                  <c:v>3.3451030986716499</c:v>
                </c:pt>
                <c:pt idx="340" formatCode="General">
                  <c:v>4.0086872471076802</c:v>
                </c:pt>
                <c:pt idx="341" formatCode="General">
                  <c:v>4.65411069750194</c:v>
                </c:pt>
                <c:pt idx="342" formatCode="General">
                  <c:v>5.3894008088476797</c:v>
                </c:pt>
                <c:pt idx="343" formatCode="General">
                  <c:v>5.9377552205501898</c:v>
                </c:pt>
                <c:pt idx="344" formatCode="General">
                  <c:v>6.7602405337281004</c:v>
                </c:pt>
                <c:pt idx="345" formatCode="General">
                  <c:v>7.0710396478872601</c:v>
                </c:pt>
                <c:pt idx="346" formatCode="General">
                  <c:v>7.0702082716570898</c:v>
                </c:pt>
                <c:pt idx="347" formatCode="General">
                  <c:v>7.9181653735216599</c:v>
                </c:pt>
                <c:pt idx="348" formatCode="General">
                  <c:v>7.1545457374798298</c:v>
                </c:pt>
                <c:pt idx="349" formatCode="General">
                  <c:v>7.0963730905934996</c:v>
                </c:pt>
                <c:pt idx="350" formatCode="General">
                  <c:v>6.99563922917749</c:v>
                </c:pt>
                <c:pt idx="351" formatCode="General">
                  <c:v>6.8790807658642503</c:v>
                </c:pt>
                <c:pt idx="352" formatCode="General">
                  <c:v>7.7116246155672599</c:v>
                </c:pt>
                <c:pt idx="353" formatCode="General">
                  <c:v>6.61317312403144</c:v>
                </c:pt>
                <c:pt idx="354" formatCode="General">
                  <c:v>6.4705353428974597</c:v>
                </c:pt>
                <c:pt idx="355" formatCode="General">
                  <c:v>7.5171199815086398</c:v>
                </c:pt>
                <c:pt idx="356" formatCode="General">
                  <c:v>6.4522649365516198</c:v>
                </c:pt>
                <c:pt idx="357" formatCode="General">
                  <c:v>6.2083781657747297</c:v>
                </c:pt>
                <c:pt idx="358" formatCode="General">
                  <c:v>6.04112098574182</c:v>
                </c:pt>
                <c:pt idx="359" formatCode="General">
                  <c:v>5.9777005800203202</c:v>
                </c:pt>
                <c:pt idx="360" formatCode="General">
                  <c:v>5.8492189884969097</c:v>
                </c:pt>
                <c:pt idx="361" formatCode="General">
                  <c:v>5.9556717895047999</c:v>
                </c:pt>
                <c:pt idx="362" formatCode="General">
                  <c:v>5.6874650338909296</c:v>
                </c:pt>
                <c:pt idx="363" formatCode="General">
                  <c:v>5.6810543556348101</c:v>
                </c:pt>
                <c:pt idx="364" formatCode="General">
                  <c:v>5.7103934042882498</c:v>
                </c:pt>
              </c:numCache>
            </c:numRef>
          </c:yVal>
          <c:smooth val="0"/>
          <c:extLst>
            <c:ext xmlns:c16="http://schemas.microsoft.com/office/drawing/2014/chart" uri="{C3380CC4-5D6E-409C-BE32-E72D297353CC}">
              <c16:uniqueId val="{00000001-89FA-4907-8641-F491883B332E}"/>
            </c:ext>
          </c:extLst>
        </c:ser>
        <c:ser>
          <c:idx val="2"/>
          <c:order val="2"/>
          <c:tx>
            <c:strRef>
              <c:f>Optimization!$AL$2</c:f>
              <c:strCache>
                <c:ptCount val="1"/>
                <c:pt idx="0">
                  <c:v>dailyHarvestedFreshWeightPerHead</c:v>
                </c:pt>
              </c:strCache>
            </c:strRef>
          </c:tx>
          <c:spPr>
            <a:ln w="25400" cap="rnd">
              <a:noFill/>
              <a:round/>
            </a:ln>
            <a:effectLst/>
          </c:spPr>
          <c:marker>
            <c:symbol val="circle"/>
            <c:size val="4"/>
            <c:spPr>
              <a:solidFill>
                <a:srgbClr val="00B050"/>
              </a:solidFill>
              <a:ln w="9525">
                <a:noFill/>
              </a:ln>
              <a:effectLst/>
            </c:spPr>
          </c:marker>
          <c:xVal>
            <c:numRef>
              <c:f>Optimization!$AI$3:$AI$367</c:f>
              <c:numCache>
                <c:formatCode>General</c:formatCode>
                <c:ptCount val="36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numCache>
            </c:numRef>
          </c:xVal>
          <c:yVal>
            <c:numRef>
              <c:f>Optimization!$AL$2:$AL$367</c:f>
              <c:numCache>
                <c:formatCode>General</c:formatCode>
                <c:ptCount val="36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195.26594709962299</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197.02715882307299</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193.43098648660001</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193.46541147835001</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195.12029115035401</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197.829276295022</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194.092209589649</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196.98927255211399</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193.09543949844399</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195.60163400517001</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195.376398604858</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174.66438613092899</c:v>
                </c:pt>
              </c:numCache>
            </c:numRef>
          </c:yVal>
          <c:smooth val="0"/>
          <c:extLst>
            <c:ext xmlns:c16="http://schemas.microsoft.com/office/drawing/2014/chart" uri="{C3380CC4-5D6E-409C-BE32-E72D297353CC}">
              <c16:uniqueId val="{00000002-89FA-4907-8641-F491883B332E}"/>
            </c:ext>
          </c:extLst>
        </c:ser>
        <c:dLbls>
          <c:showLegendKey val="0"/>
          <c:showVal val="0"/>
          <c:showCatName val="0"/>
          <c:showSerName val="0"/>
          <c:showPercent val="0"/>
          <c:showBubbleSize val="0"/>
        </c:dLbls>
        <c:axId val="261206368"/>
        <c:axId val="260016144"/>
      </c:scatterChart>
      <c:valAx>
        <c:axId val="261206368"/>
        <c:scaling>
          <c:orientation val="minMax"/>
          <c:max val="365"/>
          <c:min val="0"/>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Simulation days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60016144"/>
        <c:crosses val="autoZero"/>
        <c:crossBetween val="midCat"/>
      </c:valAx>
      <c:valAx>
        <c:axId val="26001614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baseline="0"/>
                  <a:t>Lettuce fresh weight per head  (g head</a:t>
                </a:r>
                <a:r>
                  <a:rPr lang="en-US" sz="2400" baseline="30000"/>
                  <a:t>-1</a:t>
                </a:r>
                <a:r>
                  <a:rPr lang="en-US" sz="2400" baseline="0"/>
                  <a:t>)</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612063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85D9D6-32BC-4290-9D6B-69B9F3D26B14}" type="datetimeFigureOut">
              <a:rPr kumimoji="1" lang="ja-JP" altLang="en-US" smtClean="0"/>
              <a:pPr/>
              <a:t>2018/7/20</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38374E-A5DE-4BCF-9A32-863C65D25F23}" type="slidenum">
              <a:rPr kumimoji="1" lang="ja-JP" altLang="en-US" smtClean="0"/>
              <a:pPr/>
              <a:t>‹#›</a:t>
            </a:fld>
            <a:endParaRPr kumimoji="1" lang="ja-JP" altLang="en-US"/>
          </a:p>
        </p:txBody>
      </p:sp>
    </p:spTree>
    <p:extLst>
      <p:ext uri="{BB962C8B-B14F-4D97-AF65-F5344CB8AC3E}">
        <p14:creationId xmlns:p14="http://schemas.microsoft.com/office/powerpoint/2010/main" val="3696401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bls.gov/regions/west/news-release/occupationalemploymentandwages_tucson.ht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Hello everyone and thank you for coming to my defense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be talking about my graduate research “”.</a:t>
            </a:r>
            <a:endParaRPr lang="en-US" dirty="0"/>
          </a:p>
        </p:txBody>
      </p:sp>
      <p:sp>
        <p:nvSpPr>
          <p:cNvPr id="4" name="Slide Number Placeholder 3"/>
          <p:cNvSpPr>
            <a:spLocks noGrp="1"/>
          </p:cNvSpPr>
          <p:nvPr>
            <p:ph type="sldNum" sz="quarter" idx="10"/>
          </p:nvPr>
        </p:nvSpPr>
        <p:spPr/>
        <p:txBody>
          <a:bodyPr/>
          <a:lstStyle/>
          <a:p>
            <a:fld id="{F96944E6-5486-4591-BBB1-20A03749D22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90008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Now, I would like to move on to a little detail about the sub-models in the simulator.</a:t>
            </a:r>
          </a:p>
          <a:p>
            <a:r>
              <a:rPr lang="en-US" altLang="ja-JP" dirty="0"/>
              <a:t>This is a whole picture of the program consisting of the models for (explain the flow from 1 to 9).</a:t>
            </a:r>
          </a:p>
          <a:p>
            <a:endParaRPr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Since there are a lot of equations in several sub-models, I am not </a:t>
            </a:r>
            <a:r>
              <a:rPr lang="en-US" altLang="ja-JP" baseline="0" dirty="0" err="1"/>
              <a:t>gonna</a:t>
            </a:r>
            <a:r>
              <a:rPr lang="en-US" altLang="ja-JP" baseline="0" dirty="0"/>
              <a:t> explain all the detail, but just focus on the conceptual understanding.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Please ask me later if you get any mathematic questions.</a:t>
            </a:r>
          </a:p>
        </p:txBody>
      </p:sp>
      <p:sp>
        <p:nvSpPr>
          <p:cNvPr id="4" name="Slide Number Placeholder 3"/>
          <p:cNvSpPr>
            <a:spLocks noGrp="1"/>
          </p:cNvSpPr>
          <p:nvPr>
            <p:ph type="sldNum" sz="quarter" idx="10"/>
          </p:nvPr>
        </p:nvSpPr>
        <p:spPr/>
        <p:txBody>
          <a:bodyPr/>
          <a:lstStyle/>
          <a:p>
            <a:fld id="{E038374E-A5DE-4BCF-9A32-863C65D25F23}" type="slidenum">
              <a:rPr lang="ja-JP" altLang="en-US" smtClean="0">
                <a:solidFill>
                  <a:prstClr val="black"/>
                </a:solidFill>
              </a:rPr>
              <a:pPr/>
              <a:t>10</a:t>
            </a:fld>
            <a:endParaRPr lang="ja-JP" altLang="en-US">
              <a:solidFill>
                <a:prstClr val="black"/>
              </a:solidFill>
            </a:endParaRPr>
          </a:p>
        </p:txBody>
      </p:sp>
    </p:spTree>
    <p:extLst>
      <p:ext uri="{BB962C8B-B14F-4D97-AF65-F5344CB8AC3E}">
        <p14:creationId xmlns:p14="http://schemas.microsoft.com/office/powerpoint/2010/main" val="1177198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aseline="0" dirty="0"/>
              <a:t>First, I would like to explain the model for solar irradiance to tilted OPV module.</a:t>
            </a:r>
          </a:p>
        </p:txBody>
      </p:sp>
      <p:sp>
        <p:nvSpPr>
          <p:cNvPr id="4" name="Slide Number Placeholder 3"/>
          <p:cNvSpPr>
            <a:spLocks noGrp="1"/>
          </p:cNvSpPr>
          <p:nvPr>
            <p:ph type="sldNum" sz="quarter" idx="10"/>
          </p:nvPr>
        </p:nvSpPr>
        <p:spPr/>
        <p:txBody>
          <a:bodyPr/>
          <a:lstStyle/>
          <a:p>
            <a:fld id="{E038374E-A5DE-4BCF-9A32-863C65D25F23}" type="slidenum">
              <a:rPr lang="ja-JP" altLang="en-US" smtClean="0">
                <a:solidFill>
                  <a:prstClr val="black"/>
                </a:solidFill>
              </a:rPr>
              <a:pPr/>
              <a:t>11</a:t>
            </a:fld>
            <a:endParaRPr lang="ja-JP" altLang="en-US">
              <a:solidFill>
                <a:prstClr val="black"/>
              </a:solidFill>
            </a:endParaRPr>
          </a:p>
        </p:txBody>
      </p:sp>
    </p:spTree>
    <p:extLst>
      <p:ext uri="{BB962C8B-B14F-4D97-AF65-F5344CB8AC3E}">
        <p14:creationId xmlns:p14="http://schemas.microsoft.com/office/powerpoint/2010/main" val="272960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 2"/>
              <p:cNvSpPr>
                <a:spLocks noGrp="1"/>
              </p:cNvSpPr>
              <p:nvPr>
                <p:ph type="body" idx="1"/>
              </p:nvPr>
            </p:nvSpPr>
            <p:spPr/>
            <p:txBody>
              <a:bodyPr>
                <a:normAutofit fontScale="92500" lnSpcReduction="10000"/>
              </a:bodyPr>
              <a:lstStyle/>
              <a:p>
                <a:r>
                  <a:rPr kumimoji="1" lang="en-US" altLang="ja-JP" dirty="0"/>
                  <a:t>This model calculated the solar irradiance to tilted surface with arbitrary direction. It can estimate the irradiance using various angles as shown in this figure. You don’t need any measured data.</a:t>
                </a:r>
              </a:p>
              <a:p>
                <a:r>
                  <a:rPr kumimoji="1" lang="en-US" altLang="ja-JP" dirty="0"/>
                  <a:t>And, these are the final outputs of this model.</a:t>
                </a:r>
              </a:p>
              <a:p>
                <a:r>
                  <a:rPr kumimoji="1" lang="en-US" altLang="ja-JP" dirty="0"/>
                  <a:t>I</a:t>
                </a:r>
                <a:r>
                  <a:rPr kumimoji="1" lang="en-US" altLang="ja-JP" baseline="-25000" dirty="0"/>
                  <a:t>DH </a:t>
                </a:r>
                <a:r>
                  <a:rPr kumimoji="1" lang="en-US" altLang="ja-JP" dirty="0"/>
                  <a:t>is the direct irradiance to </a:t>
                </a:r>
                <a:r>
                  <a:rPr kumimoji="1" lang="en-US" altLang="ja-JP" u="sng" dirty="0"/>
                  <a:t>horizontal</a:t>
                </a:r>
                <a:r>
                  <a:rPr kumimoji="1" lang="en-US" altLang="ja-JP" dirty="0"/>
                  <a:t> surface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a:t>
                </a:r>
                <a:r>
                  <a:rPr kumimoji="1" lang="en-US" altLang="ja-JP" baseline="-25000" dirty="0"/>
                  <a:t>s  </a:t>
                </a:r>
                <a:r>
                  <a:rPr kumimoji="1" lang="en-US" altLang="ja-JP" dirty="0" err="1"/>
                  <a:t>is</a:t>
                </a:r>
                <a:r>
                  <a:rPr kumimoji="1" lang="en-US" altLang="ja-JP" dirty="0"/>
                  <a:t> the diffuse irradiance to </a:t>
                </a:r>
                <a:r>
                  <a:rPr kumimoji="1" lang="en-US" altLang="ja-JP" u="sng" dirty="0"/>
                  <a:t>horizontal</a:t>
                </a:r>
                <a:r>
                  <a:rPr kumimoji="1" lang="en-US" altLang="ja-JP" dirty="0"/>
                  <a:t> surface</a:t>
                </a:r>
              </a:p>
              <a:p>
                <a:r>
                  <a:rPr kumimoji="1" lang="en-US" altLang="ja-JP" dirty="0"/>
                  <a:t>Using these values, it derives direct, diffuse and albedo solar irradiance to</a:t>
                </a:r>
                <a:r>
                  <a:rPr kumimoji="1" lang="en-US" altLang="ja-JP" u="sng" dirty="0"/>
                  <a:t> tilted</a:t>
                </a:r>
                <a:r>
                  <a:rPr kumimoji="1" lang="en-US" altLang="ja-JP" dirty="0"/>
                  <a:t> surface. ( I</a:t>
                </a:r>
                <a:r>
                  <a:rPr kumimoji="1" lang="en-US" altLang="ja-JP" baseline="-25000" dirty="0"/>
                  <a:t>TD </a:t>
                </a:r>
                <a:r>
                  <a:rPr kumimoji="1" lang="en-US" altLang="ja-JP" dirty="0"/>
                  <a:t>, I</a:t>
                </a:r>
                <a:r>
                  <a:rPr kumimoji="1" lang="en-US" altLang="ja-JP" baseline="-25000" dirty="0"/>
                  <a:t>TS </a:t>
                </a:r>
                <a:r>
                  <a:rPr kumimoji="1" lang="en-US" altLang="ja-JP" dirty="0"/>
                  <a:t> , and </a:t>
                </a:r>
                <a:r>
                  <a:rPr kumimoji="1" lang="en-US" altLang="ja-JP" dirty="0" err="1"/>
                  <a:t>I</a:t>
                </a:r>
                <a:r>
                  <a:rPr kumimoji="1" lang="en-US" altLang="ja-JP" baseline="-25000" dirty="0" err="1"/>
                  <a:t>Ttρ</a:t>
                </a:r>
                <a:r>
                  <a:rPr kumimoji="1" lang="en-US" altLang="ja-JP" dirty="0"/>
                  <a:t>)</a:t>
                </a:r>
              </a:p>
              <a:p>
                <a:r>
                  <a:rPr kumimoji="1" lang="en-US" altLang="ja-JP" dirty="0"/>
                  <a:t> The total solar irradiance to tiled surface was given by summing all these irradiances. This value is passed to the other sub-models as one of input variables.</a:t>
                </a:r>
              </a:p>
              <a:p>
                <a:endParaRPr kumimoji="1" lang="en-US" altLang="ja-JP" dirty="0"/>
              </a:p>
              <a:p>
                <a:r>
                  <a:rPr kumimoji="1" lang="en-US" altLang="ja-JP" dirty="0"/>
                  <a:t>-------------------------------------------------</a:t>
                </a:r>
              </a:p>
              <a:p>
                <a:r>
                  <a:rPr kumimoji="1" lang="en-US" sz="1200" kern="1200" dirty="0">
                    <a:solidFill>
                      <a:schemeClr val="tx1"/>
                    </a:solidFill>
                    <a:effectLst/>
                    <a:latin typeface="+mn-lt"/>
                    <a:ea typeface="+mn-ea"/>
                    <a:cs typeface="+mn-cs"/>
                  </a:rPr>
                  <a:t>The declination angle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δ</m:t>
                    </m:r>
                  </m:oMath>
                </a14:m>
                <a:endParaRPr kumimoji="1" lang="en-US" altLang="ja-JP" dirty="0"/>
              </a:p>
              <a:p>
                <a:r>
                  <a:rPr kumimoji="1" lang="en-US" sz="1200" kern="1200" dirty="0">
                    <a:solidFill>
                      <a:schemeClr val="tx1"/>
                    </a:solidFill>
                    <a:effectLst/>
                    <a:latin typeface="+mn-lt"/>
                    <a:ea typeface="+mn-ea"/>
                    <a:cs typeface="+mn-cs"/>
                  </a:rPr>
                  <a:t>n was the number of the day in the year from first January</a:t>
                </a:r>
              </a:p>
              <a:p>
                <a:r>
                  <a:rPr kumimoji="1" lang="en-US" sz="1200" kern="1200" dirty="0">
                    <a:solidFill>
                      <a:schemeClr val="tx1"/>
                    </a:solidFill>
                    <a:effectLst/>
                    <a:latin typeface="+mn-lt"/>
                    <a:ea typeface="+mn-ea"/>
                    <a:cs typeface="+mn-cs"/>
                  </a:rPr>
                  <a:t>The solar hour angle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ω</m:t>
                    </m:r>
                  </m:oMath>
                </a14:m>
                <a:r>
                  <a:rPr kumimoji="1" lang="en-US" sz="1200" kern="1200" dirty="0">
                    <a:solidFill>
                      <a:schemeClr val="tx1"/>
                    </a:solidFill>
                    <a:effectLst/>
                    <a:latin typeface="+mn-lt"/>
                    <a:ea typeface="+mn-ea"/>
                    <a:cs typeface="+mn-cs"/>
                  </a:rPr>
                  <a:t> </a:t>
                </a:r>
              </a:p>
              <a:p>
                <a:r>
                  <a:rPr kumimoji="1" lang="en-US" sz="1200" kern="1200" dirty="0">
                    <a:solidFill>
                      <a:schemeClr val="tx1"/>
                    </a:solidFill>
                    <a:effectLst/>
                    <a:latin typeface="+mn-lt"/>
                    <a:ea typeface="+mn-ea"/>
                    <a:cs typeface="+mn-cs"/>
                  </a:rPr>
                  <a:t>The solar altitude angle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α</m:t>
                    </m:r>
                  </m:oMath>
                </a14:m>
                <a:endParaRPr kumimoji="1" lang="en-US" altLang="ja-JP" sz="1200" kern="1200" dirty="0">
                  <a:solidFill>
                    <a:schemeClr val="tx1"/>
                  </a:solidFill>
                  <a:effectLst/>
                  <a:latin typeface="+mn-lt"/>
                  <a:ea typeface="+mn-ea"/>
                  <a:cs typeface="+mn-cs"/>
                </a:endParaRPr>
              </a:p>
              <a:p>
                <a14:m>
                  <m:oMath xmlns:m="http://schemas.openxmlformats.org/officeDocument/2006/math">
                    <m:r>
                      <m:rPr>
                        <m:sty m:val="p"/>
                      </m:rPr>
                      <a:rPr kumimoji="1" lang="en-US" sz="1200" kern="1200" smtClean="0">
                        <a:solidFill>
                          <a:schemeClr val="tx1"/>
                        </a:solidFill>
                        <a:effectLst/>
                        <a:latin typeface="Cambria Math" panose="02040503050406030204" pitchFamily="18" charset="0"/>
                        <a:ea typeface="+mn-ea"/>
                        <a:cs typeface="+mn-cs"/>
                      </a:rPr>
                      <m:t>φ</m:t>
                    </m:r>
                  </m:oMath>
                </a14:m>
                <a:r>
                  <a:rPr kumimoji="1" lang="en-US" sz="1200" kern="1200" dirty="0">
                    <a:solidFill>
                      <a:schemeClr val="tx1"/>
                    </a:solidFill>
                    <a:effectLst/>
                    <a:latin typeface="+mn-lt"/>
                    <a:ea typeface="+mn-ea"/>
                    <a:cs typeface="+mn-cs"/>
                  </a:rPr>
                  <a:t> (rad) was the latitude of the greenhouse location</a:t>
                </a:r>
              </a:p>
              <a:p>
                <a:r>
                  <a:rPr kumimoji="1" lang="en-US" sz="1200" kern="1200" dirty="0">
                    <a:solidFill>
                      <a:schemeClr val="tx1"/>
                    </a:solidFill>
                    <a:effectLst/>
                    <a:latin typeface="+mn-lt"/>
                    <a:ea typeface="+mn-ea"/>
                    <a:cs typeface="+mn-cs"/>
                  </a:rPr>
                  <a:t>The solar azimuth angle </a:t>
                </a:r>
                <a14:m>
                  <m:oMath xmlns:m="http://schemas.openxmlformats.org/officeDocument/2006/math">
                    <m:sSub>
                      <m:sSubPr>
                        <m:ctrlPr>
                          <a:rPr kumimoji="1" lang="en-US" sz="1200" i="1" kern="1200">
                            <a:solidFill>
                              <a:schemeClr val="tx1"/>
                            </a:solidFill>
                            <a:effectLst/>
                            <a:latin typeface="Cambria Math" panose="02040503050406030204" pitchFamily="18" charset="0"/>
                            <a:ea typeface="+mn-ea"/>
                            <a:cs typeface="+mn-cs"/>
                          </a:rPr>
                        </m:ctrlPr>
                      </m:sSubPr>
                      <m:e>
                        <m:r>
                          <m:rPr>
                            <m:sty m:val="p"/>
                          </m:rPr>
                          <a:rPr kumimoji="1" lang="en-US" sz="1200" kern="1200">
                            <a:solidFill>
                              <a:schemeClr val="tx1"/>
                            </a:solidFill>
                            <a:effectLst/>
                            <a:latin typeface="Cambria Math" panose="02040503050406030204" pitchFamily="18" charset="0"/>
                            <a:ea typeface="+mn-ea"/>
                            <a:cs typeface="+mn-cs"/>
                          </a:rPr>
                          <m:t>ψ</m:t>
                        </m:r>
                      </m:e>
                      <m:sub>
                        <m:r>
                          <m:rPr>
                            <m:sty m:val="p"/>
                          </m:rPr>
                          <a:rPr kumimoji="1" lang="en-US" sz="1200" kern="1200">
                            <a:solidFill>
                              <a:schemeClr val="tx1"/>
                            </a:solidFill>
                            <a:effectLst/>
                            <a:latin typeface="Cambria Math" panose="02040503050406030204" pitchFamily="18" charset="0"/>
                            <a:ea typeface="+mn-ea"/>
                            <a:cs typeface="+mn-cs"/>
                          </a:rPr>
                          <m:t>s</m:t>
                        </m:r>
                      </m:sub>
                    </m:sSub>
                    <m:r>
                      <a:rPr kumimoji="1" lang="en-US" sz="1200" kern="1200">
                        <a:solidFill>
                          <a:schemeClr val="tx1"/>
                        </a:solidFill>
                        <a:effectLst/>
                        <a:latin typeface="Cambria Math" panose="02040503050406030204" pitchFamily="18" charset="0"/>
                        <a:ea typeface="+mn-ea"/>
                        <a:cs typeface="+mn-cs"/>
                      </a:rPr>
                      <m:t> </m:t>
                    </m:r>
                  </m:oMath>
                </a14:m>
                <a:r>
                  <a:rPr kumimoji="1" lang="en-US" sz="1200" kern="1200" dirty="0">
                    <a:solidFill>
                      <a:schemeClr val="tx1"/>
                    </a:solidFill>
                    <a:effectLst/>
                    <a:latin typeface="+mn-lt"/>
                    <a:ea typeface="+mn-ea"/>
                    <a:cs typeface="+mn-cs"/>
                  </a:rPr>
                  <a:t> (rad) </a:t>
                </a:r>
              </a:p>
              <a:p>
                <a:r>
                  <a:rPr kumimoji="1" lang="en-US" sz="1200" kern="1200" dirty="0">
                    <a:solidFill>
                      <a:schemeClr val="tx1"/>
                    </a:solidFill>
                    <a:effectLst/>
                    <a:latin typeface="+mn-lt"/>
                    <a:ea typeface="+mn-ea"/>
                    <a:cs typeface="+mn-cs"/>
                  </a:rPr>
                  <a:t>The incident angle of the beam sunlight on the module surface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γ</m:t>
                    </m:r>
                  </m:oMath>
                </a14:m>
                <a:r>
                  <a:rPr kumimoji="1" lang="en-US" sz="1200" kern="1200" dirty="0">
                    <a:solidFill>
                      <a:schemeClr val="tx1"/>
                    </a:solidFill>
                    <a:effectLst/>
                    <a:latin typeface="+mn-lt"/>
                    <a:ea typeface="+mn-ea"/>
                    <a:cs typeface="+mn-cs"/>
                  </a:rPr>
                  <a:t> (rad)</a:t>
                </a:r>
              </a:p>
              <a:p>
                <a14:m>
                  <m:oMath xmlns:m="http://schemas.openxmlformats.org/officeDocument/2006/math">
                    <m:sSub>
                      <m:sSubPr>
                        <m:ctrlPr>
                          <a:rPr kumimoji="1" lang="en-US" sz="1200" i="1" kern="1200" smtClean="0">
                            <a:solidFill>
                              <a:schemeClr val="tx1"/>
                            </a:solidFill>
                            <a:effectLst/>
                            <a:latin typeface="Cambria Math" panose="02040503050406030204" pitchFamily="18" charset="0"/>
                            <a:ea typeface="+mn-ea"/>
                            <a:cs typeface="+mn-cs"/>
                          </a:rPr>
                        </m:ctrlPr>
                      </m:sSubPr>
                      <m:e>
                        <m:r>
                          <m:rPr>
                            <m:sty m:val="p"/>
                          </m:rPr>
                          <a:rPr kumimoji="1" lang="en-US" sz="1200" kern="1200">
                            <a:solidFill>
                              <a:schemeClr val="tx1"/>
                            </a:solidFill>
                            <a:effectLst/>
                            <a:latin typeface="Cambria Math" panose="02040503050406030204" pitchFamily="18" charset="0"/>
                            <a:ea typeface="+mn-ea"/>
                            <a:cs typeface="+mn-cs"/>
                          </a:rPr>
                          <m:t>ψ</m:t>
                        </m:r>
                      </m:e>
                      <m:sub>
                        <m:r>
                          <m:rPr>
                            <m:sty m:val="p"/>
                          </m:rPr>
                          <a:rPr kumimoji="1" lang="en-US" sz="1200" kern="1200">
                            <a:solidFill>
                              <a:schemeClr val="tx1"/>
                            </a:solidFill>
                            <a:effectLst/>
                            <a:latin typeface="Cambria Math" panose="02040503050406030204" pitchFamily="18" charset="0"/>
                            <a:ea typeface="+mn-ea"/>
                            <a:cs typeface="+mn-cs"/>
                          </a:rPr>
                          <m:t>p</m:t>
                        </m:r>
                      </m:sub>
                    </m:sSub>
                  </m:oMath>
                </a14:m>
                <a:r>
                  <a:rPr kumimoji="1" lang="en-US" sz="1200" kern="1200" dirty="0">
                    <a:solidFill>
                      <a:schemeClr val="tx1"/>
                    </a:solidFill>
                    <a:effectLst/>
                    <a:latin typeface="+mn-lt"/>
                    <a:ea typeface="+mn-ea"/>
                    <a:cs typeface="+mn-cs"/>
                  </a:rPr>
                  <a:t> (rad) was the module azimuth angle, the angle between the normal to the OPV module surface and the true south</a:t>
                </a:r>
              </a:p>
              <a:p>
                <a:r>
                  <a:rPr kumimoji="1" lang="en-US" sz="1200" kern="1200" dirty="0">
                    <a:solidFill>
                      <a:schemeClr val="tx1"/>
                    </a:solidFill>
                    <a:effectLst/>
                    <a:latin typeface="+mn-lt"/>
                    <a:ea typeface="+mn-ea"/>
                    <a:cs typeface="+mn-cs"/>
                  </a:rPr>
                  <a:t>The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β</m:t>
                    </m:r>
                  </m:oMath>
                </a14:m>
                <a:r>
                  <a:rPr kumimoji="1" lang="en-US" sz="1200" kern="1200" dirty="0">
                    <a:solidFill>
                      <a:schemeClr val="tx1"/>
                    </a:solidFill>
                    <a:effectLst/>
                    <a:latin typeface="+mn-lt"/>
                    <a:ea typeface="+mn-ea"/>
                    <a:cs typeface="+mn-cs"/>
                  </a:rPr>
                  <a:t> (rad) was the tilt angle of OPV module</a:t>
                </a:r>
              </a:p>
              <a:p>
                <a14:m>
                  <m:oMath xmlns:m="http://schemas.openxmlformats.org/officeDocument/2006/math">
                    <m:sSub>
                      <m:sSubPr>
                        <m:ctrlPr>
                          <a:rPr kumimoji="1" lang="en-US" sz="1200" i="1" kern="1200" smtClean="0">
                            <a:solidFill>
                              <a:schemeClr val="tx1"/>
                            </a:solidFill>
                            <a:effectLst/>
                            <a:latin typeface="Cambria Math" panose="02040503050406030204" pitchFamily="18" charset="0"/>
                            <a:ea typeface="+mn-ea"/>
                            <a:cs typeface="+mn-cs"/>
                          </a:rPr>
                        </m:ctrlPr>
                      </m:sSubPr>
                      <m:e>
                        <m:r>
                          <m:rPr>
                            <m:sty m:val="p"/>
                          </m:rPr>
                          <a:rPr kumimoji="1" lang="en-US" sz="1200" kern="1200">
                            <a:solidFill>
                              <a:schemeClr val="tx1"/>
                            </a:solidFill>
                            <a:effectLst/>
                            <a:latin typeface="Cambria Math" panose="02040503050406030204" pitchFamily="18" charset="0"/>
                            <a:ea typeface="+mn-ea"/>
                            <a:cs typeface="+mn-cs"/>
                          </a:rPr>
                          <m:t>θ</m:t>
                        </m:r>
                      </m:e>
                      <m:sub>
                        <m:r>
                          <m:rPr>
                            <m:sty m:val="p"/>
                          </m:rPr>
                          <a:rPr kumimoji="1" lang="en-US" sz="1200" kern="1200">
                            <a:solidFill>
                              <a:schemeClr val="tx1"/>
                            </a:solidFill>
                            <a:effectLst/>
                            <a:latin typeface="Cambria Math" panose="02040503050406030204" pitchFamily="18" charset="0"/>
                            <a:ea typeface="+mn-ea"/>
                            <a:cs typeface="+mn-cs"/>
                          </a:rPr>
                          <m:t>Z</m:t>
                        </m:r>
                      </m:sub>
                    </m:sSub>
                  </m:oMath>
                </a14:m>
                <a:r>
                  <a:rPr kumimoji="1" lang="en-US" sz="1200" kern="1200" dirty="0">
                    <a:solidFill>
                      <a:schemeClr val="tx1"/>
                    </a:solidFill>
                    <a:effectLst/>
                    <a:latin typeface="+mn-lt"/>
                    <a:ea typeface="+mn-ea"/>
                    <a:cs typeface="+mn-cs"/>
                  </a:rPr>
                  <a:t> (rad) was the zenith angle, which is </a:t>
                </a:r>
                <a14:m>
                  <m:oMath xmlns:m="http://schemas.openxmlformats.org/officeDocument/2006/math">
                    <m:r>
                      <a:rPr kumimoji="1" lang="en-US" sz="1200" kern="1200">
                        <a:solidFill>
                          <a:schemeClr val="tx1"/>
                        </a:solidFill>
                        <a:effectLst/>
                        <a:latin typeface="Cambria Math" panose="02040503050406030204" pitchFamily="18" charset="0"/>
                        <a:ea typeface="+mn-ea"/>
                        <a:cs typeface="+mn-cs"/>
                      </a:rPr>
                      <m:t>(</m:t>
                    </m:r>
                    <m:f>
                      <m:fPr>
                        <m:type m:val="lin"/>
                        <m:ctrlPr>
                          <a:rPr kumimoji="1" lang="en-US" sz="1200" i="1" kern="1200">
                            <a:solidFill>
                              <a:schemeClr val="tx1"/>
                            </a:solidFill>
                            <a:effectLst/>
                            <a:latin typeface="Cambria Math" panose="02040503050406030204" pitchFamily="18" charset="0"/>
                            <a:ea typeface="+mn-ea"/>
                            <a:cs typeface="+mn-cs"/>
                          </a:rPr>
                        </m:ctrlPr>
                      </m:fPr>
                      <m:num>
                        <m:r>
                          <m:rPr>
                            <m:sty m:val="p"/>
                          </m:rPr>
                          <a:rPr kumimoji="1" lang="en-US" sz="1200" kern="1200">
                            <a:solidFill>
                              <a:schemeClr val="tx1"/>
                            </a:solidFill>
                            <a:effectLst/>
                            <a:latin typeface="Cambria Math" panose="02040503050406030204" pitchFamily="18" charset="0"/>
                            <a:ea typeface="+mn-ea"/>
                            <a:cs typeface="+mn-cs"/>
                          </a:rPr>
                          <m:t>π</m:t>
                        </m:r>
                      </m:num>
                      <m:den>
                        <m:r>
                          <a:rPr kumimoji="1" lang="en-US" sz="1200" kern="1200">
                            <a:solidFill>
                              <a:schemeClr val="tx1"/>
                            </a:solidFill>
                            <a:effectLst/>
                            <a:latin typeface="Cambria Math" panose="02040503050406030204" pitchFamily="18" charset="0"/>
                            <a:ea typeface="+mn-ea"/>
                            <a:cs typeface="+mn-cs"/>
                          </a:rPr>
                          <m:t>2</m:t>
                        </m:r>
                      </m:den>
                    </m:f>
                    <m:r>
                      <a:rPr kumimoji="1" lang="en-US" sz="1200" i="1" kern="1200">
                        <a:solidFill>
                          <a:schemeClr val="tx1"/>
                        </a:solidFill>
                        <a:effectLst/>
                        <a:latin typeface="Cambria Math" panose="02040503050406030204" pitchFamily="18" charset="0"/>
                        <a:ea typeface="+mn-ea"/>
                        <a:cs typeface="+mn-cs"/>
                      </a:rPr>
                      <m:t>−</m:t>
                    </m:r>
                    <m:r>
                      <a:rPr kumimoji="1" lang="en-US" sz="1200" kern="1200">
                        <a:solidFill>
                          <a:schemeClr val="tx1"/>
                        </a:solidFill>
                        <a:effectLst/>
                        <a:latin typeface="Cambria Math" panose="02040503050406030204" pitchFamily="18" charset="0"/>
                        <a:ea typeface="+mn-ea"/>
                        <a:cs typeface="+mn-cs"/>
                      </a:rPr>
                      <m:t> </m:t>
                    </m:r>
                    <m:r>
                      <m:rPr>
                        <m:sty m:val="p"/>
                      </m:rPr>
                      <a:rPr kumimoji="1" lang="en-US" sz="1200" kern="1200">
                        <a:solidFill>
                          <a:schemeClr val="tx1"/>
                        </a:solidFill>
                        <a:effectLst/>
                        <a:latin typeface="Cambria Math" panose="02040503050406030204" pitchFamily="18" charset="0"/>
                        <a:ea typeface="+mn-ea"/>
                        <a:cs typeface="+mn-cs"/>
                      </a:rPr>
                      <m:t>α</m:t>
                    </m:r>
                    <m:r>
                      <a:rPr kumimoji="1" lang="en-US" sz="1200" kern="1200">
                        <a:solidFill>
                          <a:schemeClr val="tx1"/>
                        </a:solidFill>
                        <a:effectLst/>
                        <a:latin typeface="Cambria Math" panose="02040503050406030204" pitchFamily="18" charset="0"/>
                        <a:ea typeface="+mn-ea"/>
                        <a:cs typeface="+mn-cs"/>
                      </a:rPr>
                      <m:t>)</m:t>
                    </m:r>
                  </m:oMath>
                </a14:m>
                <a:r>
                  <a:rPr kumimoji="1" lang="en-US" sz="1200" kern="1200" dirty="0">
                    <a:solidFill>
                      <a:schemeClr val="tx1"/>
                    </a:solidFill>
                    <a:effectLst/>
                    <a:latin typeface="+mn-lt"/>
                    <a:ea typeface="+mn-ea"/>
                    <a:cs typeface="+mn-cs"/>
                  </a:rPr>
                  <a:t> rad.</a:t>
                </a:r>
              </a:p>
              <a:p>
                <a:r>
                  <a:rPr kumimoji="1" lang="en-US" sz="1200" kern="1200" dirty="0">
                    <a:solidFill>
                      <a:schemeClr val="tx1"/>
                    </a:solidFill>
                    <a:effectLst/>
                    <a:latin typeface="+mn-lt"/>
                    <a:ea typeface="+mn-ea"/>
                    <a:cs typeface="+mn-cs"/>
                  </a:rPr>
                  <a:t>the measured diffuse radiation I_TS</a:t>
                </a:r>
                <a:endParaRPr kumimoji="1" lang="en-US" sz="1200" kern="1200" baseline="-25000" dirty="0">
                  <a:solidFill>
                    <a:schemeClr val="tx1"/>
                  </a:solidFill>
                  <a:effectLst/>
                  <a:latin typeface="+mn-lt"/>
                  <a:ea typeface="+mn-ea"/>
                  <a:cs typeface="+mn-cs"/>
                </a:endParaRPr>
              </a:p>
              <a:p>
                <a:r>
                  <a:rPr kumimoji="1" lang="en-US" altLang="ja-JP" sz="1200" kern="1200" dirty="0" err="1">
                    <a:solidFill>
                      <a:schemeClr val="tx1"/>
                    </a:solidFill>
                    <a:effectLst/>
                    <a:latin typeface="+mn-lt"/>
                    <a:ea typeface="+mn-ea"/>
                    <a:cs typeface="+mn-cs"/>
                  </a:rPr>
                  <a:t>ρg</a:t>
                </a:r>
                <a:r>
                  <a:rPr kumimoji="1" lang="en-US" altLang="ja-JP" sz="1200" kern="1200" dirty="0">
                    <a:solidFill>
                      <a:schemeClr val="tx1"/>
                    </a:solidFill>
                    <a:effectLst/>
                    <a:latin typeface="+mn-lt"/>
                    <a:ea typeface="+mn-ea"/>
                    <a:cs typeface="+mn-cs"/>
                  </a:rPr>
                  <a:t> = ground reflectance </a:t>
                </a:r>
              </a:p>
              <a:p>
                <a:r>
                  <a:rPr kumimoji="1" lang="en-US" altLang="ja-JP" sz="1200" kern="1200" dirty="0">
                    <a:solidFill>
                      <a:schemeClr val="tx1"/>
                    </a:solidFill>
                    <a:effectLst/>
                    <a:latin typeface="+mn-lt"/>
                    <a:ea typeface="+mn-ea"/>
                    <a:cs typeface="+mn-cs"/>
                  </a:rPr>
                  <a:t>P = atmospheric transmissivity</a:t>
                </a:r>
              </a:p>
              <a:p>
                <a:endParaRPr kumimoji="1" lang="en-US" altLang="ja-JP" sz="1200" kern="1200" dirty="0">
                  <a:solidFill>
                    <a:schemeClr val="tx1"/>
                  </a:solidFill>
                  <a:effectLst/>
                  <a:latin typeface="+mn-lt"/>
                  <a:ea typeface="+mn-ea"/>
                  <a:cs typeface="+mn-cs"/>
                </a:endParaRPr>
              </a:p>
            </p:txBody>
          </p:sp>
        </mc:Choice>
        <mc:Fallback>
          <p:sp>
            <p:nvSpPr>
              <p:cNvPr id="3" name="ノート プレースホルダ 2"/>
              <p:cNvSpPr>
                <a:spLocks noGrp="1"/>
              </p:cNvSpPr>
              <p:nvPr>
                <p:ph type="body" idx="1"/>
              </p:nvPr>
            </p:nvSpPr>
            <p:spPr/>
            <p:txBody>
              <a:bodyPr>
                <a:normAutofit fontScale="92500" lnSpcReduction="10000"/>
              </a:bodyPr>
              <a:lstStyle/>
              <a:p>
                <a:r>
                  <a:rPr kumimoji="1" lang="en-US" altLang="ja-JP" dirty="0"/>
                  <a:t>This model calculated the solar irradiance to tilted surface with arbitrary direction. It can estimate the irradiance using various angles as shown in this figure. You don’t need any measured data.</a:t>
                </a:r>
              </a:p>
              <a:p>
                <a:r>
                  <a:rPr kumimoji="1" lang="en-US" altLang="ja-JP" dirty="0"/>
                  <a:t>And, these are the final outputs of this model.</a:t>
                </a:r>
              </a:p>
              <a:p>
                <a:r>
                  <a:rPr kumimoji="1" lang="en-US" altLang="ja-JP" dirty="0"/>
                  <a:t>I</a:t>
                </a:r>
                <a:r>
                  <a:rPr kumimoji="1" lang="en-US" altLang="ja-JP" baseline="-25000" dirty="0"/>
                  <a:t>DH </a:t>
                </a:r>
                <a:r>
                  <a:rPr kumimoji="1" lang="en-US" altLang="ja-JP" dirty="0"/>
                  <a:t>is the direct irradiance to </a:t>
                </a:r>
                <a:r>
                  <a:rPr kumimoji="1" lang="en-US" altLang="ja-JP" u="sng" dirty="0"/>
                  <a:t>horizontal</a:t>
                </a:r>
                <a:r>
                  <a:rPr kumimoji="1" lang="en-US" altLang="ja-JP" dirty="0"/>
                  <a:t> surface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a:t>
                </a:r>
                <a:r>
                  <a:rPr kumimoji="1" lang="en-US" altLang="ja-JP" baseline="-25000" dirty="0"/>
                  <a:t>s  </a:t>
                </a:r>
                <a:r>
                  <a:rPr kumimoji="1" lang="en-US" altLang="ja-JP" dirty="0" err="1"/>
                  <a:t>is</a:t>
                </a:r>
                <a:r>
                  <a:rPr kumimoji="1" lang="en-US" altLang="ja-JP" dirty="0"/>
                  <a:t> the diffuse irradiance to </a:t>
                </a:r>
                <a:r>
                  <a:rPr kumimoji="1" lang="en-US" altLang="ja-JP" u="sng" dirty="0"/>
                  <a:t>horizontal</a:t>
                </a:r>
                <a:r>
                  <a:rPr kumimoji="1" lang="en-US" altLang="ja-JP" dirty="0"/>
                  <a:t> surface</a:t>
                </a:r>
              </a:p>
              <a:p>
                <a:r>
                  <a:rPr kumimoji="1" lang="en-US" altLang="ja-JP" dirty="0"/>
                  <a:t>Using these values, it derives direct, diffuse and albedo solar irradiance to</a:t>
                </a:r>
                <a:r>
                  <a:rPr kumimoji="1" lang="en-US" altLang="ja-JP" u="sng" dirty="0"/>
                  <a:t> tilted</a:t>
                </a:r>
                <a:r>
                  <a:rPr kumimoji="1" lang="en-US" altLang="ja-JP" dirty="0"/>
                  <a:t> surface. ( I</a:t>
                </a:r>
                <a:r>
                  <a:rPr kumimoji="1" lang="en-US" altLang="ja-JP" baseline="-25000" dirty="0"/>
                  <a:t>TD </a:t>
                </a:r>
                <a:r>
                  <a:rPr kumimoji="1" lang="en-US" altLang="ja-JP" dirty="0"/>
                  <a:t>, I</a:t>
                </a:r>
                <a:r>
                  <a:rPr kumimoji="1" lang="en-US" altLang="ja-JP" baseline="-25000" dirty="0"/>
                  <a:t>TS </a:t>
                </a:r>
                <a:r>
                  <a:rPr kumimoji="1" lang="en-US" altLang="ja-JP" dirty="0"/>
                  <a:t> , and </a:t>
                </a:r>
                <a:r>
                  <a:rPr kumimoji="1" lang="en-US" altLang="ja-JP" dirty="0" err="1"/>
                  <a:t>I</a:t>
                </a:r>
                <a:r>
                  <a:rPr kumimoji="1" lang="en-US" altLang="ja-JP" baseline="-25000" dirty="0" err="1"/>
                  <a:t>Ttρ</a:t>
                </a:r>
                <a:r>
                  <a:rPr kumimoji="1" lang="en-US" altLang="ja-JP" dirty="0"/>
                  <a:t>)</a:t>
                </a:r>
              </a:p>
              <a:p>
                <a:r>
                  <a:rPr kumimoji="1" lang="en-US" altLang="ja-JP" dirty="0"/>
                  <a:t> The total solar irradiance to tiled surface was given by summing all these irradiances. This value is passed to the other sub-models as one of input variables.</a:t>
                </a:r>
              </a:p>
              <a:p>
                <a:endParaRPr kumimoji="1" lang="en-US" altLang="ja-JP" dirty="0"/>
              </a:p>
              <a:p>
                <a:r>
                  <a:rPr kumimoji="1" lang="en-US" altLang="ja-JP" dirty="0"/>
                  <a:t>-------------------------------------------------</a:t>
                </a:r>
              </a:p>
              <a:p>
                <a:r>
                  <a:rPr kumimoji="1" lang="en-US" sz="1200" kern="1200" dirty="0">
                    <a:solidFill>
                      <a:schemeClr val="tx1"/>
                    </a:solidFill>
                    <a:effectLst/>
                    <a:latin typeface="+mn-lt"/>
                    <a:ea typeface="+mn-ea"/>
                    <a:cs typeface="+mn-cs"/>
                  </a:rPr>
                  <a:t>The declination angle </a:t>
                </a:r>
                <a:r>
                  <a:rPr kumimoji="1" lang="en-US" sz="1200" i="0" kern="1200">
                    <a:solidFill>
                      <a:schemeClr val="tx1"/>
                    </a:solidFill>
                    <a:effectLst/>
                    <a:latin typeface="Cambria Math" panose="02040503050406030204" pitchFamily="18" charset="0"/>
                    <a:ea typeface="+mn-ea"/>
                    <a:cs typeface="+mn-cs"/>
                  </a:rPr>
                  <a:t>δ</a:t>
                </a:r>
                <a:endParaRPr kumimoji="1" lang="en-US" altLang="ja-JP" dirty="0"/>
              </a:p>
              <a:p>
                <a:r>
                  <a:rPr kumimoji="1" lang="en-US" sz="1200" kern="1200" dirty="0">
                    <a:solidFill>
                      <a:schemeClr val="tx1"/>
                    </a:solidFill>
                    <a:effectLst/>
                    <a:latin typeface="+mn-lt"/>
                    <a:ea typeface="+mn-ea"/>
                    <a:cs typeface="+mn-cs"/>
                  </a:rPr>
                  <a:t>n was the number of the day in the year from first January</a:t>
                </a:r>
              </a:p>
              <a:p>
                <a:r>
                  <a:rPr kumimoji="1" lang="en-US" sz="1200" kern="1200" dirty="0">
                    <a:solidFill>
                      <a:schemeClr val="tx1"/>
                    </a:solidFill>
                    <a:effectLst/>
                    <a:latin typeface="+mn-lt"/>
                    <a:ea typeface="+mn-ea"/>
                    <a:cs typeface="+mn-cs"/>
                  </a:rPr>
                  <a:t>The solar hour angle </a:t>
                </a:r>
                <a:r>
                  <a:rPr kumimoji="1" lang="en-US" sz="1200" i="0" kern="1200">
                    <a:solidFill>
                      <a:schemeClr val="tx1"/>
                    </a:solidFill>
                    <a:effectLst/>
                    <a:latin typeface="Cambria Math" panose="02040503050406030204" pitchFamily="18" charset="0"/>
                    <a:ea typeface="+mn-ea"/>
                    <a:cs typeface="+mn-cs"/>
                  </a:rPr>
                  <a:t>ω</a:t>
                </a:r>
                <a:r>
                  <a:rPr kumimoji="1" lang="en-US" sz="1200" kern="1200" dirty="0">
                    <a:solidFill>
                      <a:schemeClr val="tx1"/>
                    </a:solidFill>
                    <a:effectLst/>
                    <a:latin typeface="+mn-lt"/>
                    <a:ea typeface="+mn-ea"/>
                    <a:cs typeface="+mn-cs"/>
                  </a:rPr>
                  <a:t> </a:t>
                </a:r>
              </a:p>
              <a:p>
                <a:r>
                  <a:rPr kumimoji="1" lang="en-US" sz="1200" kern="1200" dirty="0">
                    <a:solidFill>
                      <a:schemeClr val="tx1"/>
                    </a:solidFill>
                    <a:effectLst/>
                    <a:latin typeface="+mn-lt"/>
                    <a:ea typeface="+mn-ea"/>
                    <a:cs typeface="+mn-cs"/>
                  </a:rPr>
                  <a:t>The solar altitude angle </a:t>
                </a:r>
                <a:r>
                  <a:rPr kumimoji="1" lang="en-US" sz="1200" i="0" kern="1200">
                    <a:solidFill>
                      <a:schemeClr val="tx1"/>
                    </a:solidFill>
                    <a:effectLst/>
                    <a:latin typeface="Cambria Math" panose="02040503050406030204" pitchFamily="18" charset="0"/>
                    <a:ea typeface="+mn-ea"/>
                    <a:cs typeface="+mn-cs"/>
                  </a:rPr>
                  <a:t>α</a:t>
                </a:r>
                <a:endParaRPr kumimoji="1" lang="en-US" altLang="ja-JP" sz="1200" kern="1200" dirty="0">
                  <a:solidFill>
                    <a:schemeClr val="tx1"/>
                  </a:solidFill>
                  <a:effectLst/>
                  <a:latin typeface="+mn-lt"/>
                  <a:ea typeface="+mn-ea"/>
                  <a:cs typeface="+mn-cs"/>
                </a:endParaRPr>
              </a:p>
              <a:p>
                <a:r>
                  <a:rPr kumimoji="1" lang="en-US" sz="1200" i="0" kern="1200">
                    <a:solidFill>
                      <a:schemeClr val="tx1"/>
                    </a:solidFill>
                    <a:effectLst/>
                    <a:latin typeface="Cambria Math" panose="02040503050406030204" pitchFamily="18" charset="0"/>
                    <a:ea typeface="+mn-ea"/>
                    <a:cs typeface="+mn-cs"/>
                  </a:rPr>
                  <a:t>φ</a:t>
                </a:r>
                <a:r>
                  <a:rPr kumimoji="1" lang="en-US" sz="1200" kern="1200" dirty="0">
                    <a:solidFill>
                      <a:schemeClr val="tx1"/>
                    </a:solidFill>
                    <a:effectLst/>
                    <a:latin typeface="+mn-lt"/>
                    <a:ea typeface="+mn-ea"/>
                    <a:cs typeface="+mn-cs"/>
                  </a:rPr>
                  <a:t> (rad) was the latitude of the greenhouse location</a:t>
                </a:r>
              </a:p>
              <a:p>
                <a:r>
                  <a:rPr kumimoji="1" lang="en-US" sz="1200" kern="1200" dirty="0">
                    <a:solidFill>
                      <a:schemeClr val="tx1"/>
                    </a:solidFill>
                    <a:effectLst/>
                    <a:latin typeface="+mn-lt"/>
                    <a:ea typeface="+mn-ea"/>
                    <a:cs typeface="+mn-cs"/>
                  </a:rPr>
                  <a:t>The solar azimuth angle </a:t>
                </a:r>
                <a:r>
                  <a:rPr kumimoji="1" lang="en-US" sz="1200" i="0" kern="1200">
                    <a:solidFill>
                      <a:schemeClr val="tx1"/>
                    </a:solidFill>
                    <a:effectLst/>
                    <a:latin typeface="Cambria Math" panose="02040503050406030204" pitchFamily="18" charset="0"/>
                    <a:ea typeface="+mn-ea"/>
                    <a:cs typeface="+mn-cs"/>
                  </a:rPr>
                  <a:t>ψ_s  </a:t>
                </a:r>
                <a:r>
                  <a:rPr kumimoji="1" lang="en-US" sz="1200" kern="1200" dirty="0">
                    <a:solidFill>
                      <a:schemeClr val="tx1"/>
                    </a:solidFill>
                    <a:effectLst/>
                    <a:latin typeface="+mn-lt"/>
                    <a:ea typeface="+mn-ea"/>
                    <a:cs typeface="+mn-cs"/>
                  </a:rPr>
                  <a:t> (rad) </a:t>
                </a:r>
              </a:p>
              <a:p>
                <a:r>
                  <a:rPr kumimoji="1" lang="en-US" sz="1200" kern="1200" dirty="0">
                    <a:solidFill>
                      <a:schemeClr val="tx1"/>
                    </a:solidFill>
                    <a:effectLst/>
                    <a:latin typeface="+mn-lt"/>
                    <a:ea typeface="+mn-ea"/>
                    <a:cs typeface="+mn-cs"/>
                  </a:rPr>
                  <a:t>The incident angle of the beam sunlight on the module surface </a:t>
                </a:r>
                <a:r>
                  <a:rPr kumimoji="1" lang="en-US" sz="1200" i="0" kern="1200">
                    <a:solidFill>
                      <a:schemeClr val="tx1"/>
                    </a:solidFill>
                    <a:effectLst/>
                    <a:latin typeface="Cambria Math" panose="02040503050406030204" pitchFamily="18" charset="0"/>
                    <a:ea typeface="+mn-ea"/>
                    <a:cs typeface="+mn-cs"/>
                  </a:rPr>
                  <a:t>γ</a:t>
                </a:r>
                <a:r>
                  <a:rPr kumimoji="1" lang="en-US" sz="1200" kern="1200" dirty="0">
                    <a:solidFill>
                      <a:schemeClr val="tx1"/>
                    </a:solidFill>
                    <a:effectLst/>
                    <a:latin typeface="+mn-lt"/>
                    <a:ea typeface="+mn-ea"/>
                    <a:cs typeface="+mn-cs"/>
                  </a:rPr>
                  <a:t> (rad)</a:t>
                </a:r>
              </a:p>
              <a:p>
                <a:r>
                  <a:rPr kumimoji="1" lang="en-US" sz="1200" i="0" kern="1200">
                    <a:solidFill>
                      <a:schemeClr val="tx1"/>
                    </a:solidFill>
                    <a:effectLst/>
                    <a:latin typeface="Cambria Math" panose="02040503050406030204" pitchFamily="18" charset="0"/>
                    <a:ea typeface="+mn-ea"/>
                    <a:cs typeface="+mn-cs"/>
                  </a:rPr>
                  <a:t>ψ_p</a:t>
                </a:r>
                <a:r>
                  <a:rPr kumimoji="1" lang="en-US" sz="1200" kern="1200" dirty="0">
                    <a:solidFill>
                      <a:schemeClr val="tx1"/>
                    </a:solidFill>
                    <a:effectLst/>
                    <a:latin typeface="+mn-lt"/>
                    <a:ea typeface="+mn-ea"/>
                    <a:cs typeface="+mn-cs"/>
                  </a:rPr>
                  <a:t> (rad) was the module azimuth angle, the angle between the normal to the OPV module surface and the true south</a:t>
                </a:r>
              </a:p>
              <a:p>
                <a:r>
                  <a:rPr kumimoji="1" lang="en-US" sz="1200" kern="1200" dirty="0">
                    <a:solidFill>
                      <a:schemeClr val="tx1"/>
                    </a:solidFill>
                    <a:effectLst/>
                    <a:latin typeface="+mn-lt"/>
                    <a:ea typeface="+mn-ea"/>
                    <a:cs typeface="+mn-cs"/>
                  </a:rPr>
                  <a:t>The </a:t>
                </a:r>
                <a:r>
                  <a:rPr kumimoji="1" lang="en-US" sz="1200" i="0" kern="1200">
                    <a:solidFill>
                      <a:schemeClr val="tx1"/>
                    </a:solidFill>
                    <a:effectLst/>
                    <a:latin typeface="Cambria Math" panose="02040503050406030204" pitchFamily="18" charset="0"/>
                    <a:ea typeface="+mn-ea"/>
                    <a:cs typeface="+mn-cs"/>
                  </a:rPr>
                  <a:t>β</a:t>
                </a:r>
                <a:r>
                  <a:rPr kumimoji="1" lang="en-US" sz="1200" kern="1200" dirty="0">
                    <a:solidFill>
                      <a:schemeClr val="tx1"/>
                    </a:solidFill>
                    <a:effectLst/>
                    <a:latin typeface="+mn-lt"/>
                    <a:ea typeface="+mn-ea"/>
                    <a:cs typeface="+mn-cs"/>
                  </a:rPr>
                  <a:t> (rad) was the tilt angle of OPV module</a:t>
                </a:r>
              </a:p>
              <a:p>
                <a:r>
                  <a:rPr kumimoji="1" lang="en-US" sz="1200" i="0" kern="1200">
                    <a:solidFill>
                      <a:schemeClr val="tx1"/>
                    </a:solidFill>
                    <a:effectLst/>
                    <a:latin typeface="Cambria Math" panose="02040503050406030204" pitchFamily="18" charset="0"/>
                    <a:ea typeface="+mn-ea"/>
                    <a:cs typeface="+mn-cs"/>
                  </a:rPr>
                  <a:t>θ_Z</a:t>
                </a:r>
                <a:r>
                  <a:rPr kumimoji="1" lang="en-US" sz="1200" kern="1200" dirty="0">
                    <a:solidFill>
                      <a:schemeClr val="tx1"/>
                    </a:solidFill>
                    <a:effectLst/>
                    <a:latin typeface="+mn-lt"/>
                    <a:ea typeface="+mn-ea"/>
                    <a:cs typeface="+mn-cs"/>
                  </a:rPr>
                  <a:t> (rad) was the zenith angle, which is </a:t>
                </a:r>
                <a:r>
                  <a:rPr kumimoji="1" lang="en-US" sz="1200" i="0" kern="1200">
                    <a:solidFill>
                      <a:schemeClr val="tx1"/>
                    </a:solidFill>
                    <a:effectLst/>
                    <a:latin typeface="Cambria Math" panose="02040503050406030204" pitchFamily="18" charset="0"/>
                    <a:ea typeface="+mn-ea"/>
                    <a:cs typeface="+mn-cs"/>
                  </a:rPr>
                  <a:t>(π∕2− α)</a:t>
                </a:r>
                <a:r>
                  <a:rPr kumimoji="1" lang="en-US" sz="1200" kern="1200" dirty="0">
                    <a:solidFill>
                      <a:schemeClr val="tx1"/>
                    </a:solidFill>
                    <a:effectLst/>
                    <a:latin typeface="+mn-lt"/>
                    <a:ea typeface="+mn-ea"/>
                    <a:cs typeface="+mn-cs"/>
                  </a:rPr>
                  <a:t> rad.</a:t>
                </a:r>
              </a:p>
              <a:p>
                <a:r>
                  <a:rPr kumimoji="1" lang="en-US" sz="1200" kern="1200" dirty="0">
                    <a:solidFill>
                      <a:schemeClr val="tx1"/>
                    </a:solidFill>
                    <a:effectLst/>
                    <a:latin typeface="+mn-lt"/>
                    <a:ea typeface="+mn-ea"/>
                    <a:cs typeface="+mn-cs"/>
                  </a:rPr>
                  <a:t>the measured diffuse radiation I_TS</a:t>
                </a:r>
                <a:endParaRPr kumimoji="1" lang="en-US" sz="1200" kern="1200" baseline="-25000" dirty="0">
                  <a:solidFill>
                    <a:schemeClr val="tx1"/>
                  </a:solidFill>
                  <a:effectLst/>
                  <a:latin typeface="+mn-lt"/>
                  <a:ea typeface="+mn-ea"/>
                  <a:cs typeface="+mn-cs"/>
                </a:endParaRPr>
              </a:p>
              <a:p>
                <a:r>
                  <a:rPr kumimoji="1" lang="en-US" altLang="ja-JP" sz="1200" kern="1200" dirty="0" err="1">
                    <a:solidFill>
                      <a:schemeClr val="tx1"/>
                    </a:solidFill>
                    <a:effectLst/>
                    <a:latin typeface="+mn-lt"/>
                    <a:ea typeface="+mn-ea"/>
                    <a:cs typeface="+mn-cs"/>
                  </a:rPr>
                  <a:t>ρg</a:t>
                </a:r>
                <a:r>
                  <a:rPr kumimoji="1" lang="en-US" altLang="ja-JP" sz="1200" kern="1200" dirty="0">
                    <a:solidFill>
                      <a:schemeClr val="tx1"/>
                    </a:solidFill>
                    <a:effectLst/>
                    <a:latin typeface="+mn-lt"/>
                    <a:ea typeface="+mn-ea"/>
                    <a:cs typeface="+mn-cs"/>
                  </a:rPr>
                  <a:t> = ground reflectance </a:t>
                </a:r>
              </a:p>
              <a:p>
                <a:r>
                  <a:rPr kumimoji="1" lang="en-US" altLang="ja-JP" sz="1200" kern="1200" dirty="0">
                    <a:solidFill>
                      <a:schemeClr val="tx1"/>
                    </a:solidFill>
                    <a:effectLst/>
                    <a:latin typeface="+mn-lt"/>
                    <a:ea typeface="+mn-ea"/>
                    <a:cs typeface="+mn-cs"/>
                  </a:rPr>
                  <a:t>P = atmospheric transmissivity</a:t>
                </a:r>
              </a:p>
              <a:p>
                <a:endParaRPr kumimoji="1" lang="en-US" altLang="ja-JP" sz="1200" kern="1200" dirty="0">
                  <a:solidFill>
                    <a:schemeClr val="tx1"/>
                  </a:solidFill>
                  <a:effectLst/>
                  <a:latin typeface="+mn-lt"/>
                  <a:ea typeface="+mn-ea"/>
                  <a:cs typeface="+mn-cs"/>
                </a:endParaRPr>
              </a:p>
            </p:txBody>
          </p:sp>
        </mc:Fallback>
      </mc:AlternateContent>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12</a:t>
            </a:fld>
            <a:endParaRPr kumimoji="1" lang="ja-JP" altLang="en-US"/>
          </a:p>
        </p:txBody>
      </p:sp>
    </p:spTree>
    <p:extLst>
      <p:ext uri="{BB962C8B-B14F-4D97-AF65-F5344CB8AC3E}">
        <p14:creationId xmlns:p14="http://schemas.microsoft.com/office/powerpoint/2010/main" val="1378318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This is a typical estimated solar irradiance on a tilted surface. </a:t>
            </a:r>
          </a:p>
          <a:p>
            <a:r>
              <a:rPr kumimoji="1" lang="en-US" altLang="ja-JP" dirty="0"/>
              <a:t>Blue line: direct solar irradiance to the </a:t>
            </a:r>
            <a:r>
              <a:rPr kumimoji="1" lang="en-US" altLang="ja-JP" u="sng" dirty="0"/>
              <a:t>east</a:t>
            </a:r>
            <a:r>
              <a:rPr kumimoji="1" lang="en-US" altLang="ja-JP" dirty="0"/>
              <a:t> facing roof</a:t>
            </a:r>
          </a:p>
          <a:p>
            <a:r>
              <a:rPr kumimoji="1" lang="en-US" altLang="ja-JP" dirty="0"/>
              <a:t>Orange line: direct solar irradiance to the </a:t>
            </a:r>
            <a:r>
              <a:rPr kumimoji="1" lang="en-US" altLang="ja-JP" u="sng" dirty="0"/>
              <a:t>west</a:t>
            </a:r>
            <a:r>
              <a:rPr kumimoji="1" lang="en-US" altLang="ja-JP" dirty="0"/>
              <a:t> facing roof</a:t>
            </a:r>
          </a:p>
          <a:p>
            <a:r>
              <a:rPr kumimoji="1" lang="en-US" altLang="ja-JP" dirty="0"/>
              <a:t>The total solar irradiance was calculated by summing the </a:t>
            </a:r>
            <a:r>
              <a:rPr kumimoji="1" lang="en-US" altLang="ja-JP" b="1" u="sng" dirty="0"/>
              <a:t>mean </a:t>
            </a:r>
            <a:r>
              <a:rPr kumimoji="1" lang="en-US" altLang="ja-JP" dirty="0"/>
              <a:t>of each direct solar irradiance, diffuse irradiance and albedo irradiance.</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13</a:t>
            </a:fld>
            <a:endParaRPr kumimoji="1" lang="ja-JP" altLang="en-US"/>
          </a:p>
        </p:txBody>
      </p:sp>
    </p:spTree>
    <p:extLst>
      <p:ext uri="{BB962C8B-B14F-4D97-AF65-F5344CB8AC3E}">
        <p14:creationId xmlns:p14="http://schemas.microsoft.com/office/powerpoint/2010/main" val="2189545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This is a validation result of the model. This figure compares the measured and estimated solar irradiance to </a:t>
            </a:r>
            <a:r>
              <a:rPr kumimoji="1" lang="en-US" altLang="ja-JP" b="1" u="sng" dirty="0"/>
              <a:t>a horizontal</a:t>
            </a:r>
            <a:r>
              <a:rPr kumimoji="1" lang="en-US" altLang="ja-JP" dirty="0"/>
              <a:t> surface.</a:t>
            </a:r>
          </a:p>
          <a:p>
            <a:r>
              <a:rPr kumimoji="1" lang="en-US" altLang="ja-JP" dirty="0"/>
              <a:t>Since the real data is affected by weather change, there are some outliers, but it predicted the irradiance pretty reasonably.</a:t>
            </a:r>
          </a:p>
          <a:p>
            <a:r>
              <a:rPr kumimoji="1" lang="en-US" altLang="ja-JP" dirty="0"/>
              <a:t>------------------------------------------------------</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14</a:t>
            </a:fld>
            <a:endParaRPr kumimoji="1" lang="ja-JP" altLang="en-US"/>
          </a:p>
        </p:txBody>
      </p:sp>
    </p:spTree>
    <p:extLst>
      <p:ext uri="{BB962C8B-B14F-4D97-AF65-F5344CB8AC3E}">
        <p14:creationId xmlns:p14="http://schemas.microsoft.com/office/powerpoint/2010/main" val="315744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And this figure compares the measured and estimated solar irradiance to a </a:t>
            </a:r>
            <a:r>
              <a:rPr kumimoji="1" lang="en-US" altLang="ja-JP" b="1" u="sng" dirty="0"/>
              <a:t>tilted</a:t>
            </a:r>
            <a:r>
              <a:rPr kumimoji="1" lang="en-US" altLang="ja-JP" dirty="0"/>
              <a:t> surface. </a:t>
            </a:r>
          </a:p>
          <a:p>
            <a:r>
              <a:rPr kumimoji="1" lang="en-US" altLang="ja-JP" dirty="0"/>
              <a:t>Interestingly, we observed a larger correlation for the irradiance to a tilted surface. So we can say the model is validated enough.</a:t>
            </a:r>
          </a:p>
          <a:p>
            <a:endParaRPr kumimoji="1" lang="en-US" altLang="ja-JP" dirty="0"/>
          </a:p>
          <a:p>
            <a:r>
              <a:rPr kumimoji="1" lang="en-US" altLang="ja-JP" dirty="0"/>
              <a:t>------------------------------------------------------</a:t>
            </a:r>
          </a:p>
          <a:p>
            <a:r>
              <a:rPr kumimoji="1" lang="en-US" altLang="ja-JP" dirty="0"/>
              <a:t>The measured solar irradiance to a tilted surface was estimated using the equations on page 11.</a:t>
            </a:r>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15</a:t>
            </a:fld>
            <a:endParaRPr kumimoji="1" lang="ja-JP" altLang="en-US"/>
          </a:p>
        </p:txBody>
      </p:sp>
    </p:spTree>
    <p:extLst>
      <p:ext uri="{BB962C8B-B14F-4D97-AF65-F5344CB8AC3E}">
        <p14:creationId xmlns:p14="http://schemas.microsoft.com/office/powerpoint/2010/main" val="506104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Next, I would like to explain Model 4. and 7.</a:t>
            </a:r>
          </a:p>
        </p:txBody>
      </p:sp>
      <p:sp>
        <p:nvSpPr>
          <p:cNvPr id="4" name="Slide Number Placeholder 3"/>
          <p:cNvSpPr>
            <a:spLocks noGrp="1"/>
          </p:cNvSpPr>
          <p:nvPr>
            <p:ph type="sldNum" sz="quarter" idx="10"/>
          </p:nvPr>
        </p:nvSpPr>
        <p:spPr/>
        <p:txBody>
          <a:bodyPr/>
          <a:lstStyle/>
          <a:p>
            <a:fld id="{E038374E-A5DE-4BCF-9A32-863C65D25F23}" type="slidenum">
              <a:rPr lang="ja-JP" altLang="en-US" smtClean="0">
                <a:solidFill>
                  <a:prstClr val="black"/>
                </a:solidFill>
              </a:rPr>
              <a:pPr/>
              <a:t>16</a:t>
            </a:fld>
            <a:endParaRPr lang="ja-JP" altLang="en-US">
              <a:solidFill>
                <a:prstClr val="black"/>
              </a:solidFill>
            </a:endParaRPr>
          </a:p>
        </p:txBody>
      </p:sp>
    </p:spTree>
    <p:extLst>
      <p:ext uri="{BB962C8B-B14F-4D97-AF65-F5344CB8AC3E}">
        <p14:creationId xmlns:p14="http://schemas.microsoft.com/office/powerpoint/2010/main" val="307973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mn-lt"/>
              </a:rPr>
              <a:t>The produced electricity for the whole simulation period (1 year) was simply calculated by this equation.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mn-lt"/>
              </a:rPr>
              <a:t>It considers cell efficiency, degradation ratio, temperature coefficient, and the temperature of the OPV module which were assumed to be same as the weather station’s measurement device body temperature.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mn-lt"/>
              </a:rPr>
              <a:t>I</a:t>
            </a:r>
            <a:r>
              <a:rPr kumimoji="1" lang="en-US" altLang="ja-JP" baseline="-25000" dirty="0">
                <a:latin typeface="+mn-lt"/>
              </a:rPr>
              <a:t>T</a:t>
            </a:r>
            <a:r>
              <a:rPr kumimoji="1" lang="en-US" altLang="ja-JP" dirty="0">
                <a:latin typeface="+mn-lt"/>
              </a:rPr>
              <a:t> ,the total solar irradiance to the module, was taken from the last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endParaRPr kumimoji="1" lang="en-US" altLang="ja-JP"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mn-lt"/>
              </a:rPr>
              <a:t>H = direct solar radiation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latin typeface="+mn-lt"/>
              </a:rPr>
              <a:t>H_d</a:t>
            </a:r>
            <a:r>
              <a:rPr kumimoji="1" lang="en-US" altLang="ja-JP" dirty="0">
                <a:latin typeface="+mn-lt"/>
              </a:rPr>
              <a:t> = diffuse solar radiation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latin typeface="+mn-lt"/>
              </a:rPr>
              <a:t>H_d,p</a:t>
            </a:r>
            <a:r>
              <a:rPr kumimoji="1" lang="en-US" altLang="ja-JP" dirty="0">
                <a:latin typeface="+mn-lt"/>
              </a:rPr>
              <a:t> = albedo solar radiation (the ground reflected radiation)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mn-lt"/>
              </a:rPr>
              <a:t>H_T = total solar radiation</a:t>
            </a:r>
          </a:p>
          <a:p>
            <a:endParaRPr kumimoji="1" lang="en-US" altLang="ja-JP" dirty="0"/>
          </a:p>
          <a:p>
            <a:endParaRPr kumimoji="1" lang="en-US" altLang="ja-JP" dirty="0"/>
          </a:p>
          <a:p>
            <a:r>
              <a:rPr kumimoji="1" lang="en-US" altLang="ja-JP" dirty="0"/>
              <a:t>-----------------------------------------------------------------------------------------</a:t>
            </a:r>
          </a:p>
          <a:p>
            <a:r>
              <a:rPr kumimoji="1" lang="en-US" altLang="ja-JP" dirty="0"/>
              <a:t>This slide shows the equations calculating the electricity yield and light intensity to plants in the greenhouse.</a:t>
            </a:r>
          </a:p>
          <a:p>
            <a:r>
              <a:rPr kumimoji="1" lang="en-US" altLang="ja-JP" dirty="0"/>
              <a:t>The first equation uses the total solar radiation to the tilted surface, that is H_T in the last slide, and the second part uses the radiation to horizontal surface.</a:t>
            </a:r>
          </a:p>
          <a:p>
            <a:endParaRPr kumimoji="1" lang="en-US" altLang="ja-JP" dirty="0"/>
          </a:p>
          <a:p>
            <a:r>
              <a:rPr kumimoji="1" lang="en-US" altLang="ja-JP" dirty="0"/>
              <a:t>The rest of the part considers the transmittance of OPV film, plastic covering, greenhouse structures, and shading curtain. Finally, it convers its unit from PPFD to DLI.</a:t>
            </a:r>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17</a:t>
            </a:fld>
            <a:endParaRPr kumimoji="1" lang="ja-JP" altLang="en-US"/>
          </a:p>
        </p:txBody>
      </p:sp>
    </p:spTree>
    <p:extLst>
      <p:ext uri="{BB962C8B-B14F-4D97-AF65-F5344CB8AC3E}">
        <p14:creationId xmlns:p14="http://schemas.microsoft.com/office/powerpoint/2010/main" val="2797297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This is the equation for electricity sales price.</a:t>
            </a:r>
          </a:p>
          <a:p>
            <a:r>
              <a:rPr kumimoji="1" lang="en-US" altLang="ja-JP" dirty="0"/>
              <a:t>With the generated electricity calculated in the last equation, and OPV area and the sales price of electricity, it gives the total sales price </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18</a:t>
            </a:fld>
            <a:endParaRPr kumimoji="1" lang="ja-JP" altLang="en-US"/>
          </a:p>
        </p:txBody>
      </p:sp>
    </p:spTree>
    <p:extLst>
      <p:ext uri="{BB962C8B-B14F-4D97-AF65-F5344CB8AC3E}">
        <p14:creationId xmlns:p14="http://schemas.microsoft.com/office/powerpoint/2010/main" val="264243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The next sub-model is the transmittance through multi-span roof</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p:txBody>
      </p:sp>
      <p:sp>
        <p:nvSpPr>
          <p:cNvPr id="4" name="Slide Number Placeholder 3"/>
          <p:cNvSpPr>
            <a:spLocks noGrp="1"/>
          </p:cNvSpPr>
          <p:nvPr>
            <p:ph type="sldNum" sz="quarter" idx="10"/>
          </p:nvPr>
        </p:nvSpPr>
        <p:spPr/>
        <p:txBody>
          <a:bodyPr/>
          <a:lstStyle/>
          <a:p>
            <a:fld id="{E038374E-A5DE-4BCF-9A32-863C65D25F23}" type="slidenum">
              <a:rPr lang="ja-JP" altLang="en-US" smtClean="0">
                <a:solidFill>
                  <a:prstClr val="black"/>
                </a:solidFill>
              </a:rPr>
              <a:pPr/>
              <a:t>19</a:t>
            </a:fld>
            <a:endParaRPr lang="ja-JP" altLang="en-US">
              <a:solidFill>
                <a:prstClr val="black"/>
              </a:solidFill>
            </a:endParaRPr>
          </a:p>
        </p:txBody>
      </p:sp>
    </p:spTree>
    <p:extLst>
      <p:ext uri="{BB962C8B-B14F-4D97-AF65-F5344CB8AC3E}">
        <p14:creationId xmlns:p14="http://schemas.microsoft.com/office/powerpoint/2010/main" val="89513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sz="1200" kern="1200" dirty="0">
                <a:solidFill>
                  <a:schemeClr val="tx1"/>
                </a:solidFill>
                <a:effectLst/>
                <a:latin typeface="+mn-lt"/>
                <a:ea typeface="+mn-ea"/>
                <a:cs typeface="+mn-cs"/>
              </a:rPr>
              <a:t>I think most of you have heard of it because I did the same introduction in the graduate seminar, but let me just quickly repeat the background.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sz="1200" kern="1200" dirty="0">
                <a:solidFill>
                  <a:schemeClr val="tx1"/>
                </a:solidFill>
                <a:effectLst/>
                <a:latin typeface="+mn-lt"/>
                <a:ea typeface="+mn-ea"/>
                <a:cs typeface="+mn-cs"/>
              </a:rPr>
              <a:t>My research is about </a:t>
            </a:r>
            <a:r>
              <a:rPr kumimoji="1" lang="en-US" sz="1200" kern="1200" dirty="0" err="1">
                <a:solidFill>
                  <a:schemeClr val="tx1"/>
                </a:solidFill>
                <a:effectLst/>
                <a:latin typeface="+mn-lt"/>
                <a:ea typeface="+mn-ea"/>
                <a:cs typeface="+mn-cs"/>
              </a:rPr>
              <a:t>Agrivoltaics</a:t>
            </a:r>
            <a:r>
              <a:rPr kumimoji="1" lang="en-US" sz="1200" kern="1200" dirty="0">
                <a:solidFill>
                  <a:schemeClr val="tx1"/>
                </a:solidFill>
                <a:effectLst/>
                <a:latin typeface="+mn-lt"/>
                <a:ea typeface="+mn-ea"/>
                <a:cs typeface="+mn-cs"/>
              </a:rPr>
              <a:t>, a type of farming integrating </a:t>
            </a:r>
            <a:r>
              <a:rPr lang="en-US" altLang="ja-JP" baseline="0" dirty="0"/>
              <a:t>crop  and electricity production on the same land.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sz="1200" kern="1200" dirty="0">
              <a:solidFill>
                <a:schemeClr val="tx1"/>
              </a:solidFill>
              <a:effectLst/>
              <a:latin typeface="+mn-lt"/>
              <a:ea typeface="+mn-ea"/>
              <a:cs typeface="+mn-cs"/>
            </a:endParaRPr>
          </a:p>
          <a:p>
            <a:pPr marL="171450" indent="-171450">
              <a:defRPr/>
            </a:pPr>
            <a:r>
              <a:rPr lang="en-US" sz="1200" dirty="0"/>
              <a:t>The main strengths of </a:t>
            </a:r>
            <a:r>
              <a:rPr lang="en-US" sz="1200" dirty="0" err="1"/>
              <a:t>Agrivoltaics</a:t>
            </a:r>
            <a:r>
              <a:rPr lang="en-US" sz="1200" dirty="0"/>
              <a:t> are first, we can alleviate the competition of the land demand for farming and solar power generation.</a:t>
            </a:r>
          </a:p>
          <a:p>
            <a:pPr marL="171450" indent="-171450">
              <a:defRPr/>
            </a:pPr>
            <a:r>
              <a:rPr lang="en-US" sz="1200" dirty="0"/>
              <a:t>And second, </a:t>
            </a:r>
            <a:r>
              <a:rPr lang="en-US" altLang="ja-JP" sz="1200" dirty="0"/>
              <a:t>you can make use of the excessive solar energy for power generation. T</a:t>
            </a:r>
            <a:r>
              <a:rPr lang="en-US" sz="1200" dirty="0"/>
              <a:t>his is especially effective in arid and semi-arid climates because the sunlight is often too strong for plants. </a:t>
            </a:r>
          </a:p>
          <a:p>
            <a:pPr marL="171450" indent="-171450">
              <a:defRPr/>
            </a:pPr>
            <a:endParaRPr lang="en-US" sz="1200" dirty="0"/>
          </a:p>
          <a:p>
            <a:pPr marL="171450" indent="-171450">
              <a:defRPr/>
            </a:pPr>
            <a:endParaRPr lang="en-US" sz="1200" dirty="0"/>
          </a:p>
          <a:p>
            <a:pPr marL="171450" indent="-171450">
              <a:defRPr/>
            </a:pPr>
            <a:r>
              <a:rPr lang="en-US" sz="1200" dirty="0"/>
              <a:t>----------------------------------------------------------------------------------</a:t>
            </a:r>
          </a:p>
          <a:p>
            <a:pPr marL="171450" indent="-171450">
              <a:defRPr/>
            </a:pPr>
            <a:r>
              <a:rPr lang="en-US" sz="1200" dirty="0"/>
              <a:t>With these strengths, it is possible to generate some electric energy not decreasing plant yield by the reduction in light intensity, and run greenhouse apart from power grid system. Therefore, it is said it can improve the profitability and sustainability of greenhouse farming.</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2</a:t>
            </a:fld>
            <a:endParaRPr kumimoji="1" lang="ja-JP" altLang="en-US"/>
          </a:p>
        </p:txBody>
      </p:sp>
    </p:spTree>
    <p:extLst>
      <p:ext uri="{BB962C8B-B14F-4D97-AF65-F5344CB8AC3E}">
        <p14:creationId xmlns:p14="http://schemas.microsoft.com/office/powerpoint/2010/main" val="552813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sz="1200" dirty="0">
                <a:latin typeface="Arial" panose="020B0604020202020204" pitchFamily="34" charset="0"/>
                <a:ea typeface="MS Mincho" panose="02020609040205080304" pitchFamily="49" charset="-128"/>
                <a:cs typeface="Arial" panose="020B0604020202020204" pitchFamily="34" charset="0"/>
              </a:rPr>
              <a:t>The equations were classified into four cases by the relationship between the roof angle</a:t>
            </a:r>
            <a:r>
              <a:rPr lang="ja-JP" altLang="en-US" sz="1200" dirty="0">
                <a:latin typeface="Arial" panose="020B0604020202020204" pitchFamily="34" charset="0"/>
                <a:ea typeface="MS Mincho" panose="02020609040205080304" pitchFamily="49" charset="-128"/>
                <a:cs typeface="Arial" panose="020B0604020202020204" pitchFamily="34" charset="0"/>
              </a:rPr>
              <a:t> </a:t>
            </a:r>
            <a:r>
              <a:rPr lang="en-US" altLang="ja-JP" sz="1200" dirty="0">
                <a:latin typeface="Arial" panose="020B0604020202020204" pitchFamily="34" charset="0"/>
                <a:ea typeface="MS Mincho" panose="02020609040205080304" pitchFamily="49" charset="-128"/>
                <a:cs typeface="Arial" panose="020B0604020202020204" pitchFamily="34" charset="0"/>
              </a:rPr>
              <a:t>(β or α)</a:t>
            </a:r>
            <a:r>
              <a:rPr lang="en-US" sz="1200" dirty="0">
                <a:latin typeface="Arial" panose="020B0604020202020204" pitchFamily="34" charset="0"/>
                <a:ea typeface="MS Mincho" panose="02020609040205080304" pitchFamily="49" charset="-128"/>
                <a:cs typeface="Arial" panose="020B0604020202020204" pitchFamily="34" charset="0"/>
              </a:rPr>
              <a:t> and the angle formed by the incident solar ray with the horizontal axis (E).</a:t>
            </a:r>
          </a:p>
          <a:p>
            <a:r>
              <a:rPr lang="en-US" sz="1200" dirty="0">
                <a:latin typeface="Arial" panose="020B0604020202020204" pitchFamily="34" charset="0"/>
                <a:ea typeface="MS Mincho" panose="02020609040205080304" pitchFamily="49" charset="-128"/>
                <a:cs typeface="Arial" panose="020B0604020202020204" pitchFamily="34" charset="0"/>
              </a:rPr>
              <a:t>Each case has different equations to calculate the transmittance depending on the existence of the reflectance between roofs. </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20</a:t>
            </a:fld>
            <a:endParaRPr kumimoji="1" lang="ja-JP" altLang="en-US"/>
          </a:p>
        </p:txBody>
      </p:sp>
    </p:spTree>
    <p:extLst>
      <p:ext uri="{BB962C8B-B14F-4D97-AF65-F5344CB8AC3E}">
        <p14:creationId xmlns:p14="http://schemas.microsoft.com/office/powerpoint/2010/main" val="3795096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This is part of the result of this model, which shows the transition of transmittance on January 1</a:t>
            </a:r>
            <a:r>
              <a:rPr kumimoji="1" lang="en-US" altLang="ja-JP" baseline="30000" dirty="0"/>
              <a:t>st</a:t>
            </a:r>
            <a:r>
              <a:rPr kumimoji="1" lang="en-US" altLang="ja-JP" dirty="0"/>
              <a:t> (the blue line), April 1</a:t>
            </a:r>
            <a:r>
              <a:rPr kumimoji="1" lang="en-US" altLang="ja-JP" baseline="30000" dirty="0"/>
              <a:t>st</a:t>
            </a:r>
            <a:r>
              <a:rPr kumimoji="1" lang="en-US" altLang="ja-JP" dirty="0"/>
              <a:t> (the orange line), July 1</a:t>
            </a:r>
            <a:r>
              <a:rPr kumimoji="1" lang="en-US" altLang="ja-JP" baseline="30000" dirty="0"/>
              <a:t>st</a:t>
            </a:r>
            <a:r>
              <a:rPr kumimoji="1" lang="en-US" altLang="ja-JP" dirty="0"/>
              <a:t>  (the gray line) and October 1</a:t>
            </a:r>
            <a:r>
              <a:rPr kumimoji="1" lang="en-US" altLang="ja-JP" baseline="30000" dirty="0"/>
              <a:t>st </a:t>
            </a:r>
            <a:r>
              <a:rPr kumimoji="1" lang="en-US" altLang="ja-JP" dirty="0"/>
              <a:t> (the yellow line).</a:t>
            </a:r>
          </a:p>
          <a:p>
            <a:r>
              <a:rPr kumimoji="1" lang="en-US" altLang="ja-JP" dirty="0"/>
              <a:t>Since the model estimated the transmittance only when there is sunlight, the transmittance at night time was zero,.</a:t>
            </a:r>
          </a:p>
          <a:p>
            <a:r>
              <a:rPr kumimoji="1" lang="en-US" altLang="ja-JP" dirty="0"/>
              <a:t>And since I assumed the covering material was single PE film whose transmittance was around 80 to 85%, the model predicted the reasonable number.</a:t>
            </a:r>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21</a:t>
            </a:fld>
            <a:endParaRPr kumimoji="1" lang="ja-JP" altLang="en-US"/>
          </a:p>
        </p:txBody>
      </p:sp>
    </p:spTree>
    <p:extLst>
      <p:ext uri="{BB962C8B-B14F-4D97-AF65-F5344CB8AC3E}">
        <p14:creationId xmlns:p14="http://schemas.microsoft.com/office/powerpoint/2010/main" val="3560186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And the shape of the curve was justified by comparing with the literature of the model, and these figures were cited from it.</a:t>
            </a:r>
          </a:p>
          <a:p>
            <a:r>
              <a:rPr kumimoji="1" lang="en-US" altLang="ja-JP" dirty="0"/>
              <a:t>You can see the transmittance during daytime was kind a flat and had smaller values soon after the sunrise and before the sunset, and my result also showed the same transition.</a:t>
            </a:r>
          </a:p>
          <a:p>
            <a:r>
              <a:rPr kumimoji="1" lang="en-US" altLang="ja-JP" dirty="0"/>
              <a:t>So we can say this model estimation is acceptable.</a:t>
            </a:r>
          </a:p>
          <a:p>
            <a:endParaRPr kumimoji="1" lang="en-US" altLang="ja-JP" dirty="0"/>
          </a:p>
          <a:p>
            <a:endParaRPr kumimoji="1" lang="en-US" altLang="ja-JP" dirty="0"/>
          </a:p>
          <a:p>
            <a:r>
              <a:rPr kumimoji="1" lang="en-US" altLang="ja-JP" dirty="0"/>
              <a:t>---------------------------------------------------------------------------</a:t>
            </a:r>
          </a:p>
          <a:p>
            <a:r>
              <a:rPr kumimoji="1" lang="en-US" altLang="ja-JP" dirty="0"/>
              <a:t>East–west oriented 1:15 greenhouse models at the</a:t>
            </a:r>
          </a:p>
          <a:p>
            <a:r>
              <a:rPr kumimoji="1" lang="en-US" altLang="ja-JP" dirty="0"/>
              <a:t>experimental site (latitude 378 10N), south of Spain, with the</a:t>
            </a:r>
          </a:p>
          <a:p>
            <a:r>
              <a:rPr kumimoji="1" lang="en-US" altLang="ja-JP" dirty="0"/>
              <a:t>south-facing and north-facing slopes shown for each model</a:t>
            </a:r>
          </a:p>
          <a:p>
            <a:r>
              <a:rPr kumimoji="1" lang="en-US" altLang="ja-JP" dirty="0"/>
              <a:t>The cover glass was 8 mm thick</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22</a:t>
            </a:fld>
            <a:endParaRPr kumimoji="1" lang="ja-JP" altLang="en-US"/>
          </a:p>
        </p:txBody>
      </p:sp>
    </p:spTree>
    <p:extLst>
      <p:ext uri="{BB962C8B-B14F-4D97-AF65-F5344CB8AC3E}">
        <p14:creationId xmlns:p14="http://schemas.microsoft.com/office/powerpoint/2010/main" val="514786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The next model is about Light intensity to plants thru shading curtain</a:t>
            </a:r>
          </a:p>
        </p:txBody>
      </p:sp>
      <p:sp>
        <p:nvSpPr>
          <p:cNvPr id="4" name="Slide Number Placeholder 3"/>
          <p:cNvSpPr>
            <a:spLocks noGrp="1"/>
          </p:cNvSpPr>
          <p:nvPr>
            <p:ph type="sldNum" sz="quarter" idx="10"/>
          </p:nvPr>
        </p:nvSpPr>
        <p:spPr/>
        <p:txBody>
          <a:bodyPr/>
          <a:lstStyle/>
          <a:p>
            <a:fld id="{E038374E-A5DE-4BCF-9A32-863C65D25F23}" type="slidenum">
              <a:rPr lang="ja-JP" altLang="en-US" smtClean="0">
                <a:solidFill>
                  <a:prstClr val="black"/>
                </a:solidFill>
              </a:rPr>
              <a:pPr/>
              <a:t>23</a:t>
            </a:fld>
            <a:endParaRPr lang="ja-JP" altLang="en-US">
              <a:solidFill>
                <a:prstClr val="black"/>
              </a:solidFill>
            </a:endParaRPr>
          </a:p>
        </p:txBody>
      </p:sp>
    </p:spTree>
    <p:extLst>
      <p:ext uri="{BB962C8B-B14F-4D97-AF65-F5344CB8AC3E}">
        <p14:creationId xmlns:p14="http://schemas.microsoft.com/office/powerpoint/2010/main" val="4091710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 2"/>
              <p:cNvSpPr>
                <a:spLocks noGrp="1"/>
              </p:cNvSpPr>
              <p:nvPr>
                <p:ph type="body" idx="1"/>
              </p:nvPr>
            </p:nvSpPr>
            <p:spPr/>
            <p:txBody>
              <a:bodyPr>
                <a:normAutofit/>
              </a:bodyPr>
              <a:lstStyle/>
              <a:p>
                <a:r>
                  <a:rPr kumimoji="1" lang="en-US" altLang="ja-JP" dirty="0"/>
                  <a:t>This model considered several factors reducing the solar irradiance until the light reaches the lettuce.</a:t>
                </a:r>
              </a:p>
              <a:p>
                <a:r>
                  <a:rPr kumimoji="1" lang="en-US" altLang="ja-JP" dirty="0"/>
                  <a:t>The considered factors were OPV module, the greenhouse structures including fans, gutters and so on, and shading curtain.</a:t>
                </a:r>
              </a:p>
              <a:p>
                <a:endParaRPr kumimoji="1" lang="en-US" altLang="ja-JP" dirty="0"/>
              </a:p>
              <a:p>
                <a:r>
                  <a:rPr kumimoji="1" lang="en-US" altLang="ja-JP" dirty="0"/>
                  <a:t>The time of shading curtain deployment was calculated according to the total solar irradiance on each month so that the average DLI becomes less than or equal to 17.</a:t>
                </a:r>
              </a:p>
              <a:p>
                <a:r>
                  <a:rPr kumimoji="1" lang="en-US" altLang="ja-JP" dirty="0"/>
                  <a:t>So you can imagine the shading curtain was almost not used during winter season and used more frequently in summer, which highly led equalizing solar irradiance inside greenhouse. </a:t>
                </a:r>
              </a:p>
            </p:txBody>
          </p:sp>
        </mc:Choice>
        <mc:Fallback xmlns="">
          <p:sp>
            <p:nvSpPr>
              <p:cNvPr id="3" name="ノート プレースホルダ 2"/>
              <p:cNvSpPr>
                <a:spLocks noGrp="1"/>
              </p:cNvSpPr>
              <p:nvPr>
                <p:ph type="body" idx="1"/>
              </p:nvPr>
            </p:nvSpPr>
            <p:spPr/>
            <p:txBody>
              <a:bodyPr>
                <a:normAutofit/>
              </a:bodyPr>
              <a:lstStyle/>
              <a:p>
                <a:r>
                  <a:rPr kumimoji="1" lang="en-US" altLang="ja-JP" dirty="0"/>
                  <a:t>This block shows the equations calculating the electricity yield and light intensity to plants in the greenhouse.</a:t>
                </a:r>
              </a:p>
              <a:p>
                <a:r>
                  <a:rPr kumimoji="1" lang="en-US" altLang="ja-JP" dirty="0"/>
                  <a:t>The first part uses the total solar radiation to the tilted surface: the final output of the last slide, and the second part uses the radiation to horizontal surface.</a:t>
                </a:r>
              </a:p>
              <a:p>
                <a:r>
                  <a:rPr kumimoji="1" lang="en-US" altLang="ja-JP" dirty="0"/>
                  <a:t>(*** Announce the first equation on Equation 11 in the manuscript is partially wrong. H -&gt; </a:t>
                </a:r>
                <a:r>
                  <a:rPr kumimoji="1" lang="en-US"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𝐇+𝑯_𝒅+𝑯_(𝐝,𝒑)</a:t>
                </a:r>
                <a:r>
                  <a:rPr kumimoji="1" lang="en-US" altLang="ja-JP" dirty="0"/>
                  <a:t>)</a:t>
                </a:r>
              </a:p>
              <a:p>
                <a:endParaRPr kumimoji="1" lang="en-US" altLang="ja-JP" dirty="0"/>
              </a:p>
              <a:p>
                <a:r>
                  <a:rPr kumimoji="1" lang="en-US" altLang="ja-JP" dirty="0"/>
                  <a:t>The rest of the part about light intensity considers the transmittance of plastic covering, OPV film, greenhouse structures, and shading curtain. Finally, it convers its unit from PPFD to DLI.</a:t>
                </a:r>
              </a:p>
              <a:p>
                <a:endParaRPr kumimoji="1" lang="en-US" altLang="ja-JP" dirty="0"/>
              </a:p>
            </p:txBody>
          </p:sp>
        </mc:Fallback>
      </mc:AlternateContent>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24</a:t>
            </a:fld>
            <a:endParaRPr kumimoji="1" lang="ja-JP" altLang="en-US"/>
          </a:p>
        </p:txBody>
      </p:sp>
    </p:spTree>
    <p:extLst>
      <p:ext uri="{BB962C8B-B14F-4D97-AF65-F5344CB8AC3E}">
        <p14:creationId xmlns:p14="http://schemas.microsoft.com/office/powerpoint/2010/main" val="3985675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The next model is about lettuce growth and yield.</a:t>
            </a:r>
          </a:p>
        </p:txBody>
      </p:sp>
      <p:sp>
        <p:nvSpPr>
          <p:cNvPr id="4" name="Slide Number Placeholder 3"/>
          <p:cNvSpPr>
            <a:spLocks noGrp="1"/>
          </p:cNvSpPr>
          <p:nvPr>
            <p:ph type="sldNum" sz="quarter" idx="10"/>
          </p:nvPr>
        </p:nvSpPr>
        <p:spPr/>
        <p:txBody>
          <a:bodyPr/>
          <a:lstStyle/>
          <a:p>
            <a:fld id="{E038374E-A5DE-4BCF-9A32-863C65D25F23}" type="slidenum">
              <a:rPr lang="ja-JP" altLang="en-US" smtClean="0">
                <a:solidFill>
                  <a:prstClr val="black"/>
                </a:solidFill>
              </a:rPr>
              <a:pPr/>
              <a:t>25</a:t>
            </a:fld>
            <a:endParaRPr lang="ja-JP" altLang="en-US">
              <a:solidFill>
                <a:prstClr val="black"/>
              </a:solidFill>
            </a:endParaRPr>
          </a:p>
        </p:txBody>
      </p:sp>
    </p:spTree>
    <p:extLst>
      <p:ext uri="{BB962C8B-B14F-4D97-AF65-F5344CB8AC3E}">
        <p14:creationId xmlns:p14="http://schemas.microsoft.com/office/powerpoint/2010/main" val="2141149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altLang="ja-JP" sz="1200" dirty="0">
                <a:latin typeface="Arial" panose="020B0604020202020204" pitchFamily="34" charset="0"/>
                <a:ea typeface="MS Mincho" panose="02020609040205080304" pitchFamily="49" charset="-128"/>
                <a:cs typeface="Arial" panose="020B0604020202020204" pitchFamily="34" charset="0"/>
              </a:rPr>
              <a:t>This is the schematic of the crop growth model. It required CO2 concentration, solar irradiance as Photosynthetic Active Radiation and the greenhouse temperature as input variables. </a:t>
            </a:r>
          </a:p>
          <a:p>
            <a:r>
              <a:rPr lang="en-US" altLang="ja-JP" sz="1200" dirty="0">
                <a:latin typeface="Arial" panose="020B0604020202020204" pitchFamily="34" charset="0"/>
                <a:ea typeface="MS Mincho" panose="02020609040205080304" pitchFamily="49" charset="-128"/>
                <a:cs typeface="Arial" panose="020B0604020202020204" pitchFamily="34" charset="0"/>
              </a:rPr>
              <a:t>CO2 concentration was assumed to be 400 ppm all the time, and the greenhouse house temperature was 24 </a:t>
            </a:r>
            <a:r>
              <a:rPr lang="ja-JP" altLang="en-US" sz="1200" dirty="0">
                <a:latin typeface="Arial" panose="020B0604020202020204" pitchFamily="34" charset="0"/>
                <a:ea typeface="MS Mincho" panose="02020609040205080304" pitchFamily="49" charset="-128"/>
                <a:cs typeface="Arial" panose="020B0604020202020204" pitchFamily="34" charset="0"/>
              </a:rPr>
              <a:t>℃ </a:t>
            </a:r>
            <a:r>
              <a:rPr lang="en-US" altLang="ja-JP" sz="1200" dirty="0">
                <a:latin typeface="Arial" panose="020B0604020202020204" pitchFamily="34" charset="0"/>
                <a:ea typeface="MS Mincho" panose="02020609040205080304" pitchFamily="49" charset="-128"/>
                <a:cs typeface="Arial" panose="020B0604020202020204" pitchFamily="34" charset="0"/>
              </a:rPr>
              <a:t>degrees at daytime and 19 </a:t>
            </a:r>
            <a:r>
              <a:rPr lang="ja-JP" altLang="en-US" sz="1200" dirty="0">
                <a:latin typeface="Arial" panose="020B0604020202020204" pitchFamily="34" charset="0"/>
                <a:ea typeface="MS Mincho" panose="02020609040205080304" pitchFamily="49" charset="-128"/>
                <a:cs typeface="Arial" panose="020B0604020202020204" pitchFamily="34" charset="0"/>
              </a:rPr>
              <a:t>℃ </a:t>
            </a:r>
            <a:r>
              <a:rPr lang="en-US" altLang="ja-JP" sz="1200" dirty="0">
                <a:latin typeface="Arial" panose="020B0604020202020204" pitchFamily="34" charset="0"/>
                <a:ea typeface="MS Mincho" panose="02020609040205080304" pitchFamily="49" charset="-128"/>
                <a:cs typeface="Arial" panose="020B0604020202020204" pitchFamily="34" charset="0"/>
              </a:rPr>
              <a:t>degrees at night.</a:t>
            </a:r>
          </a:p>
          <a:p>
            <a:endParaRPr lang="en-US" altLang="ja-JP" sz="1200" dirty="0">
              <a:latin typeface="Arial" panose="020B0604020202020204" pitchFamily="34" charset="0"/>
              <a:ea typeface="MS Mincho" panose="02020609040205080304" pitchFamily="49" charset="-128"/>
              <a:cs typeface="Arial" panose="020B0604020202020204" pitchFamily="34" charset="0"/>
            </a:endParaRPr>
          </a:p>
          <a:p>
            <a:r>
              <a:rPr lang="en-US" altLang="ja-JP" sz="1200" dirty="0">
                <a:latin typeface="Arial" panose="020B0604020202020204" pitchFamily="34" charset="0"/>
                <a:ea typeface="MS Mincho" panose="02020609040205080304" pitchFamily="49" charset="-128"/>
                <a:cs typeface="Arial" panose="020B0604020202020204" pitchFamily="34" charset="0"/>
              </a:rPr>
              <a:t>-------------------------------------------------------------------------------</a:t>
            </a:r>
          </a:p>
          <a:p>
            <a:r>
              <a:rPr lang="en-US" altLang="ja-JP" sz="1200" dirty="0">
                <a:latin typeface="Arial" panose="020B0604020202020204" pitchFamily="34" charset="0"/>
                <a:ea typeface="MS Mincho" panose="02020609040205080304" pitchFamily="49" charset="-128"/>
                <a:cs typeface="Arial" panose="020B0604020202020204" pitchFamily="34" charset="0"/>
              </a:rPr>
              <a:t>X</a:t>
            </a:r>
            <a:r>
              <a:rPr lang="en-US" altLang="ja-JP" sz="1200" baseline="-25000" dirty="0">
                <a:latin typeface="Arial" panose="020B0604020202020204" pitchFamily="34" charset="0"/>
                <a:ea typeface="MS Mincho" panose="02020609040205080304" pitchFamily="49" charset="-128"/>
                <a:cs typeface="Arial" panose="020B0604020202020204" pitchFamily="34" charset="0"/>
              </a:rPr>
              <a:t>NSDW</a:t>
            </a:r>
            <a:r>
              <a:rPr lang="en-US" altLang="ja-JP" sz="1200" dirty="0">
                <a:latin typeface="Arial" panose="020B0604020202020204" pitchFamily="34" charset="0"/>
                <a:ea typeface="MS Mincho" panose="02020609040205080304" pitchFamily="49" charset="-128"/>
                <a:cs typeface="Arial" panose="020B0604020202020204" pitchFamily="34" charset="0"/>
              </a:rPr>
              <a:t>: non-structured dry weight, </a:t>
            </a:r>
          </a:p>
          <a:p>
            <a:r>
              <a:rPr lang="en-US" altLang="ja-JP" sz="1200" dirty="0">
                <a:latin typeface="Arial" panose="020B0604020202020204" pitchFamily="34" charset="0"/>
                <a:ea typeface="MS Mincho" panose="02020609040205080304" pitchFamily="49" charset="-128"/>
                <a:cs typeface="Arial" panose="020B0604020202020204" pitchFamily="34" charset="0"/>
              </a:rPr>
              <a:t>X</a:t>
            </a:r>
            <a:r>
              <a:rPr lang="en-US" altLang="ja-JP" sz="1200" baseline="-25000" dirty="0">
                <a:latin typeface="Arial" panose="020B0604020202020204" pitchFamily="34" charset="0"/>
                <a:ea typeface="MS Mincho" panose="02020609040205080304" pitchFamily="49" charset="-128"/>
                <a:cs typeface="Arial" panose="020B0604020202020204" pitchFamily="34" charset="0"/>
              </a:rPr>
              <a:t>SDW</a:t>
            </a:r>
            <a:r>
              <a:rPr lang="en-US" altLang="ja-JP" sz="1200" dirty="0">
                <a:latin typeface="Arial" panose="020B0604020202020204" pitchFamily="34" charset="0"/>
                <a:ea typeface="MS Mincho" panose="02020609040205080304" pitchFamily="49" charset="-128"/>
                <a:cs typeface="Arial" panose="020B0604020202020204" pitchFamily="34" charset="0"/>
              </a:rPr>
              <a:t>: structured dry weight</a:t>
            </a:r>
            <a:endParaRPr kumimoji="1" lang="en-US" altLang="ja-JP" sz="1200" dirty="0">
              <a:latin typeface="Arial" panose="020B0604020202020204" pitchFamily="34" charset="0"/>
              <a:ea typeface="MS Mincho" panose="02020609040205080304" pitchFamily="49" charset="-128"/>
              <a:cs typeface="Arial" panose="020B0604020202020204" pitchFamily="34" charset="0"/>
            </a:endParaRPr>
          </a:p>
          <a:p>
            <a:endParaRPr kumimoji="1" lang="en-US" altLang="ja-JP" sz="1200" dirty="0">
              <a:latin typeface="Arial" panose="020B0604020202020204" pitchFamily="34" charset="0"/>
              <a:ea typeface="MS Mincho" panose="02020609040205080304" pitchFamily="49" charset="-128"/>
              <a:cs typeface="Arial" panose="020B0604020202020204" pitchFamily="34" charset="0"/>
            </a:endParaRPr>
          </a:p>
          <a:p>
            <a:r>
              <a:rPr kumimoji="1" lang="en-US" altLang="ja-JP" sz="1200" dirty="0">
                <a:latin typeface="Arial" panose="020B0604020202020204" pitchFamily="34" charset="0"/>
                <a:ea typeface="MS Mincho" panose="02020609040205080304" pitchFamily="49" charset="-128"/>
                <a:cs typeface="Arial" panose="020B0604020202020204" pitchFamily="34" charset="0"/>
              </a:rPr>
              <a:t>The non structural dry weight is consists of glucose sucrose and starch.</a:t>
            </a:r>
          </a:p>
          <a:p>
            <a:r>
              <a:rPr kumimoji="1" lang="en-US" altLang="ja-JP" dirty="0"/>
              <a:t>the  structural dry  weight  is  the  remaining  component  of  the  total  dry  weight  and  represents  the  weight  of  structural  components  like  cell  walls  and  cytoplasm. </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26</a:t>
            </a:fld>
            <a:endParaRPr kumimoji="1" lang="ja-JP" altLang="en-US"/>
          </a:p>
        </p:txBody>
      </p:sp>
    </p:spTree>
    <p:extLst>
      <p:ext uri="{BB962C8B-B14F-4D97-AF65-F5344CB8AC3E}">
        <p14:creationId xmlns:p14="http://schemas.microsoft.com/office/powerpoint/2010/main" val="4207127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And based on these input values, the model calculated two kinds of dry weights as shown on the top two equations and converted them into fresh weight.</a:t>
            </a:r>
          </a:p>
          <a:p>
            <a:endParaRPr kumimoji="1" lang="en-US" altLang="ja-JP" dirty="0"/>
          </a:p>
          <a:p>
            <a:r>
              <a:rPr kumimoji="1" lang="en-US" altLang="ja-JP" dirty="0"/>
              <a:t>------------------------------------------------------------------------</a:t>
            </a:r>
          </a:p>
          <a:p>
            <a:r>
              <a:rPr kumimoji="1" lang="en-US" altLang="ja-JP" dirty="0"/>
              <a:t>Just say dry weight, not explain the difference of </a:t>
            </a:r>
            <a:r>
              <a:rPr kumimoji="1" lang="en-US" altLang="ja-JP" dirty="0" err="1"/>
              <a:t>nsdw</a:t>
            </a:r>
            <a:r>
              <a:rPr kumimoji="1" lang="en-US" altLang="ja-JP" dirty="0"/>
              <a:t> and </a:t>
            </a:r>
            <a:r>
              <a:rPr kumimoji="1" lang="en-US" altLang="ja-JP" dirty="0" err="1"/>
              <a:t>sdw</a:t>
            </a:r>
            <a:endParaRPr kumimoji="1" lang="en-US" altLang="ja-JP" dirty="0"/>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27</a:t>
            </a:fld>
            <a:endParaRPr kumimoji="1" lang="ja-JP" altLang="en-US"/>
          </a:p>
        </p:txBody>
      </p:sp>
    </p:spTree>
    <p:extLst>
      <p:ext uri="{BB962C8B-B14F-4D97-AF65-F5344CB8AC3E}">
        <p14:creationId xmlns:p14="http://schemas.microsoft.com/office/powerpoint/2010/main" val="3418546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This is the validation result of the crop growth model.</a:t>
            </a:r>
          </a:p>
          <a:p>
            <a:r>
              <a:rPr kumimoji="1" lang="en-US" altLang="ja-JP" dirty="0"/>
              <a:t>Using the same environment data, I compared the estimated fresh weight with the measured final fresh weight from other literature.</a:t>
            </a:r>
          </a:p>
          <a:p>
            <a:r>
              <a:rPr kumimoji="1" lang="en-US" altLang="ja-JP" dirty="0"/>
              <a:t>This graph shows that the estimated value was quite close to the weight of large size cultivars (Magenta and Cherokee) but somewhat overestimated for the medium size cultivars.  You will need to reduce the output to some extent when you assume the weight of medium or small size cultivars.</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28</a:t>
            </a:fld>
            <a:endParaRPr kumimoji="1" lang="ja-JP" altLang="en-US"/>
          </a:p>
        </p:txBody>
      </p:sp>
    </p:spTree>
    <p:extLst>
      <p:ext uri="{BB962C8B-B14F-4D97-AF65-F5344CB8AC3E}">
        <p14:creationId xmlns:p14="http://schemas.microsoft.com/office/powerpoint/2010/main" val="2136973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figure shows the crop fresh weight per head for the whole simulation period when OPV coverage ratio was 50 %. Each blue sequence is one cultivation cycle, and when the head weight is close to 200 g, I let the program harvest the lettuce and restart the cultivation.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By default, I defined the simulator not to harvest the crop when the final fresh weight was less than 90 % of the expected final fresh weight, which is 180 g in this case,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So, the total fresh weight for the whole simulation period is the summation of these green dots more than 180 grams..</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29</a:t>
            </a:fld>
            <a:endParaRPr kumimoji="1" lang="ja-JP" altLang="en-US"/>
          </a:p>
        </p:txBody>
      </p:sp>
    </p:spTree>
    <p:extLst>
      <p:ext uri="{BB962C8B-B14F-4D97-AF65-F5344CB8AC3E}">
        <p14:creationId xmlns:p14="http://schemas.microsoft.com/office/powerpoint/2010/main" val="306885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sz="1200" kern="1200" baseline="0" dirty="0">
                <a:solidFill>
                  <a:schemeClr val="tx1"/>
                </a:solidFill>
                <a:effectLst/>
                <a:latin typeface="+mn-lt"/>
                <a:ea typeface="+mn-ea"/>
                <a:cs typeface="+mn-cs"/>
              </a:rPr>
              <a:t>Here are the general images of </a:t>
            </a:r>
            <a:r>
              <a:rPr kumimoji="1" lang="en-US" sz="1200" kern="1200" baseline="0" dirty="0" err="1">
                <a:solidFill>
                  <a:schemeClr val="tx1"/>
                </a:solidFill>
                <a:effectLst/>
                <a:latin typeface="+mn-lt"/>
                <a:ea typeface="+mn-ea"/>
                <a:cs typeface="+mn-cs"/>
              </a:rPr>
              <a:t>Agrivoltaics</a:t>
            </a:r>
            <a:r>
              <a:rPr kumimoji="1" lang="en-US" sz="1200" kern="1200" baseline="0" dirty="0">
                <a:solidFill>
                  <a:schemeClr val="tx1"/>
                </a:solidFill>
                <a:effectLst/>
                <a:latin typeface="+mn-lt"/>
                <a:ea typeface="+mn-ea"/>
                <a:cs typeface="+mn-cs"/>
              </a:rPr>
              <a:t> at greenhouse. You put PV modules on the roofs and grow plants under the modules giving some shade.</a:t>
            </a:r>
            <a:endParaRPr kumimoji="1"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sz="120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sz="1200" kern="1200" dirty="0">
                <a:solidFill>
                  <a:schemeClr val="tx1"/>
                </a:solidFill>
                <a:effectLst/>
                <a:latin typeface="+mn-lt"/>
                <a:ea typeface="+mn-ea"/>
                <a:cs typeface="+mn-cs"/>
              </a:rPr>
              <a:t>The pinkish greenhouse == </a:t>
            </a:r>
            <a:r>
              <a:rPr lang="en-US" altLang="en-US" sz="1200" b="1" dirty="0">
                <a:solidFill>
                  <a:schemeClr val="tx2"/>
                </a:solidFill>
                <a:effectLst>
                  <a:outerShdw blurRad="31750" dist="25400" dir="5400000" algn="tl" rotWithShape="0">
                    <a:srgbClr val="000000">
                      <a:alpha val="25000"/>
                    </a:srgbClr>
                  </a:outerShdw>
                </a:effectLst>
                <a:latin typeface="Arial Unicode MS" pitchFamily="50" charset="-128"/>
                <a:ea typeface="Arial Unicode MS" pitchFamily="50" charset="-128"/>
                <a:cs typeface="Arial Unicode MS" pitchFamily="50" charset="-128"/>
              </a:rPr>
              <a:t>LSC (luminescent solar concentrator) integrated, Semitransparent PV and Energy Generating Greenhouse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sz="1200" kern="1200" dirty="0">
              <a:solidFill>
                <a:schemeClr val="tx1"/>
              </a:solidFill>
              <a:effectLst/>
              <a:latin typeface="+mn-lt"/>
              <a:ea typeface="+mn-ea"/>
              <a:cs typeface="+mn-cs"/>
            </a:endParaRP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3</a:t>
            </a:fld>
            <a:endParaRPr kumimoji="1" lang="ja-JP" altLang="en-US"/>
          </a:p>
        </p:txBody>
      </p:sp>
    </p:spTree>
    <p:extLst>
      <p:ext uri="{BB962C8B-B14F-4D97-AF65-F5344CB8AC3E}">
        <p14:creationId xmlns:p14="http://schemas.microsoft.com/office/powerpoint/2010/main" val="1723292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The next model is for Energy consumption by cooling and heating</a:t>
            </a:r>
          </a:p>
        </p:txBody>
      </p:sp>
      <p:sp>
        <p:nvSpPr>
          <p:cNvPr id="4" name="Slide Number Placeholder 3"/>
          <p:cNvSpPr>
            <a:spLocks noGrp="1"/>
          </p:cNvSpPr>
          <p:nvPr>
            <p:ph type="sldNum" sz="quarter" idx="10"/>
          </p:nvPr>
        </p:nvSpPr>
        <p:spPr/>
        <p:txBody>
          <a:bodyPr/>
          <a:lstStyle/>
          <a:p>
            <a:fld id="{E038374E-A5DE-4BCF-9A32-863C65D25F23}" type="slidenum">
              <a:rPr lang="ja-JP" altLang="en-US" smtClean="0">
                <a:solidFill>
                  <a:prstClr val="black"/>
                </a:solidFill>
              </a:rPr>
              <a:pPr/>
              <a:t>30</a:t>
            </a:fld>
            <a:endParaRPr lang="ja-JP" altLang="en-US">
              <a:solidFill>
                <a:prstClr val="black"/>
              </a:solidFill>
            </a:endParaRPr>
          </a:p>
        </p:txBody>
      </p:sp>
    </p:spTree>
    <p:extLst>
      <p:ext uri="{BB962C8B-B14F-4D97-AF65-F5344CB8AC3E}">
        <p14:creationId xmlns:p14="http://schemas.microsoft.com/office/powerpoint/2010/main" val="2664524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This is the energy balance equation I defined. This equation was used to calculate the required cooling and heating energy to maintain the greenhouse temperature.</a:t>
            </a:r>
          </a:p>
          <a:p>
            <a:r>
              <a:rPr kumimoji="1" lang="en-US" altLang="ja-JP" dirty="0"/>
              <a:t>The righthand side consists of  …</a:t>
            </a:r>
          </a:p>
          <a:p>
            <a:r>
              <a:rPr kumimoji="1" lang="en-US" altLang="ja-JP" dirty="0"/>
              <a:t>Q_SR, the solar irradiance into the greenhouse, </a:t>
            </a:r>
          </a:p>
          <a:p>
            <a:r>
              <a:rPr kumimoji="1" lang="en-US" altLang="ja-JP" dirty="0"/>
              <a:t>Q_LH, the cooling effect by transpiration as latent heat</a:t>
            </a:r>
          </a:p>
          <a:p>
            <a:r>
              <a:rPr kumimoji="1" lang="en-US" altLang="ja-JP" dirty="0"/>
              <a:t>Q_SH, the sensible heat through greenhouse walls and roofs</a:t>
            </a:r>
          </a:p>
          <a:p>
            <a:r>
              <a:rPr kumimoji="1" lang="en-US" altLang="ja-JP" dirty="0"/>
              <a:t>Q_LW, the thermal long wave radiation emission</a:t>
            </a:r>
          </a:p>
          <a:p>
            <a:r>
              <a:rPr kumimoji="1" lang="en-US" altLang="ja-JP" dirty="0"/>
              <a:t>The difference between these elements was supposed to be controlled to maintain the greenhouse temperature, which is Q_V.</a:t>
            </a:r>
          </a:p>
          <a:p>
            <a:r>
              <a:rPr kumimoji="1" lang="en-US" altLang="ja-JP" dirty="0"/>
              <a:t>So if Q_V is positive, we need to remove the excessive heat. So we </a:t>
            </a:r>
            <a:r>
              <a:rPr kumimoji="1" lang="en-US" altLang="ja-JP" dirty="0" err="1"/>
              <a:t>wanna</a:t>
            </a:r>
            <a:r>
              <a:rPr kumimoji="1" lang="en-US" altLang="ja-JP" dirty="0"/>
              <a:t> cool the greenhouse.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if it is negative, we need to add the same amount of energy by heating.</a:t>
            </a:r>
          </a:p>
          <a:p>
            <a:endParaRPr kumimoji="1" lang="en-US" altLang="ja-JP" dirty="0"/>
          </a:p>
          <a:p>
            <a:r>
              <a:rPr kumimoji="1" lang="en-US" altLang="ja-JP" dirty="0"/>
              <a:t>----------------------------------------</a:t>
            </a:r>
          </a:p>
          <a:p>
            <a:r>
              <a:rPr kumimoji="1" lang="ja-JP" altLang="en-US" dirty="0"/>
              <a:t>液化する</a:t>
            </a:r>
            <a:r>
              <a:rPr kumimoji="1" lang="en-US" altLang="ja-JP" dirty="0"/>
              <a:t>: liquefy</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31</a:t>
            </a:fld>
            <a:endParaRPr kumimoji="1" lang="ja-JP" altLang="en-US"/>
          </a:p>
        </p:txBody>
      </p:sp>
    </p:spTree>
    <p:extLst>
      <p:ext uri="{BB962C8B-B14F-4D97-AF65-F5344CB8AC3E}">
        <p14:creationId xmlns:p14="http://schemas.microsoft.com/office/powerpoint/2010/main" val="1329114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This is a result of the energy balance model. It is showing how each energy factor changes on October 1</a:t>
            </a:r>
            <a:r>
              <a:rPr kumimoji="1" lang="en-US" altLang="ja-JP" baseline="30000" dirty="0"/>
              <a:t>st</a:t>
            </a:r>
            <a:r>
              <a:rPr kumimoji="1" lang="en-US" altLang="ja-JP" dirty="0"/>
              <a:t>.</a:t>
            </a:r>
          </a:p>
          <a:p>
            <a:r>
              <a:rPr kumimoji="1" lang="en-US" altLang="ja-JP" dirty="0"/>
              <a:t>The blue line is the </a:t>
            </a:r>
            <a:r>
              <a:rPr kumimoji="1" lang="en-US" altLang="ja-JP" sz="1200" dirty="0">
                <a:latin typeface="Arial" panose="020B0604020202020204" pitchFamily="34" charset="0"/>
                <a:ea typeface="MS Mincho" panose="02020609040205080304" pitchFamily="49" charset="-128"/>
                <a:cs typeface="Arial" panose="020B0604020202020204" pitchFamily="34" charset="0"/>
              </a:rPr>
              <a:t>r</a:t>
            </a:r>
            <a:r>
              <a:rPr lang="en-US" altLang="ja-JP" sz="1200" dirty="0">
                <a:latin typeface="Arial" panose="020B0604020202020204" pitchFamily="34" charset="0"/>
                <a:ea typeface="MS Mincho" panose="02020609040205080304" pitchFamily="49" charset="-128"/>
                <a:cs typeface="Arial" panose="020B0604020202020204" pitchFamily="34" charset="0"/>
              </a:rPr>
              <a:t>equired cooling/heating energy </a:t>
            </a:r>
            <a:r>
              <a:rPr kumimoji="1" lang="en-US" altLang="ja-JP" dirty="0"/>
              <a:t>Q_V, </a:t>
            </a:r>
          </a:p>
          <a:p>
            <a:r>
              <a:rPr kumimoji="1" lang="en-US" altLang="ja-JP" dirty="0"/>
              <a:t>The orange line is </a:t>
            </a:r>
            <a:r>
              <a:rPr lang="en-US" altLang="ja-JP" sz="1200" dirty="0">
                <a:latin typeface="Arial" panose="020B0604020202020204" pitchFamily="34" charset="0"/>
                <a:ea typeface="MS Mincho" panose="02020609040205080304" pitchFamily="49" charset="-128"/>
                <a:cs typeface="Arial" panose="020B0604020202020204" pitchFamily="34" charset="0"/>
              </a:rPr>
              <a:t>Solar irradiance to lettuce (</a:t>
            </a:r>
            <a:r>
              <a:rPr kumimoji="1" lang="en-US" altLang="ja-JP" dirty="0"/>
              <a:t>Q_SR)</a:t>
            </a:r>
          </a:p>
          <a:p>
            <a:r>
              <a:rPr kumimoji="1" lang="en-US" altLang="ja-JP" dirty="0"/>
              <a:t>The gray is the </a:t>
            </a:r>
            <a:r>
              <a:rPr lang="en-US" altLang="ja-JP" sz="1200" dirty="0">
                <a:latin typeface="Arial" panose="020B0604020202020204" pitchFamily="34" charset="0"/>
                <a:ea typeface="MS Mincho" panose="02020609040205080304" pitchFamily="49" charset="-128"/>
                <a:cs typeface="Arial" panose="020B0604020202020204" pitchFamily="34" charset="0"/>
              </a:rPr>
              <a:t>cooling effect by transpiration (</a:t>
            </a:r>
            <a:r>
              <a:rPr kumimoji="1" lang="en-US" altLang="ja-JP" dirty="0"/>
              <a:t>Q_LH),</a:t>
            </a:r>
          </a:p>
          <a:p>
            <a:r>
              <a:rPr kumimoji="1" lang="en-US" altLang="ja-JP" dirty="0"/>
              <a:t>The yellow line is the sensible heat through greenhouse covering materials (Q_SH,) </a:t>
            </a:r>
          </a:p>
          <a:p>
            <a:r>
              <a:rPr kumimoji="1" lang="en-US" altLang="ja-JP" dirty="0"/>
              <a:t>and the light blue line is the longwave radiation (Q_LW).</a:t>
            </a:r>
          </a:p>
          <a:p>
            <a:endParaRPr kumimoji="1" lang="en-US" altLang="ja-JP" dirty="0"/>
          </a:p>
          <a:p>
            <a:r>
              <a:rPr kumimoji="1" lang="en-US" altLang="ja-JP" dirty="0"/>
              <a:t>Since these curves considers the effect of shading curtain, </a:t>
            </a:r>
            <a:r>
              <a:rPr lang="en-US" altLang="ja-JP" sz="1200" dirty="0">
                <a:latin typeface="Arial" panose="020B0604020202020204" pitchFamily="34" charset="0"/>
                <a:ea typeface="MS Mincho" panose="02020609040205080304" pitchFamily="49" charset="-128"/>
                <a:cs typeface="Arial" panose="020B0604020202020204" pitchFamily="34" charset="0"/>
              </a:rPr>
              <a:t>Solar irradiance to lettuce</a:t>
            </a:r>
            <a:r>
              <a:rPr kumimoji="1" lang="en-US" altLang="ja-JP" dirty="0"/>
              <a:t> decreased from 11 to 15, which also led decreasing Q_V. </a:t>
            </a:r>
          </a:p>
          <a:p>
            <a:r>
              <a:rPr kumimoji="1" lang="en-US" altLang="ja-JP" dirty="0"/>
              <a:t>We can also see Q_LW is very small, and the lettuce has not grown very much</a:t>
            </a:r>
            <a:r>
              <a:rPr kumimoji="1" lang="ja-JP" altLang="en-US" dirty="0"/>
              <a:t> </a:t>
            </a:r>
            <a:r>
              <a:rPr kumimoji="1" lang="en-US" altLang="ja-JP" dirty="0"/>
              <a:t>on</a:t>
            </a:r>
            <a:r>
              <a:rPr kumimoji="1" lang="ja-JP" altLang="en-US" dirty="0"/>
              <a:t> </a:t>
            </a:r>
            <a:r>
              <a:rPr kumimoji="1" lang="en-US" altLang="ja-JP" dirty="0"/>
              <a:t>this</a:t>
            </a:r>
            <a:r>
              <a:rPr kumimoji="1" lang="ja-JP" altLang="en-US" dirty="0"/>
              <a:t> </a:t>
            </a:r>
            <a:r>
              <a:rPr kumimoji="1" lang="en-US" altLang="ja-JP" dirty="0"/>
              <a:t>day because the transpiration cooling energy is not so large (show the next slide).</a:t>
            </a:r>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32</a:t>
            </a:fld>
            <a:endParaRPr kumimoji="1" lang="ja-JP" altLang="en-US"/>
          </a:p>
        </p:txBody>
      </p:sp>
    </p:spTree>
    <p:extLst>
      <p:ext uri="{BB962C8B-B14F-4D97-AF65-F5344CB8AC3E}">
        <p14:creationId xmlns:p14="http://schemas.microsoft.com/office/powerpoint/2010/main" val="2520439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If we compare this figure with the last one,  we can see the simulator correctly calculated the transpiration effect as the crop becomes matured.</a:t>
            </a:r>
          </a:p>
          <a:p>
            <a:r>
              <a:rPr kumimoji="1" lang="en-US" altLang="ja-JP" dirty="0"/>
              <a:t>The gray line shows the transpiration effect by the crop two days before harvest. You can observe the transpiration cooling increased to this level.</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33</a:t>
            </a:fld>
            <a:endParaRPr kumimoji="1" lang="ja-JP" altLang="en-US"/>
          </a:p>
        </p:txBody>
      </p:sp>
    </p:spTree>
    <p:extLst>
      <p:ext uri="{BB962C8B-B14F-4D97-AF65-F5344CB8AC3E}">
        <p14:creationId xmlns:p14="http://schemas.microsoft.com/office/powerpoint/2010/main" val="3787064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Now we can calculate the sales and cost of crop production with the output variables of Model 5 and 6.</a:t>
            </a:r>
          </a:p>
        </p:txBody>
      </p:sp>
      <p:sp>
        <p:nvSpPr>
          <p:cNvPr id="4" name="Slide Number Placeholder 3"/>
          <p:cNvSpPr>
            <a:spLocks noGrp="1"/>
          </p:cNvSpPr>
          <p:nvPr>
            <p:ph type="sldNum" sz="quarter" idx="10"/>
          </p:nvPr>
        </p:nvSpPr>
        <p:spPr/>
        <p:txBody>
          <a:bodyPr/>
          <a:lstStyle/>
          <a:p>
            <a:fld id="{E038374E-A5DE-4BCF-9A32-863C65D25F23}" type="slidenum">
              <a:rPr lang="ja-JP" altLang="en-US" smtClean="0">
                <a:solidFill>
                  <a:prstClr val="black"/>
                </a:solidFill>
              </a:rPr>
              <a:pPr/>
              <a:t>34</a:t>
            </a:fld>
            <a:endParaRPr lang="ja-JP" altLang="en-US">
              <a:solidFill>
                <a:prstClr val="black"/>
              </a:solidFill>
            </a:endParaRPr>
          </a:p>
        </p:txBody>
      </p:sp>
    </p:spTree>
    <p:extLst>
      <p:ext uri="{BB962C8B-B14F-4D97-AF65-F5344CB8AC3E}">
        <p14:creationId xmlns:p14="http://schemas.microsoft.com/office/powerpoint/2010/main" val="1077804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r>
              <a:rPr kumimoji="1" lang="en-US" altLang="ja-JP" dirty="0"/>
              <a:t>The top equation calculates the total sales price by multiplying the plant density, sales price per head and the cultivation area. </a:t>
            </a:r>
          </a:p>
          <a:p>
            <a:r>
              <a:rPr kumimoji="1" lang="en-US" altLang="ja-JP" dirty="0"/>
              <a:t>Since the greenhouse lettuce is not generally sold per weight but per head, the sales was calculated based on the number of heads.</a:t>
            </a:r>
          </a:p>
          <a:p>
            <a:endParaRPr kumimoji="1" lang="en-US" altLang="ja-JP" dirty="0"/>
          </a:p>
          <a:p>
            <a:r>
              <a:rPr kumimoji="1" lang="en-US" altLang="ja-JP" dirty="0"/>
              <a:t>And the next equation is for the cultivation labor cost. It was calculated with the total harvested fresh weight, the labor person required for 10000 kg cultivation, and the wage in Tucson.</a:t>
            </a:r>
          </a:p>
          <a:p>
            <a:endParaRPr kumimoji="1" lang="en-US" altLang="ja-JP" dirty="0"/>
          </a:p>
          <a:p>
            <a:r>
              <a:rPr kumimoji="1" lang="en-US" altLang="ja-JP" dirty="0"/>
              <a:t>--------------------------------</a:t>
            </a:r>
          </a:p>
          <a:p>
            <a:pPr>
              <a:spcAft>
                <a:spcPts val="1200"/>
              </a:spcAft>
            </a:pPr>
            <a:r>
              <a:rPr lang="en-US" sz="1200" dirty="0" err="1">
                <a:latin typeface="Arial" panose="020B0604020202020204" pitchFamily="34" charset="0"/>
                <a:cs typeface="Arial" panose="020B0604020202020204" pitchFamily="34" charset="0"/>
              </a:rPr>
              <a:t>Labor</a:t>
            </a:r>
            <a:r>
              <a:rPr lang="en-US" sz="1200" baseline="-25000" dirty="0" err="1">
                <a:latin typeface="Arial" panose="020B0604020202020204" pitchFamily="34" charset="0"/>
                <a:cs typeface="Arial" panose="020B0604020202020204" pitchFamily="34" charset="0"/>
              </a:rPr>
              <a:t>lettuce</a:t>
            </a:r>
            <a:r>
              <a:rPr lang="en-US" sz="1200" dirty="0">
                <a:latin typeface="Arial" panose="020B0604020202020204" pitchFamily="34" charset="0"/>
                <a:cs typeface="Arial" panose="020B0604020202020204" pitchFamily="34" charset="0"/>
              </a:rPr>
              <a:t> [0.315 labor person</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10000kg</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necessary labor per 10000 kg yield</a:t>
            </a:r>
          </a:p>
          <a:p>
            <a:pPr>
              <a:spcAft>
                <a:spcPts val="1200"/>
              </a:spcAft>
            </a:pPr>
            <a:r>
              <a:rPr lang="en-US" sz="1200" dirty="0">
                <a:latin typeface="Arial" panose="020B0604020202020204" pitchFamily="34" charset="0"/>
                <a:cs typeface="Arial" panose="020B0604020202020204" pitchFamily="34" charset="0"/>
              </a:rPr>
              <a:t>	from </a:t>
            </a:r>
            <a:r>
              <a:rPr kumimoji="1" lang="en-US" sz="1200" kern="1200" dirty="0">
                <a:solidFill>
                  <a:schemeClr val="tx1"/>
                </a:solidFill>
                <a:effectLst/>
                <a:latin typeface="+mn-lt"/>
                <a:ea typeface="+mn-ea"/>
                <a:cs typeface="+mn-cs"/>
              </a:rPr>
              <a:t>Eaves, J., &amp; Eaves, S. (2018). Comparing the Profitability of a Greenhouse to a Vertical Farm in Quebec. Canadian Journal of Agricultural Economics, 66(1), 43–54. https://doi.org/10.1111/cjag.12161</a:t>
            </a:r>
            <a:endParaRPr lang="en-US" sz="1200" dirty="0">
              <a:latin typeface="Arial" panose="020B0604020202020204" pitchFamily="34" charset="0"/>
              <a:cs typeface="Arial" panose="020B0604020202020204" pitchFamily="34" charset="0"/>
            </a:endParaRPr>
          </a:p>
          <a:p>
            <a:pPr>
              <a:spcAft>
                <a:spcPts val="1200"/>
              </a:spcAft>
            </a:pPr>
            <a:endParaRPr lang="en-US" sz="1200" dirty="0">
              <a:latin typeface="Arial" panose="020B0604020202020204" pitchFamily="34" charset="0"/>
              <a:cs typeface="Arial" panose="020B0604020202020204" pitchFamily="34" charset="0"/>
            </a:endParaRPr>
          </a:p>
          <a:p>
            <a:pPr>
              <a:spcAft>
                <a:spcPts val="1200"/>
              </a:spcAft>
            </a:pPr>
            <a:r>
              <a:rPr lang="en-US" sz="1200" dirty="0">
                <a:latin typeface="Arial" panose="020B0604020202020204" pitchFamily="34" charset="0"/>
                <a:cs typeface="Arial" panose="020B0604020202020204" pitchFamily="34" charset="0"/>
              </a:rPr>
              <a:t>Wage [USD labor</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hour</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Lettuce sales per head</a:t>
            </a:r>
          </a:p>
          <a:p>
            <a:r>
              <a:rPr kumimoji="1" lang="en-US" altLang="ja-JP" dirty="0"/>
              <a:t>`	from </a:t>
            </a:r>
            <a:r>
              <a:rPr kumimoji="1" lang="en-US" sz="1200" kern="1200" dirty="0">
                <a:solidFill>
                  <a:schemeClr val="tx1"/>
                </a:solidFill>
                <a:effectLst/>
                <a:latin typeface="+mn-lt"/>
                <a:ea typeface="+mn-ea"/>
                <a:cs typeface="+mn-cs"/>
              </a:rPr>
              <a:t>“Occupational Employment and Wages in Tucson — May 2017”, United States Department of Labor (last accessed on June 18</a:t>
            </a:r>
            <a:r>
              <a:rPr kumimoji="1" lang="en-US" sz="1200" kern="1200" baseline="30000" dirty="0">
                <a:solidFill>
                  <a:schemeClr val="tx1"/>
                </a:solidFill>
                <a:effectLst/>
                <a:latin typeface="+mn-lt"/>
                <a:ea typeface="+mn-ea"/>
                <a:cs typeface="+mn-cs"/>
              </a:rPr>
              <a:t>th</a:t>
            </a:r>
            <a:r>
              <a:rPr kumimoji="1" lang="en-US" sz="1200" kern="1200" dirty="0">
                <a:solidFill>
                  <a:schemeClr val="tx1"/>
                </a:solidFill>
                <a:effectLst/>
                <a:latin typeface="+mn-lt"/>
                <a:ea typeface="+mn-ea"/>
                <a:cs typeface="+mn-cs"/>
              </a:rPr>
              <a:t>, 2018), (</a:t>
            </a:r>
            <a:r>
              <a:rPr kumimoji="1" lang="en-US" sz="1200" u="sng" kern="1200" dirty="0">
                <a:solidFill>
                  <a:schemeClr val="tx1"/>
                </a:solidFill>
                <a:effectLst/>
                <a:latin typeface="+mn-lt"/>
                <a:ea typeface="+mn-ea"/>
                <a:cs typeface="+mn-cs"/>
                <a:hlinkClick r:id="rId3"/>
              </a:rPr>
              <a:t>https://www.bls.gov/regions/west/news-release/occupationalemploymentandwages_tucson.htm</a:t>
            </a:r>
            <a:r>
              <a:rPr kumimoji="1" lang="en-US" sz="1200" kern="1200" dirty="0">
                <a:solidFill>
                  <a:schemeClr val="tx1"/>
                </a:solidFill>
                <a:effectLst/>
                <a:latin typeface="+mn-lt"/>
                <a:ea typeface="+mn-ea"/>
                <a:cs typeface="+mn-cs"/>
              </a:rPr>
              <a:t>)</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35</a:t>
            </a:fld>
            <a:endParaRPr kumimoji="1" lang="ja-JP" altLang="en-US"/>
          </a:p>
        </p:txBody>
      </p:sp>
    </p:spTree>
    <p:extLst>
      <p:ext uri="{BB962C8B-B14F-4D97-AF65-F5344CB8AC3E}">
        <p14:creationId xmlns:p14="http://schemas.microsoft.com/office/powerpoint/2010/main" val="3987856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The model also considered the cost for cooling and heating. The first equation is for cooling cost and the second is for heating cost.</a:t>
            </a:r>
          </a:p>
          <a:p>
            <a:r>
              <a:rPr kumimoji="1" lang="en-US" altLang="ja-JP" dirty="0"/>
              <a:t>The cooling cost was calculated with the total cooling energy which was calculated in the previous model, and the unit price of electricity and the COP (coefficient of performance) of pad and fan system</a:t>
            </a:r>
          </a:p>
          <a:p>
            <a:r>
              <a:rPr kumimoji="1" lang="en-US" altLang="ja-JP" dirty="0"/>
              <a:t>Likewise, the heating cost was derived from the total heating energy, natural gas unit price for heating and the thermal efficiency of the heating equipment which was assumed to be 0.9.</a:t>
            </a:r>
          </a:p>
          <a:p>
            <a:endParaRPr kumimoji="1" lang="en-US" altLang="ja-JP" dirty="0"/>
          </a:p>
          <a:p>
            <a:r>
              <a:rPr kumimoji="1" lang="en-US" altLang="ja-JP" dirty="0"/>
              <a:t>----------------------------------------</a:t>
            </a:r>
          </a:p>
          <a:p>
            <a:r>
              <a:rPr kumimoji="1" lang="en-US" altLang="ja-JP" dirty="0"/>
              <a:t>Gas price: https://www.eia.gov/dnav/ng/hist/n3010az3m.htm</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36</a:t>
            </a:fld>
            <a:endParaRPr kumimoji="1" lang="ja-JP" altLang="en-US"/>
          </a:p>
        </p:txBody>
      </p:sp>
    </p:spTree>
    <p:extLst>
      <p:ext uri="{BB962C8B-B14F-4D97-AF65-F5344CB8AC3E}">
        <p14:creationId xmlns:p14="http://schemas.microsoft.com/office/powerpoint/2010/main" val="190303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dirty="0"/>
              <a:t>These are the final equations. Since we finally calculated the sale and cost of electricity and crop, we get the total economic profit by totalizing all of them.</a:t>
            </a:r>
          </a:p>
          <a:p>
            <a:endParaRPr lang="en-US" dirty="0"/>
          </a:p>
          <a:p>
            <a:endParaRPr lang="en-US"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37</a:t>
            </a:fld>
            <a:endParaRPr kumimoji="1" lang="ja-JP" altLang="en-US"/>
          </a:p>
        </p:txBody>
      </p:sp>
    </p:spTree>
    <p:extLst>
      <p:ext uri="{BB962C8B-B14F-4D97-AF65-F5344CB8AC3E}">
        <p14:creationId xmlns:p14="http://schemas.microsoft.com/office/powerpoint/2010/main" val="323685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here, </a:t>
            </a:r>
            <a:r>
              <a:rPr kumimoji="1" lang="en-US" altLang="ja-JP" baseline="0" dirty="0"/>
              <a:t>I would like to show the results of the simulation with some different conditions, and the optimization.</a:t>
            </a:r>
            <a:endParaRPr lang="en-US" dirty="0"/>
          </a:p>
        </p:txBody>
      </p:sp>
      <p:sp>
        <p:nvSpPr>
          <p:cNvPr id="4" name="Slide Number Placeholder 3"/>
          <p:cNvSpPr>
            <a:spLocks noGrp="1"/>
          </p:cNvSpPr>
          <p:nvPr>
            <p:ph type="sldNum" sz="quarter" idx="10"/>
          </p:nvPr>
        </p:nvSpPr>
        <p:spPr/>
        <p:txBody>
          <a:bodyPr/>
          <a:lstStyle/>
          <a:p>
            <a:fld id="{E038374E-A5DE-4BCF-9A32-863C65D25F23}" type="slidenum">
              <a:rPr kumimoji="1" lang="ja-JP" altLang="en-US" smtClean="0"/>
              <a:pPr/>
              <a:t>38</a:t>
            </a:fld>
            <a:endParaRPr kumimoji="1" lang="ja-JP" altLang="en-US"/>
          </a:p>
        </p:txBody>
      </p:sp>
    </p:spTree>
    <p:extLst>
      <p:ext uri="{BB962C8B-B14F-4D97-AF65-F5344CB8AC3E}">
        <p14:creationId xmlns:p14="http://schemas.microsoft.com/office/powerpoint/2010/main" val="207643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baseline="0" dirty="0"/>
              <a:t>I simulated the model with these three cases as shown here </a:t>
            </a:r>
          </a:p>
          <a:p>
            <a:r>
              <a:rPr kumimoji="1" lang="en-US" altLang="ja-JP" baseline="0" dirty="0"/>
              <a:t>In case 1,  I assumed to grow lettuce during the cultivation seasons, which are Jan 1 to May 31</a:t>
            </a:r>
            <a:r>
              <a:rPr kumimoji="1" lang="en-US" altLang="ja-JP" baseline="30000" dirty="0"/>
              <a:t>st</a:t>
            </a:r>
            <a:r>
              <a:rPr kumimoji="1" lang="en-US" altLang="ja-JP" baseline="0" dirty="0"/>
              <a:t> and September 16</a:t>
            </a:r>
            <a:r>
              <a:rPr kumimoji="1" lang="en-US" altLang="ja-JP" baseline="30000" dirty="0"/>
              <a:t>th</a:t>
            </a:r>
            <a:r>
              <a:rPr kumimoji="1" lang="en-US" altLang="ja-JP" baseline="0" dirty="0"/>
              <a:t> to December 31</a:t>
            </a:r>
            <a:r>
              <a:rPr kumimoji="1" lang="en-US" altLang="ja-JP" baseline="30000" dirty="0"/>
              <a:t>st</a:t>
            </a:r>
            <a:r>
              <a:rPr kumimoji="1" lang="en-US" altLang="ja-JP" baseline="0" dirty="0"/>
              <a:t>, and </a:t>
            </a:r>
            <a:r>
              <a:rPr kumimoji="1" lang="en-US" altLang="ja-JP" u="sng" baseline="0" dirty="0"/>
              <a:t>not </a:t>
            </a:r>
            <a:r>
              <a:rPr kumimoji="1" lang="en-US" altLang="ja-JP" baseline="0" dirty="0"/>
              <a:t>grow lettuce during the summer season, June 1</a:t>
            </a:r>
            <a:r>
              <a:rPr kumimoji="1" lang="en-US" altLang="ja-JP" baseline="30000" dirty="0"/>
              <a:t>st</a:t>
            </a:r>
            <a:r>
              <a:rPr kumimoji="1" lang="en-US" altLang="ja-JP" baseline="0" dirty="0"/>
              <a:t> to September 15</a:t>
            </a:r>
            <a:r>
              <a:rPr kumimoji="1" lang="en-US" altLang="ja-JP" baseline="30000" dirty="0"/>
              <a:t>th</a:t>
            </a:r>
            <a:r>
              <a:rPr kumimoji="1" lang="en-US" altLang="ja-JP" baseline="0" dirty="0"/>
              <a:t>. And the OPV coverage ratio was 100%, which means the greenhouse roof was completely covered by the OPV module..</a:t>
            </a:r>
          </a:p>
          <a:p>
            <a:r>
              <a:rPr kumimoji="1" lang="en-US" altLang="ja-JP" baseline="0" dirty="0"/>
              <a:t>In case 2, we grow lettuce during the cultivation season like Case 1, but in the summer season we grow lettuce and fixed the OPV coverage ratio by 50%.</a:t>
            </a:r>
          </a:p>
          <a:p>
            <a:r>
              <a:rPr kumimoji="1" lang="en-US" altLang="ja-JP" baseline="0" dirty="0"/>
              <a:t>In case 3, the OPV coverage ratio was fixed to be 100 % in summer, and the other conditions were same as those of Case 2.</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39</a:t>
            </a:fld>
            <a:endParaRPr kumimoji="1" lang="ja-JP" altLang="en-US"/>
          </a:p>
        </p:txBody>
      </p:sp>
    </p:spTree>
    <p:extLst>
      <p:ext uri="{BB962C8B-B14F-4D97-AF65-F5344CB8AC3E}">
        <p14:creationId xmlns:p14="http://schemas.microsoft.com/office/powerpoint/2010/main" val="347555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These graphs just show a transition of the cost for installing traditional PV module.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As you can see, the installation cost has been decreasing from 2010 to 17 at any type of scale. So it is expected </a:t>
            </a:r>
            <a:r>
              <a:rPr lang="en-US" altLang="ja-JP" baseline="0" dirty="0" err="1"/>
              <a:t>Agrivoltaics</a:t>
            </a:r>
            <a:r>
              <a:rPr lang="en-US" altLang="ja-JP" baseline="0" dirty="0"/>
              <a:t> will propagate more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[Possible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what is the price of OPV film?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   our OPV = 115W / 6m^2 and 254.03 USD/m^2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   so, 254.03 * 6 / 115 = </a:t>
            </a:r>
            <a:r>
              <a:rPr kumimoji="1" lang="en-US" altLang="ja-JP" sz="1200" b="0" i="0" u="none" strike="noStrike" kern="1200" dirty="0">
                <a:solidFill>
                  <a:schemeClr val="tx1"/>
                </a:solidFill>
                <a:latin typeface="+mn-lt"/>
                <a:ea typeface="+mn-ea"/>
                <a:cs typeface="+mn-cs"/>
              </a:rPr>
              <a:t>13.25374 </a:t>
            </a:r>
            <a:r>
              <a:rPr lang="en-US" altLang="ja-JP" baseline="0" dirty="0"/>
              <a:t>, which only included the module price and inverter price.</a:t>
            </a:r>
            <a:endParaRPr kumimoji="1" lang="en-US" altLang="ja-JP" sz="1200" b="0" i="0" u="none" strike="noStrike"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sngStrike" kern="1200" dirty="0">
                <a:solidFill>
                  <a:schemeClr val="tx1"/>
                </a:solidFill>
                <a:latin typeface="+mn-lt"/>
                <a:ea typeface="+mn-ea"/>
                <a:cs typeface="+mn-cs"/>
              </a:rPr>
              <a:t>        </a:t>
            </a:r>
            <a:r>
              <a:rPr lang="en-US" altLang="ja-JP" strike="sngStrike" baseline="0" dirty="0"/>
              <a:t>254.03 / 115 = </a:t>
            </a:r>
            <a:r>
              <a:rPr kumimoji="1" lang="en-US" altLang="ja-JP" sz="1200" b="0" i="0" u="none" strike="sngStrike" kern="1200" dirty="0">
                <a:solidFill>
                  <a:schemeClr val="tx1"/>
                </a:solidFill>
                <a:latin typeface="+mn-lt"/>
                <a:ea typeface="+mn-ea"/>
                <a:cs typeface="+mn-cs"/>
              </a:rPr>
              <a:t>2.208957</a:t>
            </a:r>
            <a:endParaRPr lang="en-US" altLang="ja-JP" strike="sngStrik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The price of PV module (for residence)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   2.93USD/watt, which includes all of the installation cost.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a:t>
            </a:fld>
            <a:endParaRPr kumimoji="1" lang="ja-JP" altLang="en-US"/>
          </a:p>
        </p:txBody>
      </p:sp>
    </p:spTree>
    <p:extLst>
      <p:ext uri="{BB962C8B-B14F-4D97-AF65-F5344CB8AC3E}">
        <p14:creationId xmlns:p14="http://schemas.microsoft.com/office/powerpoint/2010/main" val="1715099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figure shows the generated electricity and crop weight per greenhouse floor area for all the cases with variable OPV coverage ratio during </a:t>
            </a:r>
            <a:r>
              <a:rPr kumimoji="1" lang="en-US" altLang="ja-JP" u="sng" dirty="0"/>
              <a:t>the cultivation season</a:t>
            </a: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key findings are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first, the crop yield at Case 2 and 3 were almost same even though the OPV coverage ratio in the summer season was different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second, the crop yield did not change so much by changing the OPV coverage ratio from 0 to 1.</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These were  caused because the shading curtain deployment time was flexibly changed according to the OPV coverage ratio. You can imagine the more OPV module was used, the less frequently the shading curtain was used which led almost equivalent solar irradiance to plants.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Anyway, as you can see, this simulator succeeded to estimate the electricity and crop yield according to the change of these factors.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40</a:t>
            </a:fld>
            <a:endParaRPr kumimoji="1" lang="ja-JP" altLang="en-US"/>
          </a:p>
        </p:txBody>
      </p:sp>
    </p:spTree>
    <p:extLst>
      <p:ext uri="{BB962C8B-B14F-4D97-AF65-F5344CB8AC3E}">
        <p14:creationId xmlns:p14="http://schemas.microsoft.com/office/powerpoint/2010/main" val="1497810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baseline="0" dirty="0"/>
              <a:t>Next, I would like to explain about the optimization. </a:t>
            </a:r>
          </a:p>
          <a:p>
            <a:r>
              <a:rPr kumimoji="1" lang="en-US" altLang="ja-JP" baseline="0" dirty="0"/>
              <a:t>Here is the mathematic format of the optimization problem I defined: the objective function was the total economic profit per greenhouse floor area, and the constraint function was only this one meaning “the fall start date was later than the spring end date”.</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41</a:t>
            </a:fld>
            <a:endParaRPr kumimoji="1" lang="ja-JP" altLang="en-US"/>
          </a:p>
        </p:txBody>
      </p:sp>
    </p:spTree>
    <p:extLst>
      <p:ext uri="{BB962C8B-B14F-4D97-AF65-F5344CB8AC3E}">
        <p14:creationId xmlns:p14="http://schemas.microsoft.com/office/powerpoint/2010/main" val="1890530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I personally purchased a solver for optimization called MIDACO solver. It is written in python, and can handle MINLP: mixed integer non liner programming problem, a problem including integers and real numbers as parameters and the objective function can be a non-linear function.</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solver’s algorithm is based on Ant Colony Optimization which imitates the way for ants to collect foods with pheromone. This algorithm is a meta-heuristic algorithm, which means we can apply this algorithm to any kinds of problems, but it is not guaranteed to reach at the global solution. So, we need to run the solver several times to have a reasonable output and analyze the optimized parameters.</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42</a:t>
            </a:fld>
            <a:endParaRPr kumimoji="1" lang="ja-JP" altLang="en-US"/>
          </a:p>
        </p:txBody>
      </p:sp>
    </p:spTree>
    <p:extLst>
      <p:ext uri="{BB962C8B-B14F-4D97-AF65-F5344CB8AC3E}">
        <p14:creationId xmlns:p14="http://schemas.microsoft.com/office/powerpoint/2010/main" val="2103631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Here are the optimization results.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 The optimization was conducted from three different initial points as shown here (also show the next page).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results showed that the objective function was maximized when we grow lettuce in summer and the OPV coverage ratio was 58%.</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43</a:t>
            </a:fld>
            <a:endParaRPr kumimoji="1" lang="ja-JP" altLang="en-US"/>
          </a:p>
        </p:txBody>
      </p:sp>
    </p:spTree>
    <p:extLst>
      <p:ext uri="{BB962C8B-B14F-4D97-AF65-F5344CB8AC3E}">
        <p14:creationId xmlns:p14="http://schemas.microsoft.com/office/powerpoint/2010/main" val="3793084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the value was 460.5 USD m</a:t>
            </a:r>
            <a:r>
              <a:rPr kumimoji="1" lang="en-US" altLang="ja-JP" baseline="30000" dirty="0"/>
              <a:t>-2</a:t>
            </a:r>
            <a:r>
              <a:rPr kumimoji="1" lang="en-US" altLang="ja-JP" baseline="-25000" dirty="0"/>
              <a:t> </a:t>
            </a:r>
            <a:endParaRPr kumimoji="1" lang="ja-JP" altLang="en-US" baseline="0"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44</a:t>
            </a:fld>
            <a:endParaRPr kumimoji="1" lang="ja-JP" altLang="en-US"/>
          </a:p>
        </p:txBody>
      </p:sp>
    </p:spTree>
    <p:extLst>
      <p:ext uri="{BB962C8B-B14F-4D97-AF65-F5344CB8AC3E}">
        <p14:creationId xmlns:p14="http://schemas.microsoft.com/office/powerpoint/2010/main" val="2428385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To verify the point is the optimal, I made some analysis.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figure shows the transition of the economic profit with various OPV coverage ratio, assuming </a:t>
            </a:r>
            <a:r>
              <a:rPr kumimoji="1" lang="en-US" altLang="ja-JP" u="sng" dirty="0"/>
              <a:t>not </a:t>
            </a:r>
            <a:r>
              <a:rPr kumimoji="1" lang="en-US" altLang="ja-JP" dirty="0"/>
              <a:t>growing lettuce in summer.</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profit increased little by little as the OPV coverage ratio increases, and the profit was maximized when the coverage ratio was almost 100%. You can also see the profit did not increase so much even with 100 % coverage ratio, just 5 USD per m</a:t>
            </a:r>
            <a:r>
              <a:rPr kumimoji="1" lang="en-US" altLang="ja-JP" baseline="30000" dirty="0"/>
              <a:t>-2</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45</a:t>
            </a:fld>
            <a:endParaRPr kumimoji="1" lang="ja-JP" altLang="en-US"/>
          </a:p>
        </p:txBody>
      </p:sp>
    </p:spTree>
    <p:extLst>
      <p:ext uri="{BB962C8B-B14F-4D97-AF65-F5344CB8AC3E}">
        <p14:creationId xmlns:p14="http://schemas.microsoft.com/office/powerpoint/2010/main" val="29523542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graph where we assumed to </a:t>
            </a:r>
            <a:r>
              <a:rPr kumimoji="1" lang="en-US" altLang="ja-JP" u="sng" dirty="0"/>
              <a:t>grow </a:t>
            </a:r>
            <a:r>
              <a:rPr kumimoji="1" lang="en-US" altLang="ja-JP" dirty="0"/>
              <a:t>lettuce in summer.</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As you can see, the objective function was larger than that of the last figure, which means this condition makes more profit.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another difference is a sudden reduction when the OPV coverage was around 50%, which was not observed in the last figure.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reason it happened was the simulator ignored the harvest whose head weigh was less than 90 % of the maturity weight.  I tell you a bit more detail about it in the next slide.</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 As</a:t>
            </a:r>
            <a:r>
              <a:rPr kumimoji="1" lang="ja-JP" altLang="en-US" dirty="0"/>
              <a:t> </a:t>
            </a:r>
            <a:r>
              <a:rPr kumimoji="1" lang="en-US" altLang="ja-JP" dirty="0"/>
              <a:t>we</a:t>
            </a:r>
            <a:r>
              <a:rPr kumimoji="1" lang="ja-JP" altLang="en-US" dirty="0"/>
              <a:t> </a:t>
            </a:r>
            <a:r>
              <a:rPr kumimoji="1" lang="en-US" altLang="ja-JP" dirty="0"/>
              <a:t>saw,</a:t>
            </a:r>
            <a:r>
              <a:rPr kumimoji="1" lang="ja-JP" altLang="en-US" dirty="0"/>
              <a:t> </a:t>
            </a:r>
            <a:r>
              <a:rPr kumimoji="1" lang="en-US" altLang="ja-JP" dirty="0"/>
              <a:t>the</a:t>
            </a:r>
            <a:r>
              <a:rPr kumimoji="1" lang="ja-JP" altLang="en-US" dirty="0"/>
              <a:t> </a:t>
            </a:r>
            <a:r>
              <a:rPr kumimoji="1" lang="en-US" altLang="ja-JP" dirty="0"/>
              <a:t>shading</a:t>
            </a:r>
            <a:r>
              <a:rPr kumimoji="1" lang="ja-JP" altLang="en-US" dirty="0"/>
              <a:t> </a:t>
            </a:r>
            <a:r>
              <a:rPr kumimoji="1" lang="en-US" altLang="ja-JP" dirty="0"/>
              <a:t>curtain</a:t>
            </a:r>
            <a:r>
              <a:rPr kumimoji="1" lang="ja-JP" altLang="en-US" dirty="0"/>
              <a:t> </a:t>
            </a:r>
            <a:r>
              <a:rPr kumimoji="1" lang="en-US" altLang="ja-JP" dirty="0"/>
              <a:t>mitigates the impact of OPV film but the small reduction of solar irradiance can make a big impact because of the sales method.</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46</a:t>
            </a:fld>
            <a:endParaRPr kumimoji="1" lang="ja-JP" altLang="en-US"/>
          </a:p>
        </p:txBody>
      </p:sp>
    </p:spTree>
    <p:extLst>
      <p:ext uri="{BB962C8B-B14F-4D97-AF65-F5344CB8AC3E}">
        <p14:creationId xmlns:p14="http://schemas.microsoft.com/office/powerpoint/2010/main" val="13269569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is the figure I already showed in crop growth model description, which shows the crop fresh weight per head for the whole simulation period when OPV coverage ratio is 50 %.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As I said, each blue sequence is one cultivation cycle, and when the head weight was close to 200 g, I let the program harvest the lettuce and restart the cultivation.</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 if the final fresh weight was less than 90% of the harvest weight, I made it ignore that crop cycle.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Please look at the final cycle.  The final weight seems to be at the border of the 90% line right? I am thinking the program ignored or considered the crop by a slight difference around the border.</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Anyway, through these analyses, we can verify the optimization worked correctly, and the optimal condition is growing lettuce in summer and use OPV film by 58% of the roof area. </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47</a:t>
            </a:fld>
            <a:endParaRPr kumimoji="1" lang="ja-JP" altLang="en-US"/>
          </a:p>
        </p:txBody>
      </p:sp>
    </p:spTree>
    <p:extLst>
      <p:ext uri="{BB962C8B-B14F-4D97-AF65-F5344CB8AC3E}">
        <p14:creationId xmlns:p14="http://schemas.microsoft.com/office/powerpoint/2010/main" val="2407450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MS Mincho" panose="02020609040205080304" pitchFamily="49" charset="-128"/>
                <a:cs typeface="Arial" panose="020B0604020202020204" pitchFamily="34" charset="0"/>
              </a:rPr>
              <a:t>This is all about my research, and I would like to end my presentation with the conclusion as a summary.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MS Mincho" panose="02020609040205080304" pitchFamily="49" charset="-128"/>
                <a:cs typeface="Arial" panose="020B0604020202020204" pitchFamily="34" charset="0"/>
              </a:rPr>
              <a:t>1</a:t>
            </a:r>
            <a:r>
              <a:rPr lang="en-US" sz="1200" baseline="30000" dirty="0">
                <a:latin typeface="Arial" panose="020B0604020202020204" pitchFamily="34" charset="0"/>
                <a:ea typeface="MS Mincho" panose="02020609040205080304" pitchFamily="49" charset="-128"/>
                <a:cs typeface="Arial" panose="020B0604020202020204" pitchFamily="34" charset="0"/>
              </a:rPr>
              <a:t>st</a:t>
            </a:r>
            <a:r>
              <a:rPr lang="en-US" sz="1200" dirty="0">
                <a:latin typeface="Arial" panose="020B0604020202020204" pitchFamily="34" charset="0"/>
                <a:ea typeface="MS Mincho" panose="02020609040205080304" pitchFamily="49" charset="-128"/>
                <a:cs typeface="Arial" panose="020B0604020202020204" pitchFamily="34" charset="0"/>
              </a:rPr>
              <a:t> , all parts of the model successfully estimated each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MS Mincho" panose="02020609040205080304" pitchFamily="49" charset="-128"/>
                <a:cs typeface="Arial" panose="020B0604020202020204" pitchFamily="34" charset="0"/>
              </a:rPr>
              <a:t>2</a:t>
            </a:r>
            <a:r>
              <a:rPr lang="en-US" sz="1200" baseline="30000" dirty="0">
                <a:latin typeface="Arial" panose="020B0604020202020204" pitchFamily="34" charset="0"/>
                <a:ea typeface="MS Mincho" panose="02020609040205080304" pitchFamily="49" charset="-128"/>
                <a:cs typeface="Arial" panose="020B0604020202020204" pitchFamily="34" charset="0"/>
              </a:rPr>
              <a:t>nd</a:t>
            </a:r>
            <a:r>
              <a:rPr lang="en-US" sz="1200" baseline="-25000" dirty="0">
                <a:latin typeface="Arial" panose="020B0604020202020204" pitchFamily="34" charset="0"/>
                <a:ea typeface="MS Mincho" panose="02020609040205080304" pitchFamily="49" charset="-128"/>
                <a:cs typeface="Arial" panose="020B0604020202020204" pitchFamily="34" charset="0"/>
              </a:rPr>
              <a:t> </a:t>
            </a:r>
            <a:r>
              <a:rPr lang="en-US" sz="1200" baseline="0" dirty="0">
                <a:latin typeface="Arial" panose="020B0604020202020204" pitchFamily="34" charset="0"/>
                <a:ea typeface="MS Mincho" panose="02020609040205080304" pitchFamily="49" charset="-128"/>
                <a:cs typeface="Arial" panose="020B0604020202020204" pitchFamily="34" charset="0"/>
              </a:rPr>
              <a:t>, the optimization analysis proved we can improve the profitability by growing lettuce in summer </a:t>
            </a:r>
            <a:endParaRPr lang="en-US" sz="1200" baseline="30000" dirty="0">
              <a:latin typeface="Arial" panose="020B0604020202020204" pitchFamily="34" charset="0"/>
              <a:ea typeface="MS Mincho" panose="020206090402050803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MS Mincho" panose="02020609040205080304" pitchFamily="49" charset="-128"/>
                <a:cs typeface="Arial" panose="020B0604020202020204" pitchFamily="34" charset="0"/>
              </a:rPr>
              <a:t>3</a:t>
            </a:r>
            <a:r>
              <a:rPr lang="en-US" sz="1200" baseline="30000" dirty="0">
                <a:latin typeface="Arial" panose="020B0604020202020204" pitchFamily="34" charset="0"/>
                <a:ea typeface="MS Mincho" panose="02020609040205080304" pitchFamily="49" charset="-128"/>
                <a:cs typeface="Arial" panose="020B0604020202020204" pitchFamily="34" charset="0"/>
              </a:rPr>
              <a:t>rd</a:t>
            </a:r>
            <a:r>
              <a:rPr lang="en-US" sz="1200" dirty="0">
                <a:latin typeface="Arial" panose="020B0604020202020204" pitchFamily="34" charset="0"/>
                <a:ea typeface="MS Mincho" panose="02020609040205080304" pitchFamily="49" charset="-128"/>
                <a:cs typeface="Arial" panose="020B0604020202020204" pitchFamily="34" charset="0"/>
              </a:rPr>
              <a:t> , with the initial parameters I defined, the economic profit was maximized at 58% OPV coverage ratio, but this value will highly change by the change of environment and economic conditions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MS Mincho" panose="02020609040205080304" pitchFamily="49" charset="-128"/>
                <a:cs typeface="Arial" panose="020B0604020202020204" pitchFamily="34" charset="0"/>
              </a:rPr>
              <a:t>And lastly, the economic impact </a:t>
            </a:r>
            <a:r>
              <a:rPr lang="en-US" sz="1200" b="1" dirty="0">
                <a:latin typeface="Arial" panose="020B0604020202020204" pitchFamily="34" charset="0"/>
                <a:ea typeface="MS Mincho" panose="02020609040205080304" pitchFamily="49" charset="-128"/>
                <a:cs typeface="Arial" panose="020B0604020202020204" pitchFamily="34" charset="0"/>
              </a:rPr>
              <a:t>of OPV module</a:t>
            </a:r>
            <a:r>
              <a:rPr lang="en-US" sz="1200" dirty="0">
                <a:latin typeface="Arial" panose="020B0604020202020204" pitchFamily="34" charset="0"/>
                <a:ea typeface="MS Mincho" panose="02020609040205080304" pitchFamily="49" charset="-128"/>
                <a:cs typeface="Arial" panose="020B0604020202020204" pitchFamily="34" charset="0"/>
              </a:rPr>
              <a:t> was much smaller than that of crop production when we use shading curtain simultaneously.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MS Mincho" panose="02020609040205080304" pitchFamily="49" charset="-128"/>
                <a:cs typeface="Arial" panose="020B0604020202020204" pitchFamily="34" charset="0"/>
              </a:rPr>
              <a:t>----------------------------</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48</a:t>
            </a:fld>
            <a:endParaRPr kumimoji="1" lang="ja-JP" altLang="en-US"/>
          </a:p>
        </p:txBody>
      </p:sp>
    </p:spTree>
    <p:extLst>
      <p:ext uri="{BB962C8B-B14F-4D97-AF65-F5344CB8AC3E}">
        <p14:creationId xmlns:p14="http://schemas.microsoft.com/office/powerpoint/2010/main" val="851032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baseline="0" dirty="0"/>
              <a:t>I would like to express thanks to my committee members and acknowledge the funding sponsor Binational Agricultural Research and Development Funds.</a:t>
            </a:r>
          </a:p>
        </p:txBody>
      </p:sp>
      <p:sp>
        <p:nvSpPr>
          <p:cNvPr id="4" name="Slide Number Placeholder 3"/>
          <p:cNvSpPr>
            <a:spLocks noGrp="1"/>
          </p:cNvSpPr>
          <p:nvPr>
            <p:ph type="sldNum" sz="quarter" idx="10"/>
          </p:nvPr>
        </p:nvSpPr>
        <p:spPr/>
        <p:txBody>
          <a:bodyPr/>
          <a:lstStyle/>
          <a:p>
            <a:fld id="{E038374E-A5DE-4BCF-9A32-863C65D25F23}" type="slidenum">
              <a:rPr kumimoji="1" lang="ja-JP" altLang="en-US" smtClean="0"/>
              <a:pPr/>
              <a:t>49</a:t>
            </a:fld>
            <a:endParaRPr kumimoji="1" lang="ja-JP" altLang="en-US"/>
          </a:p>
        </p:txBody>
      </p:sp>
    </p:spTree>
    <p:extLst>
      <p:ext uri="{BB962C8B-B14F-4D97-AF65-F5344CB8AC3E}">
        <p14:creationId xmlns:p14="http://schemas.microsoft.com/office/powerpoint/2010/main" val="4007168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aseline="0" dirty="0"/>
              <a:t>And Now, PV technology has been developing like other technologies, and organic PV module (or OPV) is one of the new modules, which is made from organic molecules or polymers instead of inorganic materials like silicon.</a:t>
            </a:r>
          </a:p>
          <a:p>
            <a:endParaRPr lang="en-US" dirty="0"/>
          </a:p>
        </p:txBody>
      </p:sp>
      <p:sp>
        <p:nvSpPr>
          <p:cNvPr id="4" name="Slide Number Placeholder 3"/>
          <p:cNvSpPr>
            <a:spLocks noGrp="1"/>
          </p:cNvSpPr>
          <p:nvPr>
            <p:ph type="sldNum" sz="quarter" idx="10"/>
          </p:nvPr>
        </p:nvSpPr>
        <p:spPr/>
        <p:txBody>
          <a:bodyPr/>
          <a:lstStyle/>
          <a:p>
            <a:fld id="{E038374E-A5DE-4BCF-9A32-863C65D25F23}" type="slidenum">
              <a:rPr kumimoji="1" lang="ja-JP" altLang="en-US" smtClean="0"/>
              <a:pPr/>
              <a:t>5</a:t>
            </a:fld>
            <a:endParaRPr kumimoji="1" lang="ja-JP" altLang="en-US"/>
          </a:p>
        </p:txBody>
      </p:sp>
    </p:spTree>
    <p:extLst>
      <p:ext uri="{BB962C8B-B14F-4D97-AF65-F5344CB8AC3E}">
        <p14:creationId xmlns:p14="http://schemas.microsoft.com/office/powerpoint/2010/main" val="25906102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Advantage: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You can flexibly change many properties like the design because it is flexible, and colors, which means you can tune the absorbed light spectrum.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And, if it is made in a large quantity, the manufacturing cost can be decreased more than that of inorganic ones by using a conventional printing technology.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These are the main disadvantages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The biggest one is the low cell efficiency. It is still much smaller than that of inorganic modules.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Second,  this is big too. It is expensive.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And third, the lifetime is unstable, especially under a real environment. But, according to the actual OPV I got, it is much shorter.</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53</a:t>
            </a:fld>
            <a:endParaRPr kumimoji="1" lang="ja-JP" altLang="en-US"/>
          </a:p>
        </p:txBody>
      </p:sp>
    </p:spTree>
    <p:extLst>
      <p:ext uri="{BB962C8B-B14F-4D97-AF65-F5344CB8AC3E}">
        <p14:creationId xmlns:p14="http://schemas.microsoft.com/office/powerpoint/2010/main" val="4128844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defRPr/>
            </a:pPr>
            <a:r>
              <a:rPr lang="en-US" sz="1200" dirty="0"/>
              <a:t>The main strengths of </a:t>
            </a:r>
            <a:r>
              <a:rPr lang="en-US" sz="1200" dirty="0" err="1"/>
              <a:t>Agrivoltaics</a:t>
            </a:r>
            <a:r>
              <a:rPr lang="en-US" sz="1200" dirty="0"/>
              <a:t> are first, you can alleviate the competition of the land demand for farming and solar power generation.</a:t>
            </a:r>
          </a:p>
          <a:p>
            <a:pPr marL="171450" indent="-171450">
              <a:defRPr/>
            </a:pPr>
            <a:r>
              <a:rPr lang="en-US" sz="1200" dirty="0"/>
              <a:t>And second, </a:t>
            </a:r>
            <a:r>
              <a:rPr lang="en-US" altLang="ja-JP" sz="1200" dirty="0"/>
              <a:t>you can make use of the excessive solar energy of farming for power generation. T</a:t>
            </a:r>
            <a:r>
              <a:rPr lang="en-US" sz="1200" dirty="0"/>
              <a:t>his is especially effective in arid and semi-arid climates because the sunlight is often too strong for farming. </a:t>
            </a:r>
          </a:p>
          <a:p>
            <a:pPr marL="171450" indent="-171450">
              <a:defRPr/>
            </a:pPr>
            <a:r>
              <a:rPr lang="en-US" sz="1200" dirty="0"/>
              <a:t>With these strengths, it is possible to generate some electric energy not decreasing plant yield by the reduction in light intensity, and run greenhouse apart from power grid system. Therefore, it is said it can improve the profitability and sustainability of greenhouse farming.</a:t>
            </a:r>
          </a:p>
          <a:p>
            <a:pPr algn="l"/>
            <a:endParaRPr lang="en-US" sz="1200" dirty="0"/>
          </a:p>
          <a:p>
            <a:endParaRPr lang="en-US" dirty="0"/>
          </a:p>
          <a:p>
            <a:r>
              <a:rPr lang="en-US" dirty="0"/>
              <a:t>Integrate this into slide 2</a:t>
            </a:r>
          </a:p>
        </p:txBody>
      </p:sp>
      <p:sp>
        <p:nvSpPr>
          <p:cNvPr id="4" name="Slide Number Placeholder 3"/>
          <p:cNvSpPr>
            <a:spLocks noGrp="1"/>
          </p:cNvSpPr>
          <p:nvPr>
            <p:ph type="sldNum" sz="quarter" idx="10"/>
          </p:nvPr>
        </p:nvSpPr>
        <p:spPr/>
        <p:txBody>
          <a:bodyPr/>
          <a:lstStyle/>
          <a:p>
            <a:fld id="{E038374E-A5DE-4BCF-9A32-863C65D25F23}" type="slidenum">
              <a:rPr kumimoji="1" lang="ja-JP" altLang="en-US" smtClean="0"/>
              <a:pPr/>
              <a:t>54</a:t>
            </a:fld>
            <a:endParaRPr kumimoji="1" lang="ja-JP" altLang="en-US"/>
          </a:p>
        </p:txBody>
      </p:sp>
    </p:spTree>
    <p:extLst>
      <p:ext uri="{BB962C8B-B14F-4D97-AF65-F5344CB8AC3E}">
        <p14:creationId xmlns:p14="http://schemas.microsoft.com/office/powerpoint/2010/main" val="2585902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baseline="0" dirty="0" err="1"/>
              <a:t>Delte</a:t>
            </a:r>
            <a:r>
              <a:rPr kumimoji="1" lang="en-US" altLang="ja-JP" baseline="0" dirty="0"/>
              <a:t> this</a:t>
            </a:r>
          </a:p>
          <a:p>
            <a:endParaRPr kumimoji="1" lang="en-US" altLang="ja-JP" baseline="0" dirty="0"/>
          </a:p>
          <a:p>
            <a:endParaRPr kumimoji="1" lang="en-US" altLang="ja-JP" baseline="0" dirty="0"/>
          </a:p>
          <a:p>
            <a:r>
              <a:rPr kumimoji="1" lang="en-US" altLang="ja-JP" baseline="0" dirty="0"/>
              <a:t>And here is the assumed OPV spec, which is quite bad, but this is the property of the film we purchased.</a:t>
            </a:r>
          </a:p>
          <a:p>
            <a:r>
              <a:rPr kumimoji="1" lang="en-US" altLang="ja-JP" baseline="0" dirty="0"/>
              <a:t>The color is blue and the whole size per roll is about 6 by 1 square meters. The cell efficiency is 1.37%, and the transmittance was assumed to be 30% from the spectrum.</a:t>
            </a:r>
          </a:p>
          <a:p>
            <a:endParaRPr kumimoji="1" lang="en-US" altLang="ja-JP" baseline="0" dirty="0"/>
          </a:p>
          <a:p>
            <a:endParaRPr kumimoji="1" lang="en-US" altLang="ja-JP" baseline="0" dirty="0"/>
          </a:p>
          <a:p>
            <a:endParaRPr kumimoji="1" lang="en-US" altLang="ja-JP" baseline="0" dirty="0"/>
          </a:p>
          <a:p>
            <a:r>
              <a:rPr kumimoji="1" lang="en-US" altLang="ja-JP" baseline="0" dirty="0"/>
              <a:t>-------------------------------------------------</a:t>
            </a:r>
          </a:p>
          <a:p>
            <a:r>
              <a:rPr kumimoji="1" lang="en-US" altLang="ja-JP" baseline="0" dirty="0"/>
              <a:t>Blue light wavelength 400 to 500</a:t>
            </a:r>
          </a:p>
          <a:p>
            <a:r>
              <a:rPr kumimoji="1" lang="en-US" altLang="ja-JP" baseline="0" dirty="0"/>
              <a:t>Green  500 to 600</a:t>
            </a:r>
          </a:p>
          <a:p>
            <a:r>
              <a:rPr kumimoji="1" lang="en-US" altLang="ja-JP" dirty="0"/>
              <a:t>Red</a:t>
            </a:r>
            <a:r>
              <a:rPr kumimoji="1" lang="en-US" altLang="ja-JP" baseline="0" dirty="0"/>
              <a:t>  600 to 700 nm</a:t>
            </a:r>
            <a:endParaRPr kumimoji="1" lang="en-US" altLang="ja-JP" dirty="0"/>
          </a:p>
          <a:p>
            <a:r>
              <a:rPr kumimoji="1" lang="en-US" altLang="ja-JP" dirty="0"/>
              <a:t>NI 700 ~ 800 nm</a:t>
            </a:r>
          </a:p>
          <a:p>
            <a:r>
              <a:rPr kumimoji="1" lang="en-US" altLang="ja-JP" dirty="0"/>
              <a:t>IIR 800 –</a:t>
            </a:r>
            <a:r>
              <a:rPr kumimoji="1" lang="en-US" altLang="ja-JP" baseline="0" dirty="0"/>
              <a:t> 1400 or 2000 nm</a:t>
            </a:r>
            <a:endParaRPr kumimoji="1" lang="en-US" altLang="ja-JP" dirty="0"/>
          </a:p>
          <a:p>
            <a:r>
              <a:rPr kumimoji="1" lang="en-US" altLang="ja-JP" dirty="0" err="1"/>
              <a:t>Eplxiain</a:t>
            </a:r>
            <a:r>
              <a:rPr kumimoji="1" lang="en-US" altLang="ja-JP" baseline="0" dirty="0"/>
              <a:t> these also.</a:t>
            </a:r>
            <a:endParaRPr kumimoji="1" lang="en-US" altLang="ja-JP" dirty="0"/>
          </a:p>
          <a:p>
            <a:endParaRPr kumimoji="1" lang="ja-JP" altLang="en-US"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55</a:t>
            </a:fld>
            <a:endParaRPr kumimoji="1" lang="ja-JP" altLang="en-US"/>
          </a:p>
        </p:txBody>
      </p:sp>
    </p:spTree>
    <p:extLst>
      <p:ext uri="{BB962C8B-B14F-4D97-AF65-F5344CB8AC3E}">
        <p14:creationId xmlns:p14="http://schemas.microsoft.com/office/powerpoint/2010/main" val="813988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Shows</a:t>
            </a:r>
            <a:r>
              <a:rPr kumimoji="1" lang="en-US" altLang="ja-JP" baseline="0" dirty="0"/>
              <a:t> the difference of solar radiation to horizontal surface and tilted surface like greenhouse roof for 1 year.</a:t>
            </a:r>
            <a:r>
              <a:rPr kumimoji="1" lang="en-US" altLang="ja-JP" dirty="0"/>
              <a:t> </a:t>
            </a:r>
            <a:endParaRPr kumimoji="1" lang="ja-JP" altLang="en-US"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56</a:t>
            </a:fld>
            <a:endParaRPr kumimoji="1" lang="ja-JP" altLang="en-US"/>
          </a:p>
        </p:txBody>
      </p:sp>
    </p:spTree>
    <p:extLst>
      <p:ext uri="{BB962C8B-B14F-4D97-AF65-F5344CB8AC3E}">
        <p14:creationId xmlns:p14="http://schemas.microsoft.com/office/powerpoint/2010/main" val="1777088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Explain the effect of shading </a:t>
            </a:r>
            <a:r>
              <a:rPr kumimoji="1" lang="en-US" altLang="ja-JP" dirty="0" err="1"/>
              <a:t>curatin</a:t>
            </a:r>
            <a:r>
              <a:rPr kumimoji="1" lang="en-US" altLang="ja-JP" dirty="0"/>
              <a:t>.</a:t>
            </a:r>
            <a:endParaRPr kumimoji="1" lang="ja-JP" altLang="en-US"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57</a:t>
            </a:fld>
            <a:endParaRPr kumimoji="1" lang="ja-JP" altLang="en-US"/>
          </a:p>
        </p:txBody>
      </p:sp>
    </p:spTree>
    <p:extLst>
      <p:ext uri="{BB962C8B-B14F-4D97-AF65-F5344CB8AC3E}">
        <p14:creationId xmlns:p14="http://schemas.microsoft.com/office/powerpoint/2010/main" val="6564853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58</a:t>
            </a:fld>
            <a:endParaRPr kumimoji="1" lang="ja-JP" altLang="en-US"/>
          </a:p>
        </p:txBody>
      </p:sp>
    </p:spTree>
    <p:extLst>
      <p:ext uri="{BB962C8B-B14F-4D97-AF65-F5344CB8AC3E}">
        <p14:creationId xmlns:p14="http://schemas.microsoft.com/office/powerpoint/2010/main" val="41570130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And this is the last block. This estimates the daily plant growth based on the DLI derived by the last slide.</a:t>
            </a:r>
          </a:p>
          <a:p>
            <a:r>
              <a:rPr kumimoji="1" lang="en-US" altLang="ja-JP" dirty="0"/>
              <a:t>These equations were developed using the idea of Taylor expansion so that it can consider the daily change of DLI.</a:t>
            </a:r>
          </a:p>
          <a:p>
            <a:r>
              <a:rPr kumimoji="1" lang="en-US" altLang="ja-JP" dirty="0"/>
              <a:t>So, in the program, it iterates the first formula as many times as the assumed cultivation days, which is 35 days in this model.</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59</a:t>
            </a:fld>
            <a:endParaRPr kumimoji="1" lang="ja-JP" altLang="en-US"/>
          </a:p>
        </p:txBody>
      </p:sp>
    </p:spTree>
    <p:extLst>
      <p:ext uri="{BB962C8B-B14F-4D97-AF65-F5344CB8AC3E}">
        <p14:creationId xmlns:p14="http://schemas.microsoft.com/office/powerpoint/2010/main" val="644033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Do</a:t>
            </a:r>
            <a:r>
              <a:rPr kumimoji="1" lang="ja-JP" altLang="en-US" dirty="0"/>
              <a:t> </a:t>
            </a:r>
            <a:r>
              <a:rPr kumimoji="1" lang="en-US" altLang="ja-JP" dirty="0"/>
              <a:t>not</a:t>
            </a:r>
            <a:r>
              <a:rPr kumimoji="1" lang="ja-JP" altLang="en-US" dirty="0"/>
              <a:t> </a:t>
            </a:r>
            <a:r>
              <a:rPr kumimoji="1" lang="en-US" altLang="ja-JP" dirty="0"/>
              <a:t>use</a:t>
            </a:r>
            <a:r>
              <a:rPr kumimoji="1" lang="ja-JP" altLang="en-US" dirty="0"/>
              <a:t> </a:t>
            </a:r>
            <a:r>
              <a:rPr kumimoji="1" lang="en-US" altLang="ja-JP" dirty="0"/>
              <a:t>it</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60</a:t>
            </a:fld>
            <a:endParaRPr kumimoji="1" lang="ja-JP" altLang="en-US"/>
          </a:p>
        </p:txBody>
      </p:sp>
    </p:spTree>
    <p:extLst>
      <p:ext uri="{BB962C8B-B14F-4D97-AF65-F5344CB8AC3E}">
        <p14:creationId xmlns:p14="http://schemas.microsoft.com/office/powerpoint/2010/main" val="2385493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Do</a:t>
            </a:r>
            <a:r>
              <a:rPr kumimoji="1" lang="ja-JP" altLang="en-US" dirty="0"/>
              <a:t> </a:t>
            </a:r>
            <a:r>
              <a:rPr kumimoji="1" lang="en-US" altLang="ja-JP" dirty="0"/>
              <a:t>not</a:t>
            </a:r>
            <a:r>
              <a:rPr kumimoji="1" lang="ja-JP" altLang="en-US" dirty="0"/>
              <a:t> </a:t>
            </a:r>
            <a:r>
              <a:rPr kumimoji="1" lang="en-US" altLang="ja-JP" dirty="0"/>
              <a:t>use</a:t>
            </a:r>
            <a:r>
              <a:rPr kumimoji="1" lang="ja-JP" altLang="en-US" dirty="0"/>
              <a:t> </a:t>
            </a:r>
            <a:r>
              <a:rPr kumimoji="1" lang="en-US" altLang="ja-JP" dirty="0"/>
              <a:t>it</a:t>
            </a:r>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61</a:t>
            </a:fld>
            <a:endParaRPr kumimoji="1" lang="ja-JP" altLang="en-US"/>
          </a:p>
        </p:txBody>
      </p:sp>
    </p:spTree>
    <p:extLst>
      <p:ext uri="{BB962C8B-B14F-4D97-AF65-F5344CB8AC3E}">
        <p14:creationId xmlns:p14="http://schemas.microsoft.com/office/powerpoint/2010/main" val="119222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Do</a:t>
            </a:r>
            <a:r>
              <a:rPr kumimoji="1" lang="ja-JP" altLang="en-US" dirty="0"/>
              <a:t> </a:t>
            </a:r>
            <a:r>
              <a:rPr kumimoji="1" lang="en-US" altLang="ja-JP" dirty="0"/>
              <a:t>not</a:t>
            </a:r>
            <a:r>
              <a:rPr kumimoji="1" lang="ja-JP" altLang="en-US" dirty="0"/>
              <a:t> </a:t>
            </a:r>
            <a:r>
              <a:rPr kumimoji="1" lang="en-US" altLang="ja-JP" dirty="0"/>
              <a:t>use</a:t>
            </a:r>
            <a:r>
              <a:rPr kumimoji="1" lang="ja-JP" altLang="en-US" dirty="0"/>
              <a:t> </a:t>
            </a:r>
            <a:r>
              <a:rPr kumimoji="1" lang="en-US" altLang="ja-JP" dirty="0"/>
              <a:t>it</a:t>
            </a:r>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62</a:t>
            </a:fld>
            <a:endParaRPr kumimoji="1" lang="ja-JP" altLang="en-US"/>
          </a:p>
        </p:txBody>
      </p:sp>
    </p:spTree>
    <p:extLst>
      <p:ext uri="{BB962C8B-B14F-4D97-AF65-F5344CB8AC3E}">
        <p14:creationId xmlns:p14="http://schemas.microsoft.com/office/powerpoint/2010/main" val="1153638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143000" y="685800"/>
            <a:ext cx="4572000" cy="3429000"/>
          </a:xfrm>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Here is the list of main advantages and disadvantages of current OPV.</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The Advantages are: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First, if it is made in a large quantity, the manufacturing cost can be decreased more than that of inorganic module by using a conventional printing technology.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Second, you can flexibly change many properties like shape and color because it is flexible, and you can tune the absorbed light spectrum as you like.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And the disadvantages are: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First, the cell efficiency is quite bad which is less than around 5 % at commercial scale, while the inorganic PV is usually 15 to 20%.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baseline="0" dirty="0"/>
              <a:t>Second, the lifetime and the cell efficiency is unstable under a real environment. There is actually a very limited number of research about it, but according to the actual OPV I saw, it is much shorter than that of inorganic modules.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baseline="0"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a:t>
            </a:fld>
            <a:endParaRPr kumimoji="1" lang="ja-JP" altLang="en-US"/>
          </a:p>
        </p:txBody>
      </p:sp>
    </p:spTree>
    <p:extLst>
      <p:ext uri="{BB962C8B-B14F-4D97-AF65-F5344CB8AC3E}">
        <p14:creationId xmlns:p14="http://schemas.microsoft.com/office/powerpoint/2010/main" val="327148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Do</a:t>
            </a:r>
            <a:r>
              <a:rPr kumimoji="1" lang="ja-JP" altLang="en-US" dirty="0"/>
              <a:t> </a:t>
            </a:r>
            <a:r>
              <a:rPr kumimoji="1" lang="en-US" altLang="ja-JP" dirty="0"/>
              <a:t>not</a:t>
            </a:r>
            <a:r>
              <a:rPr kumimoji="1" lang="ja-JP" altLang="en-US" dirty="0"/>
              <a:t> </a:t>
            </a:r>
            <a:r>
              <a:rPr kumimoji="1" lang="en-US" altLang="ja-JP" dirty="0"/>
              <a:t>use</a:t>
            </a:r>
            <a:r>
              <a:rPr kumimoji="1" lang="ja-JP" altLang="en-US" dirty="0"/>
              <a:t> </a:t>
            </a:r>
            <a:r>
              <a:rPr kumimoji="1" lang="en-US" altLang="ja-JP" dirty="0"/>
              <a:t>it</a:t>
            </a:r>
          </a:p>
          <a:p>
            <a:r>
              <a:rPr kumimoji="1" lang="en-US" altLang="ja-JP" dirty="0"/>
              <a:t>Deter the equation numbers (A5) and do </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63</a:t>
            </a:fld>
            <a:endParaRPr kumimoji="1" lang="ja-JP" altLang="en-US"/>
          </a:p>
        </p:txBody>
      </p:sp>
    </p:spTree>
    <p:extLst>
      <p:ext uri="{BB962C8B-B14F-4D97-AF65-F5344CB8AC3E}">
        <p14:creationId xmlns:p14="http://schemas.microsoft.com/office/powerpoint/2010/main" val="3731108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Not use </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64</a:t>
            </a:fld>
            <a:endParaRPr kumimoji="1" lang="ja-JP" altLang="en-US"/>
          </a:p>
        </p:txBody>
      </p:sp>
    </p:spTree>
    <p:extLst>
      <p:ext uri="{BB962C8B-B14F-4D97-AF65-F5344CB8AC3E}">
        <p14:creationId xmlns:p14="http://schemas.microsoft.com/office/powerpoint/2010/main" val="6374649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Not use </a:t>
            </a:r>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65</a:t>
            </a:fld>
            <a:endParaRPr kumimoji="1" lang="ja-JP" altLang="en-US"/>
          </a:p>
        </p:txBody>
      </p:sp>
    </p:spTree>
    <p:extLst>
      <p:ext uri="{BB962C8B-B14F-4D97-AF65-F5344CB8AC3E}">
        <p14:creationId xmlns:p14="http://schemas.microsoft.com/office/powerpoint/2010/main" val="20211215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Not use </a:t>
            </a:r>
          </a:p>
          <a:p>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66</a:t>
            </a:fld>
            <a:endParaRPr kumimoji="1" lang="ja-JP" altLang="en-US"/>
          </a:p>
        </p:txBody>
      </p:sp>
    </p:spTree>
    <p:extLst>
      <p:ext uri="{BB962C8B-B14F-4D97-AF65-F5344CB8AC3E}">
        <p14:creationId xmlns:p14="http://schemas.microsoft.com/office/powerpoint/2010/main" val="715706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mn-lt"/>
                  </a:rPr>
                  <a:t>H = direct solar radiation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latin typeface="+mn-lt"/>
                  </a:rPr>
                  <a:t>H_d</a:t>
                </a:r>
                <a:r>
                  <a:rPr kumimoji="1" lang="en-US" altLang="ja-JP" dirty="0">
                    <a:latin typeface="+mn-lt"/>
                  </a:rPr>
                  <a:t> = diffuse solar radiation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latin typeface="+mn-lt"/>
                  </a:rPr>
                  <a:t>H_d,p</a:t>
                </a:r>
                <a:r>
                  <a:rPr kumimoji="1" lang="en-US" altLang="ja-JP" dirty="0">
                    <a:latin typeface="+mn-lt"/>
                  </a:rPr>
                  <a:t> = albedo solar radiation (the ground reflected radiation)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mn-lt"/>
                  </a:rPr>
                  <a:t>H_T = total solar radiation</a:t>
                </a:r>
              </a:p>
              <a:p>
                <a:endParaRPr kumimoji="1" lang="en-US" altLang="ja-JP" dirty="0"/>
              </a:p>
              <a:p>
                <a:endParaRPr kumimoji="1" lang="en-US" altLang="ja-JP" dirty="0"/>
              </a:p>
              <a:p>
                <a:r>
                  <a:rPr kumimoji="1" lang="en-US" altLang="ja-JP" dirty="0"/>
                  <a:t>This slide shows the equations calculating the electricity yield and light intensity to plants in the greenhouse.</a:t>
                </a:r>
              </a:p>
              <a:p>
                <a:r>
                  <a:rPr kumimoji="1" lang="en-US" altLang="ja-JP" dirty="0"/>
                  <a:t>The first equation uses the total solar radiation to the tilted surface, that is H_T in the last slide, and the second part uses the radiation to horizontal surface.</a:t>
                </a:r>
              </a:p>
              <a:p>
                <a:endParaRPr kumimoji="1" lang="en-US" altLang="ja-JP" dirty="0"/>
              </a:p>
              <a:p>
                <a:r>
                  <a:rPr kumimoji="1" lang="en-US" altLang="ja-JP" dirty="0"/>
                  <a:t>The rest of the part considers the transmittance of OPV film, plastic covering, greenhouse structures, and shading curtain. Finally, it convers its unit from PPFD to DLI.</a:t>
                </a:r>
              </a:p>
              <a:p>
                <a:endParaRPr kumimoji="1" lang="en-US" altLang="ja-JP" dirty="0"/>
              </a:p>
            </p:txBody>
          </p:sp>
        </mc:Choice>
        <mc:Fallback xmlns="">
          <p:sp>
            <p:nvSpPr>
              <p:cNvPr id="3" name="ノート プレースホルダ 2"/>
              <p:cNvSpPr>
                <a:spLocks noGrp="1"/>
              </p:cNvSpPr>
              <p:nvPr>
                <p:ph type="body" idx="1"/>
              </p:nvPr>
            </p:nvSpPr>
            <p:spPr/>
            <p:txBody>
              <a:bodyPr>
                <a:normAutofit/>
              </a:bodyPr>
              <a:lstStyle/>
              <a:p>
                <a:r>
                  <a:rPr kumimoji="1" lang="en-US" altLang="ja-JP" dirty="0"/>
                  <a:t>This block shows the equations calculating the electricity yield and light intensity to plants in the greenhouse.</a:t>
                </a:r>
              </a:p>
              <a:p>
                <a:r>
                  <a:rPr kumimoji="1" lang="en-US" altLang="ja-JP" dirty="0"/>
                  <a:t>The first part uses the total solar radiation to the tilted surface: the final output of the last slide, and the second part uses the radiation to horizontal surface.</a:t>
                </a:r>
              </a:p>
              <a:p>
                <a:r>
                  <a:rPr kumimoji="1" lang="en-US" altLang="ja-JP" dirty="0"/>
                  <a:t>(*** Announce the first equation on Equation 11 in the manuscript is partially wrong. H -&gt; </a:t>
                </a:r>
                <a:r>
                  <a:rPr kumimoji="1" lang="en-US"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𝐇+𝑯_𝒅+𝑯_(𝐝,𝒑)</a:t>
                </a:r>
                <a:r>
                  <a:rPr kumimoji="1" lang="en-US" altLang="ja-JP" dirty="0"/>
                  <a:t>)</a:t>
                </a:r>
              </a:p>
              <a:p>
                <a:endParaRPr kumimoji="1" lang="en-US" altLang="ja-JP" dirty="0"/>
              </a:p>
              <a:p>
                <a:r>
                  <a:rPr kumimoji="1" lang="en-US" altLang="ja-JP" dirty="0"/>
                  <a:t>The rest of the part about light intensity considers the transmittance of plastic covering, OPV film, greenhouse structures, and shading curtain. Finally, it convers its unit from PPFD to DLI.</a:t>
                </a:r>
              </a:p>
              <a:p>
                <a:endParaRPr kumimoji="1" lang="en-US" altLang="ja-JP" dirty="0"/>
              </a:p>
            </p:txBody>
          </p:sp>
        </mc:Fallback>
      </mc:AlternateContent>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67</a:t>
            </a:fld>
            <a:endParaRPr kumimoji="1" lang="ja-JP" altLang="en-US"/>
          </a:p>
        </p:txBody>
      </p:sp>
    </p:spTree>
    <p:extLst>
      <p:ext uri="{BB962C8B-B14F-4D97-AF65-F5344CB8AC3E}">
        <p14:creationId xmlns:p14="http://schemas.microsoft.com/office/powerpoint/2010/main" val="13606914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Use 1.7%</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And</a:t>
            </a:r>
            <a:r>
              <a:rPr kumimoji="1" lang="en-US" altLang="ja-JP" baseline="0" dirty="0"/>
              <a:t> this is other main simulation result. This graph expresses how much total plant fresh weight per area and electricity per greenhouse floor area were made with different OPV coverage in the cultivation season for the whole simulation period.</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The curved lines show the plant fresh weight and the straight lines are for electricity yield.</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So, for example, if you want compare the plant yield in Case 1 and 3 with 40% OPV coverage ratio, you want to check these numbers, and you can see the electricity yield was around 10.5 kWh m^-2.</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The merit of this graph is, if you know the necessary electricity to operate a greenhouse, you can estimate the necessary OPV coverage ratio which fills the consumption and the expected yield reduction.</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I showed only 3 cases here, but the program can simulate quite flexibly as you want, like, with different simulation period, summer season, greenhouse size, and any constant variable. </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68</a:t>
            </a:fld>
            <a:endParaRPr kumimoji="1" lang="ja-JP" altLang="en-US"/>
          </a:p>
        </p:txBody>
      </p:sp>
    </p:spTree>
    <p:extLst>
      <p:ext uri="{BB962C8B-B14F-4D97-AF65-F5344CB8AC3E}">
        <p14:creationId xmlns:p14="http://schemas.microsoft.com/office/powerpoint/2010/main" val="845995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program calculates these optimized values maximizing the economic profit.</a:t>
            </a:r>
          </a:p>
          <a:p>
            <a:endParaRPr lang="en-US" dirty="0"/>
          </a:p>
        </p:txBody>
      </p:sp>
      <p:sp>
        <p:nvSpPr>
          <p:cNvPr id="4" name="Slide Number Placeholder 3"/>
          <p:cNvSpPr>
            <a:spLocks noGrp="1"/>
          </p:cNvSpPr>
          <p:nvPr>
            <p:ph type="sldNum" sz="quarter" idx="10"/>
          </p:nvPr>
        </p:nvSpPr>
        <p:spPr/>
        <p:txBody>
          <a:bodyPr/>
          <a:lstStyle/>
          <a:p>
            <a:fld id="{E038374E-A5DE-4BCF-9A32-863C65D25F23}" type="slidenum">
              <a:rPr kumimoji="1" lang="ja-JP" altLang="en-US" smtClean="0"/>
              <a:pPr/>
              <a:t>70</a:t>
            </a:fld>
            <a:endParaRPr kumimoji="1" lang="ja-JP" altLang="en-US"/>
          </a:p>
        </p:txBody>
      </p:sp>
    </p:spTree>
    <p:extLst>
      <p:ext uri="{BB962C8B-B14F-4D97-AF65-F5344CB8AC3E}">
        <p14:creationId xmlns:p14="http://schemas.microsoft.com/office/powerpoint/2010/main" val="22367630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I used python with a solve</a:t>
            </a:r>
            <a:r>
              <a:rPr kumimoji="1" lang="en-US" altLang="ja-JP" baseline="0" dirty="0"/>
              <a:t>r called MIDACO which can solve various types of NLPs which cannot be solved by CPLEX.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 </a:t>
            </a:r>
            <a:endParaRPr kumimoji="1" lang="ja-JP" altLang="en-US"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71</a:t>
            </a:fld>
            <a:endParaRPr kumimoji="1" lang="ja-JP" altLang="en-US"/>
          </a:p>
        </p:txBody>
      </p:sp>
    </p:spTree>
    <p:extLst>
      <p:ext uri="{BB962C8B-B14F-4D97-AF65-F5344CB8AC3E}">
        <p14:creationId xmlns:p14="http://schemas.microsoft.com/office/powerpoint/2010/main" val="37485245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These graphs just show a the transition of the cost for installing traditional PV module.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As you can see, the installation cost has been decreasing. So it is expected that </a:t>
            </a:r>
            <a:r>
              <a:rPr lang="en-US" altLang="ja-JP" baseline="0" dirty="0" err="1"/>
              <a:t>agrivoltaics</a:t>
            </a:r>
            <a:r>
              <a:rPr lang="en-US" altLang="ja-JP" baseline="0" dirty="0"/>
              <a:t> will propagate more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[Possible question]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what is the price of OPV film?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   our OPV = 115W / 6m^2 and 254.03 USD/m^2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   so, 254.03 * 6 / 115 = </a:t>
            </a:r>
            <a:r>
              <a:rPr kumimoji="1" lang="en-US" altLang="ja-JP" sz="1200" b="0" i="0" u="none" strike="noStrike" kern="1200" dirty="0">
                <a:solidFill>
                  <a:schemeClr val="tx1"/>
                </a:solidFill>
                <a:latin typeface="+mn-lt"/>
                <a:ea typeface="+mn-ea"/>
                <a:cs typeface="+mn-cs"/>
              </a:rPr>
              <a:t>13.25374 </a:t>
            </a:r>
            <a:r>
              <a:rPr lang="en-US" altLang="ja-JP" baseline="0" dirty="0"/>
              <a:t>, which only included the module price and inverter price.</a:t>
            </a:r>
            <a:endParaRPr kumimoji="1" lang="en-US" altLang="ja-JP" sz="1200" b="0" i="0" u="none" strike="noStrike"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sngStrike" kern="1200" dirty="0">
                <a:solidFill>
                  <a:schemeClr val="tx1"/>
                </a:solidFill>
                <a:latin typeface="+mn-lt"/>
                <a:ea typeface="+mn-ea"/>
                <a:cs typeface="+mn-cs"/>
              </a:rPr>
              <a:t>        </a:t>
            </a:r>
            <a:r>
              <a:rPr lang="en-US" altLang="ja-JP" strike="sngStrike" baseline="0" dirty="0"/>
              <a:t>254.03 / 115 = </a:t>
            </a:r>
            <a:r>
              <a:rPr kumimoji="1" lang="en-US" altLang="ja-JP" sz="1200" b="0" i="0" u="none" strike="sngStrike" kern="1200" dirty="0">
                <a:solidFill>
                  <a:schemeClr val="tx1"/>
                </a:solidFill>
                <a:latin typeface="+mn-lt"/>
                <a:ea typeface="+mn-ea"/>
                <a:cs typeface="+mn-cs"/>
              </a:rPr>
              <a:t>2.208957</a:t>
            </a:r>
            <a:endParaRPr lang="en-US" altLang="ja-JP" strike="sngStrik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The price of PV module (for residence)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a:t>   2.93USD/watt, which includes all of the installation cost.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73</a:t>
            </a:fld>
            <a:endParaRPr kumimoji="1" lang="ja-JP" altLang="en-US"/>
          </a:p>
        </p:txBody>
      </p:sp>
    </p:spTree>
    <p:extLst>
      <p:ext uri="{BB962C8B-B14F-4D97-AF65-F5344CB8AC3E}">
        <p14:creationId xmlns:p14="http://schemas.microsoft.com/office/powerpoint/2010/main" val="2521471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baseline="0" dirty="0"/>
              <a:t>Again, you can change any characteristics, but here is the modeled OPV specification.</a:t>
            </a:r>
          </a:p>
          <a:p>
            <a:r>
              <a:rPr kumimoji="1" lang="en-US" altLang="ja-JP" baseline="0" dirty="0"/>
              <a:t>It  has quite low efficiency, but this is a real number of the film we purchased.</a:t>
            </a:r>
          </a:p>
          <a:p>
            <a:endParaRPr kumimoji="1" lang="en-US" altLang="ja-JP" baseline="0" dirty="0"/>
          </a:p>
          <a:p>
            <a:endParaRPr kumimoji="1" lang="en-US" altLang="ja-JP" baseline="0" dirty="0"/>
          </a:p>
          <a:p>
            <a:r>
              <a:rPr kumimoji="1" lang="en-US" altLang="ja-JP" baseline="0" dirty="0"/>
              <a:t>-------------------------------------------------</a:t>
            </a:r>
          </a:p>
          <a:p>
            <a:r>
              <a:rPr kumimoji="1" lang="en-US" altLang="ja-JP" baseline="0" dirty="0"/>
              <a:t>Blue light wavelength 400 to 500</a:t>
            </a:r>
          </a:p>
          <a:p>
            <a:r>
              <a:rPr kumimoji="1" lang="en-US" altLang="ja-JP" baseline="0" dirty="0"/>
              <a:t>Green  500 to 600</a:t>
            </a:r>
          </a:p>
          <a:p>
            <a:r>
              <a:rPr kumimoji="1" lang="en-US" altLang="ja-JP" dirty="0"/>
              <a:t>Red</a:t>
            </a:r>
            <a:r>
              <a:rPr kumimoji="1" lang="en-US" altLang="ja-JP" baseline="0" dirty="0"/>
              <a:t>  600 to 700 nm</a:t>
            </a:r>
            <a:endParaRPr kumimoji="1" lang="en-US" altLang="ja-JP" dirty="0"/>
          </a:p>
          <a:p>
            <a:r>
              <a:rPr kumimoji="1" lang="en-US" altLang="ja-JP" dirty="0"/>
              <a:t>NI 700 ~ 800 nm</a:t>
            </a:r>
          </a:p>
          <a:p>
            <a:r>
              <a:rPr kumimoji="1" lang="en-US" altLang="ja-JP" dirty="0"/>
              <a:t>IIR 800 –</a:t>
            </a:r>
            <a:r>
              <a:rPr kumimoji="1" lang="en-US" altLang="ja-JP" baseline="0" dirty="0"/>
              <a:t> 1400 or 2000 nm</a:t>
            </a:r>
            <a:endParaRPr kumimoji="1" lang="en-US" altLang="ja-JP" dirty="0"/>
          </a:p>
          <a:p>
            <a:r>
              <a:rPr kumimoji="1" lang="en-US" altLang="ja-JP" dirty="0" err="1"/>
              <a:t>Eplxiain</a:t>
            </a:r>
            <a:r>
              <a:rPr kumimoji="1" lang="en-US" altLang="ja-JP" baseline="0" dirty="0"/>
              <a:t> these also.</a:t>
            </a:r>
            <a:endParaRPr kumimoji="1" lang="en-US" altLang="ja-JP" dirty="0"/>
          </a:p>
          <a:p>
            <a:endParaRPr kumimoji="1" lang="ja-JP" altLang="en-US"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74</a:t>
            </a:fld>
            <a:endParaRPr kumimoji="1" lang="ja-JP" altLang="en-US"/>
          </a:p>
        </p:txBody>
      </p:sp>
    </p:spTree>
    <p:extLst>
      <p:ext uri="{BB962C8B-B14F-4D97-AF65-F5344CB8AC3E}">
        <p14:creationId xmlns:p14="http://schemas.microsoft.com/office/powerpoint/2010/main" val="324778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aseline="0" dirty="0"/>
              <a:t>In this way, OPV is still developing and has serious disadvantages, but it is worth researching more to put it into practical use. </a:t>
            </a:r>
          </a:p>
          <a:p>
            <a:r>
              <a:rPr lang="en-US" altLang="ja-JP" baseline="0" dirty="0"/>
              <a:t>So, I decided to create a simulation program which models a greenhouse farming with OPV and optimizes some parameters to maximize the economic profit.</a:t>
            </a:r>
          </a:p>
          <a:p>
            <a:r>
              <a:rPr lang="en-US" altLang="ja-JP" baseline="0" dirty="0"/>
              <a:t>I think this program will be a good building block for further research and  for farmers to evaluate PV modules.</a:t>
            </a:r>
          </a:p>
          <a:p>
            <a:endParaRPr lang="en-US" dirty="0"/>
          </a:p>
        </p:txBody>
      </p:sp>
      <p:sp>
        <p:nvSpPr>
          <p:cNvPr id="4" name="Slide Number Placeholder 3"/>
          <p:cNvSpPr>
            <a:spLocks noGrp="1"/>
          </p:cNvSpPr>
          <p:nvPr>
            <p:ph type="sldNum" sz="quarter" idx="10"/>
          </p:nvPr>
        </p:nvSpPr>
        <p:spPr/>
        <p:txBody>
          <a:bodyPr/>
          <a:lstStyle/>
          <a:p>
            <a:fld id="{E038374E-A5DE-4BCF-9A32-863C65D25F23}" type="slidenum">
              <a:rPr kumimoji="1" lang="ja-JP" altLang="en-US" smtClean="0"/>
              <a:pPr/>
              <a:t>7</a:t>
            </a:fld>
            <a:endParaRPr kumimoji="1" lang="ja-JP" altLang="en-US"/>
          </a:p>
        </p:txBody>
      </p:sp>
    </p:spTree>
    <p:extLst>
      <p:ext uri="{BB962C8B-B14F-4D97-AF65-F5344CB8AC3E}">
        <p14:creationId xmlns:p14="http://schemas.microsoft.com/office/powerpoint/2010/main" val="3583131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 2"/>
              <p:cNvSpPr>
                <a:spLocks noGrp="1"/>
              </p:cNvSpPr>
              <p:nvPr>
                <p:ph type="body" idx="1"/>
              </p:nvPr>
            </p:nvSpPr>
            <p:spPr/>
            <p:txBody>
              <a:bodyPr>
                <a:normAutofit/>
              </a:bodyPr>
              <a:lstStyle/>
              <a:p>
                <a:endParaRPr kumimoji="1" lang="en-US" altLang="ja-JP" dirty="0"/>
              </a:p>
              <a:p>
                <a:r>
                  <a:rPr kumimoji="1" lang="en-US" altLang="ja-JP" dirty="0"/>
                  <a:t>-------------------------------------------------</a:t>
                </a:r>
              </a:p>
              <a:p>
                <a:r>
                  <a:rPr kumimoji="1" lang="en-US" sz="1200" kern="1200" dirty="0">
                    <a:solidFill>
                      <a:schemeClr val="tx1"/>
                    </a:solidFill>
                    <a:effectLst/>
                    <a:latin typeface="+mn-lt"/>
                    <a:ea typeface="+mn-ea"/>
                    <a:cs typeface="+mn-cs"/>
                  </a:rPr>
                  <a:t>The declination angle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δ</m:t>
                    </m:r>
                  </m:oMath>
                </a14:m>
                <a:endParaRPr kumimoji="1" lang="en-US" altLang="ja-JP" dirty="0"/>
              </a:p>
              <a:p>
                <a:r>
                  <a:rPr kumimoji="1" lang="en-US" sz="1200" kern="1200" dirty="0">
                    <a:solidFill>
                      <a:schemeClr val="tx1"/>
                    </a:solidFill>
                    <a:effectLst/>
                    <a:latin typeface="+mn-lt"/>
                    <a:ea typeface="+mn-ea"/>
                    <a:cs typeface="+mn-cs"/>
                  </a:rPr>
                  <a:t>n was the number of the day in the year from first January</a:t>
                </a:r>
              </a:p>
              <a:p>
                <a:r>
                  <a:rPr kumimoji="1" lang="en-US" sz="1200" kern="1200" dirty="0">
                    <a:solidFill>
                      <a:schemeClr val="tx1"/>
                    </a:solidFill>
                    <a:effectLst/>
                    <a:latin typeface="+mn-lt"/>
                    <a:ea typeface="+mn-ea"/>
                    <a:cs typeface="+mn-cs"/>
                  </a:rPr>
                  <a:t>The solar hour angle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ω</m:t>
                    </m:r>
                  </m:oMath>
                </a14:m>
                <a:r>
                  <a:rPr kumimoji="1" lang="en-US" sz="1200" kern="1200" dirty="0">
                    <a:solidFill>
                      <a:schemeClr val="tx1"/>
                    </a:solidFill>
                    <a:effectLst/>
                    <a:latin typeface="+mn-lt"/>
                    <a:ea typeface="+mn-ea"/>
                    <a:cs typeface="+mn-cs"/>
                  </a:rPr>
                  <a:t> </a:t>
                </a:r>
              </a:p>
              <a:p>
                <a:r>
                  <a:rPr kumimoji="1" lang="en-US" sz="1200" kern="1200" dirty="0">
                    <a:solidFill>
                      <a:schemeClr val="tx1"/>
                    </a:solidFill>
                    <a:effectLst/>
                    <a:latin typeface="+mn-lt"/>
                    <a:ea typeface="+mn-ea"/>
                    <a:cs typeface="+mn-cs"/>
                  </a:rPr>
                  <a:t>The solar altitude angle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α</m:t>
                    </m:r>
                  </m:oMath>
                </a14:m>
                <a:endParaRPr kumimoji="1" lang="en-US" altLang="ja-JP" sz="1200" kern="1200" dirty="0">
                  <a:solidFill>
                    <a:schemeClr val="tx1"/>
                  </a:solidFill>
                  <a:effectLst/>
                  <a:latin typeface="+mn-lt"/>
                  <a:ea typeface="+mn-ea"/>
                  <a:cs typeface="+mn-cs"/>
                </a:endParaRPr>
              </a:p>
              <a:p>
                <a14:m>
                  <m:oMath xmlns:m="http://schemas.openxmlformats.org/officeDocument/2006/math">
                    <m:r>
                      <m:rPr>
                        <m:sty m:val="p"/>
                      </m:rPr>
                      <a:rPr kumimoji="1" lang="en-US" sz="1200" kern="1200" smtClean="0">
                        <a:solidFill>
                          <a:schemeClr val="tx1"/>
                        </a:solidFill>
                        <a:effectLst/>
                        <a:latin typeface="Cambria Math" panose="02040503050406030204" pitchFamily="18" charset="0"/>
                        <a:ea typeface="+mn-ea"/>
                        <a:cs typeface="+mn-cs"/>
                      </a:rPr>
                      <m:t>φ</m:t>
                    </m:r>
                  </m:oMath>
                </a14:m>
                <a:r>
                  <a:rPr kumimoji="1" lang="en-US" sz="1200" kern="1200" dirty="0">
                    <a:solidFill>
                      <a:schemeClr val="tx1"/>
                    </a:solidFill>
                    <a:effectLst/>
                    <a:latin typeface="+mn-lt"/>
                    <a:ea typeface="+mn-ea"/>
                    <a:cs typeface="+mn-cs"/>
                  </a:rPr>
                  <a:t> (rad) was the latitude of the greenhouse location</a:t>
                </a:r>
              </a:p>
              <a:p>
                <a:r>
                  <a:rPr kumimoji="1" lang="en-US" sz="1200" kern="1200" dirty="0">
                    <a:solidFill>
                      <a:schemeClr val="tx1"/>
                    </a:solidFill>
                    <a:effectLst/>
                    <a:latin typeface="+mn-lt"/>
                    <a:ea typeface="+mn-ea"/>
                    <a:cs typeface="+mn-cs"/>
                  </a:rPr>
                  <a:t>The solar azimuth angle </a:t>
                </a:r>
                <a14:m>
                  <m:oMath xmlns:m="http://schemas.openxmlformats.org/officeDocument/2006/math">
                    <m:sSub>
                      <m:sSubPr>
                        <m:ctrlPr>
                          <a:rPr kumimoji="1" lang="en-US" sz="1200" i="1" kern="1200">
                            <a:solidFill>
                              <a:schemeClr val="tx1"/>
                            </a:solidFill>
                            <a:effectLst/>
                            <a:latin typeface="Cambria Math" panose="02040503050406030204" pitchFamily="18" charset="0"/>
                            <a:ea typeface="+mn-ea"/>
                            <a:cs typeface="+mn-cs"/>
                          </a:rPr>
                        </m:ctrlPr>
                      </m:sSubPr>
                      <m:e>
                        <m:r>
                          <m:rPr>
                            <m:sty m:val="p"/>
                          </m:rPr>
                          <a:rPr kumimoji="1" lang="en-US" sz="1200" kern="1200">
                            <a:solidFill>
                              <a:schemeClr val="tx1"/>
                            </a:solidFill>
                            <a:effectLst/>
                            <a:latin typeface="Cambria Math" panose="02040503050406030204" pitchFamily="18" charset="0"/>
                            <a:ea typeface="+mn-ea"/>
                            <a:cs typeface="+mn-cs"/>
                          </a:rPr>
                          <m:t>ψ</m:t>
                        </m:r>
                      </m:e>
                      <m:sub>
                        <m:r>
                          <m:rPr>
                            <m:sty m:val="p"/>
                          </m:rPr>
                          <a:rPr kumimoji="1" lang="en-US" sz="1200" kern="1200">
                            <a:solidFill>
                              <a:schemeClr val="tx1"/>
                            </a:solidFill>
                            <a:effectLst/>
                            <a:latin typeface="Cambria Math" panose="02040503050406030204" pitchFamily="18" charset="0"/>
                            <a:ea typeface="+mn-ea"/>
                            <a:cs typeface="+mn-cs"/>
                          </a:rPr>
                          <m:t>s</m:t>
                        </m:r>
                      </m:sub>
                    </m:sSub>
                    <m:r>
                      <a:rPr kumimoji="1" lang="en-US" sz="1200" kern="1200">
                        <a:solidFill>
                          <a:schemeClr val="tx1"/>
                        </a:solidFill>
                        <a:effectLst/>
                        <a:latin typeface="Cambria Math" panose="02040503050406030204" pitchFamily="18" charset="0"/>
                        <a:ea typeface="+mn-ea"/>
                        <a:cs typeface="+mn-cs"/>
                      </a:rPr>
                      <m:t> </m:t>
                    </m:r>
                  </m:oMath>
                </a14:m>
                <a:r>
                  <a:rPr kumimoji="1" lang="en-US" sz="1200" kern="1200" dirty="0">
                    <a:solidFill>
                      <a:schemeClr val="tx1"/>
                    </a:solidFill>
                    <a:effectLst/>
                    <a:latin typeface="+mn-lt"/>
                    <a:ea typeface="+mn-ea"/>
                    <a:cs typeface="+mn-cs"/>
                  </a:rPr>
                  <a:t> (rad) </a:t>
                </a:r>
              </a:p>
              <a:p>
                <a:r>
                  <a:rPr kumimoji="1" lang="en-US" sz="1200" kern="1200" dirty="0">
                    <a:solidFill>
                      <a:schemeClr val="tx1"/>
                    </a:solidFill>
                    <a:effectLst/>
                    <a:latin typeface="+mn-lt"/>
                    <a:ea typeface="+mn-ea"/>
                    <a:cs typeface="+mn-cs"/>
                  </a:rPr>
                  <a:t>The incident angle of the beam sunlight on the module surface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γ</m:t>
                    </m:r>
                  </m:oMath>
                </a14:m>
                <a:r>
                  <a:rPr kumimoji="1" lang="en-US" sz="1200" kern="1200" dirty="0">
                    <a:solidFill>
                      <a:schemeClr val="tx1"/>
                    </a:solidFill>
                    <a:effectLst/>
                    <a:latin typeface="+mn-lt"/>
                    <a:ea typeface="+mn-ea"/>
                    <a:cs typeface="+mn-cs"/>
                  </a:rPr>
                  <a:t> (rad)</a:t>
                </a:r>
              </a:p>
              <a:p>
                <a14:m>
                  <m:oMath xmlns:m="http://schemas.openxmlformats.org/officeDocument/2006/math">
                    <m:sSub>
                      <m:sSubPr>
                        <m:ctrlPr>
                          <a:rPr kumimoji="1" lang="en-US" sz="1200" i="1" kern="1200" smtClean="0">
                            <a:solidFill>
                              <a:schemeClr val="tx1"/>
                            </a:solidFill>
                            <a:effectLst/>
                            <a:latin typeface="Cambria Math" panose="02040503050406030204" pitchFamily="18" charset="0"/>
                            <a:ea typeface="+mn-ea"/>
                            <a:cs typeface="+mn-cs"/>
                          </a:rPr>
                        </m:ctrlPr>
                      </m:sSubPr>
                      <m:e>
                        <m:r>
                          <m:rPr>
                            <m:sty m:val="p"/>
                          </m:rPr>
                          <a:rPr kumimoji="1" lang="en-US" sz="1200" kern="1200">
                            <a:solidFill>
                              <a:schemeClr val="tx1"/>
                            </a:solidFill>
                            <a:effectLst/>
                            <a:latin typeface="Cambria Math" panose="02040503050406030204" pitchFamily="18" charset="0"/>
                            <a:ea typeface="+mn-ea"/>
                            <a:cs typeface="+mn-cs"/>
                          </a:rPr>
                          <m:t>ψ</m:t>
                        </m:r>
                      </m:e>
                      <m:sub>
                        <m:r>
                          <m:rPr>
                            <m:sty m:val="p"/>
                          </m:rPr>
                          <a:rPr kumimoji="1" lang="en-US" sz="1200" kern="1200">
                            <a:solidFill>
                              <a:schemeClr val="tx1"/>
                            </a:solidFill>
                            <a:effectLst/>
                            <a:latin typeface="Cambria Math" panose="02040503050406030204" pitchFamily="18" charset="0"/>
                            <a:ea typeface="+mn-ea"/>
                            <a:cs typeface="+mn-cs"/>
                          </a:rPr>
                          <m:t>p</m:t>
                        </m:r>
                      </m:sub>
                    </m:sSub>
                  </m:oMath>
                </a14:m>
                <a:r>
                  <a:rPr kumimoji="1" lang="en-US" sz="1200" kern="1200" dirty="0">
                    <a:solidFill>
                      <a:schemeClr val="tx1"/>
                    </a:solidFill>
                    <a:effectLst/>
                    <a:latin typeface="+mn-lt"/>
                    <a:ea typeface="+mn-ea"/>
                    <a:cs typeface="+mn-cs"/>
                  </a:rPr>
                  <a:t> (rad) was the module azimuth angle, the angle between the normal to the OPV module surface and the true south</a:t>
                </a:r>
              </a:p>
              <a:p>
                <a:r>
                  <a:rPr kumimoji="1" lang="en-US" sz="1200" kern="1200" dirty="0">
                    <a:solidFill>
                      <a:schemeClr val="tx1"/>
                    </a:solidFill>
                    <a:effectLst/>
                    <a:latin typeface="+mn-lt"/>
                    <a:ea typeface="+mn-ea"/>
                    <a:cs typeface="+mn-cs"/>
                  </a:rPr>
                  <a:t>The </a:t>
                </a:r>
                <a14:m>
                  <m:oMath xmlns:m="http://schemas.openxmlformats.org/officeDocument/2006/math">
                    <m:r>
                      <m:rPr>
                        <m:sty m:val="p"/>
                      </m:rPr>
                      <a:rPr kumimoji="1" lang="en-US" sz="1200" kern="1200">
                        <a:solidFill>
                          <a:schemeClr val="tx1"/>
                        </a:solidFill>
                        <a:effectLst/>
                        <a:latin typeface="Cambria Math" panose="02040503050406030204" pitchFamily="18" charset="0"/>
                        <a:ea typeface="+mn-ea"/>
                        <a:cs typeface="+mn-cs"/>
                      </a:rPr>
                      <m:t>β</m:t>
                    </m:r>
                  </m:oMath>
                </a14:m>
                <a:r>
                  <a:rPr kumimoji="1" lang="en-US" sz="1200" kern="1200" dirty="0">
                    <a:solidFill>
                      <a:schemeClr val="tx1"/>
                    </a:solidFill>
                    <a:effectLst/>
                    <a:latin typeface="+mn-lt"/>
                    <a:ea typeface="+mn-ea"/>
                    <a:cs typeface="+mn-cs"/>
                  </a:rPr>
                  <a:t> (rad) was the tilt angle of OPV module</a:t>
                </a:r>
              </a:p>
              <a:p>
                <a14:m>
                  <m:oMath xmlns:m="http://schemas.openxmlformats.org/officeDocument/2006/math">
                    <m:sSub>
                      <m:sSubPr>
                        <m:ctrlPr>
                          <a:rPr kumimoji="1" lang="en-US" sz="1200" i="1" kern="1200" smtClean="0">
                            <a:solidFill>
                              <a:schemeClr val="tx1"/>
                            </a:solidFill>
                            <a:effectLst/>
                            <a:latin typeface="Cambria Math" panose="02040503050406030204" pitchFamily="18" charset="0"/>
                            <a:ea typeface="+mn-ea"/>
                            <a:cs typeface="+mn-cs"/>
                          </a:rPr>
                        </m:ctrlPr>
                      </m:sSubPr>
                      <m:e>
                        <m:r>
                          <m:rPr>
                            <m:sty m:val="p"/>
                          </m:rPr>
                          <a:rPr kumimoji="1" lang="en-US" sz="1200" kern="1200">
                            <a:solidFill>
                              <a:schemeClr val="tx1"/>
                            </a:solidFill>
                            <a:effectLst/>
                            <a:latin typeface="Cambria Math" panose="02040503050406030204" pitchFamily="18" charset="0"/>
                            <a:ea typeface="+mn-ea"/>
                            <a:cs typeface="+mn-cs"/>
                          </a:rPr>
                          <m:t>θ</m:t>
                        </m:r>
                      </m:e>
                      <m:sub>
                        <m:r>
                          <m:rPr>
                            <m:sty m:val="p"/>
                          </m:rPr>
                          <a:rPr kumimoji="1" lang="en-US" sz="1200" kern="1200">
                            <a:solidFill>
                              <a:schemeClr val="tx1"/>
                            </a:solidFill>
                            <a:effectLst/>
                            <a:latin typeface="Cambria Math" panose="02040503050406030204" pitchFamily="18" charset="0"/>
                            <a:ea typeface="+mn-ea"/>
                            <a:cs typeface="+mn-cs"/>
                          </a:rPr>
                          <m:t>Z</m:t>
                        </m:r>
                      </m:sub>
                    </m:sSub>
                  </m:oMath>
                </a14:m>
                <a:r>
                  <a:rPr kumimoji="1" lang="en-US" sz="1200" kern="1200" dirty="0">
                    <a:solidFill>
                      <a:schemeClr val="tx1"/>
                    </a:solidFill>
                    <a:effectLst/>
                    <a:latin typeface="+mn-lt"/>
                    <a:ea typeface="+mn-ea"/>
                    <a:cs typeface="+mn-cs"/>
                  </a:rPr>
                  <a:t> (rad) was the zenith angle, which is </a:t>
                </a:r>
                <a14:m>
                  <m:oMath xmlns:m="http://schemas.openxmlformats.org/officeDocument/2006/math">
                    <m:r>
                      <a:rPr kumimoji="1" lang="en-US" sz="1200" kern="1200">
                        <a:solidFill>
                          <a:schemeClr val="tx1"/>
                        </a:solidFill>
                        <a:effectLst/>
                        <a:latin typeface="Cambria Math" panose="02040503050406030204" pitchFamily="18" charset="0"/>
                        <a:ea typeface="+mn-ea"/>
                        <a:cs typeface="+mn-cs"/>
                      </a:rPr>
                      <m:t>(</m:t>
                    </m:r>
                    <m:f>
                      <m:fPr>
                        <m:type m:val="lin"/>
                        <m:ctrlPr>
                          <a:rPr kumimoji="1" lang="en-US" sz="1200" i="1" kern="1200">
                            <a:solidFill>
                              <a:schemeClr val="tx1"/>
                            </a:solidFill>
                            <a:effectLst/>
                            <a:latin typeface="Cambria Math" panose="02040503050406030204" pitchFamily="18" charset="0"/>
                            <a:ea typeface="+mn-ea"/>
                            <a:cs typeface="+mn-cs"/>
                          </a:rPr>
                        </m:ctrlPr>
                      </m:fPr>
                      <m:num>
                        <m:r>
                          <m:rPr>
                            <m:sty m:val="p"/>
                          </m:rPr>
                          <a:rPr kumimoji="1" lang="en-US" sz="1200" kern="1200">
                            <a:solidFill>
                              <a:schemeClr val="tx1"/>
                            </a:solidFill>
                            <a:effectLst/>
                            <a:latin typeface="Cambria Math" panose="02040503050406030204" pitchFamily="18" charset="0"/>
                            <a:ea typeface="+mn-ea"/>
                            <a:cs typeface="+mn-cs"/>
                          </a:rPr>
                          <m:t>π</m:t>
                        </m:r>
                      </m:num>
                      <m:den>
                        <m:r>
                          <a:rPr kumimoji="1" lang="en-US" sz="1200" kern="1200">
                            <a:solidFill>
                              <a:schemeClr val="tx1"/>
                            </a:solidFill>
                            <a:effectLst/>
                            <a:latin typeface="Cambria Math" panose="02040503050406030204" pitchFamily="18" charset="0"/>
                            <a:ea typeface="+mn-ea"/>
                            <a:cs typeface="+mn-cs"/>
                          </a:rPr>
                          <m:t>2</m:t>
                        </m:r>
                      </m:den>
                    </m:f>
                    <m:r>
                      <a:rPr kumimoji="1" lang="en-US" sz="1200" i="1" kern="1200">
                        <a:solidFill>
                          <a:schemeClr val="tx1"/>
                        </a:solidFill>
                        <a:effectLst/>
                        <a:latin typeface="Cambria Math" panose="02040503050406030204" pitchFamily="18" charset="0"/>
                        <a:ea typeface="+mn-ea"/>
                        <a:cs typeface="+mn-cs"/>
                      </a:rPr>
                      <m:t>−</m:t>
                    </m:r>
                    <m:r>
                      <a:rPr kumimoji="1" lang="en-US" sz="1200" kern="1200">
                        <a:solidFill>
                          <a:schemeClr val="tx1"/>
                        </a:solidFill>
                        <a:effectLst/>
                        <a:latin typeface="Cambria Math" panose="02040503050406030204" pitchFamily="18" charset="0"/>
                        <a:ea typeface="+mn-ea"/>
                        <a:cs typeface="+mn-cs"/>
                      </a:rPr>
                      <m:t> </m:t>
                    </m:r>
                    <m:r>
                      <m:rPr>
                        <m:sty m:val="p"/>
                      </m:rPr>
                      <a:rPr kumimoji="1" lang="en-US" sz="1200" kern="1200">
                        <a:solidFill>
                          <a:schemeClr val="tx1"/>
                        </a:solidFill>
                        <a:effectLst/>
                        <a:latin typeface="Cambria Math" panose="02040503050406030204" pitchFamily="18" charset="0"/>
                        <a:ea typeface="+mn-ea"/>
                        <a:cs typeface="+mn-cs"/>
                      </a:rPr>
                      <m:t>α</m:t>
                    </m:r>
                    <m:r>
                      <a:rPr kumimoji="1" lang="en-US" sz="1200" kern="1200">
                        <a:solidFill>
                          <a:schemeClr val="tx1"/>
                        </a:solidFill>
                        <a:effectLst/>
                        <a:latin typeface="Cambria Math" panose="02040503050406030204" pitchFamily="18" charset="0"/>
                        <a:ea typeface="+mn-ea"/>
                        <a:cs typeface="+mn-cs"/>
                      </a:rPr>
                      <m:t>)</m:t>
                    </m:r>
                  </m:oMath>
                </a14:m>
                <a:r>
                  <a:rPr kumimoji="1" lang="en-US" sz="1200" kern="1200" dirty="0">
                    <a:solidFill>
                      <a:schemeClr val="tx1"/>
                    </a:solidFill>
                    <a:effectLst/>
                    <a:latin typeface="+mn-lt"/>
                    <a:ea typeface="+mn-ea"/>
                    <a:cs typeface="+mn-cs"/>
                  </a:rPr>
                  <a:t> rad.</a:t>
                </a:r>
              </a:p>
              <a:p>
                <a:r>
                  <a:rPr kumimoji="1" lang="en-US" sz="1200" kern="1200" dirty="0">
                    <a:solidFill>
                      <a:schemeClr val="tx1"/>
                    </a:solidFill>
                    <a:effectLst/>
                    <a:latin typeface="+mn-lt"/>
                    <a:ea typeface="+mn-ea"/>
                    <a:cs typeface="+mn-cs"/>
                  </a:rPr>
                  <a:t>the measured diffuse radiation I_TS</a:t>
                </a:r>
                <a:endParaRPr kumimoji="1" lang="en-US" sz="1200" kern="1200" baseline="-25000" dirty="0">
                  <a:solidFill>
                    <a:schemeClr val="tx1"/>
                  </a:solidFill>
                  <a:effectLst/>
                  <a:latin typeface="+mn-lt"/>
                  <a:ea typeface="+mn-ea"/>
                  <a:cs typeface="+mn-cs"/>
                </a:endParaRPr>
              </a:p>
              <a:p>
                <a:r>
                  <a:rPr kumimoji="1" lang="en-US" altLang="ja-JP" sz="1200" kern="1200" dirty="0" err="1">
                    <a:solidFill>
                      <a:schemeClr val="tx1"/>
                    </a:solidFill>
                    <a:effectLst/>
                    <a:latin typeface="+mn-lt"/>
                    <a:ea typeface="+mn-ea"/>
                    <a:cs typeface="+mn-cs"/>
                  </a:rPr>
                  <a:t>ρg</a:t>
                </a:r>
                <a:r>
                  <a:rPr kumimoji="1" lang="en-US" altLang="ja-JP" sz="1200" kern="1200" dirty="0">
                    <a:solidFill>
                      <a:schemeClr val="tx1"/>
                    </a:solidFill>
                    <a:effectLst/>
                    <a:latin typeface="+mn-lt"/>
                    <a:ea typeface="+mn-ea"/>
                    <a:cs typeface="+mn-cs"/>
                  </a:rPr>
                  <a:t> = ground reflectance </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p>
              <a:p>
                <a:r>
                  <a:rPr kumimoji="1" lang="en-US" altLang="ja-JP" sz="1200" kern="1200" dirty="0">
                    <a:solidFill>
                      <a:schemeClr val="tx1"/>
                    </a:solidFill>
                    <a:effectLst/>
                    <a:latin typeface="+mn-lt"/>
                    <a:ea typeface="+mn-ea"/>
                    <a:cs typeface="+mn-cs"/>
                  </a:rPr>
                  <a:t>Definition of hour angle: https://www.britannica.com/science/hour-angle</a:t>
                </a:r>
              </a:p>
              <a:p>
                <a:r>
                  <a:rPr kumimoji="1" lang="en-US" altLang="ja-JP" sz="1200" kern="1200" dirty="0">
                    <a:solidFill>
                      <a:schemeClr val="tx1"/>
                    </a:solidFill>
                    <a:effectLst/>
                    <a:latin typeface="+mn-lt"/>
                    <a:ea typeface="+mn-ea"/>
                    <a:cs typeface="+mn-cs"/>
                  </a:rPr>
                  <a:t>Definition of declination angle: http://pveducation.org/pvcdrom/properties-of-sunlight/declination-angle</a:t>
                </a:r>
              </a:p>
              <a:p>
                <a:endParaRPr kumimoji="1" lang="en-US" altLang="ja-JP" sz="1200" kern="1200" dirty="0">
                  <a:solidFill>
                    <a:schemeClr val="tx1"/>
                  </a:solidFill>
                  <a:effectLst/>
                  <a:latin typeface="+mn-lt"/>
                  <a:ea typeface="+mn-ea"/>
                  <a:cs typeface="+mn-cs"/>
                </a:endParaRPr>
              </a:p>
            </p:txBody>
          </p:sp>
        </mc:Choice>
        <mc:Fallback xmlns="">
          <p:sp>
            <p:nvSpPr>
              <p:cNvPr id="3" name="ノート プレースホルダ 2"/>
              <p:cNvSpPr>
                <a:spLocks noGrp="1"/>
              </p:cNvSpPr>
              <p:nvPr>
                <p:ph type="body" idx="1"/>
              </p:nvPr>
            </p:nvSpPr>
            <p:spPr/>
            <p:txBody>
              <a:bodyPr>
                <a:normAutofit/>
              </a:bodyPr>
              <a:lstStyle/>
              <a:p>
                <a:endParaRPr kumimoji="1" lang="en-US" altLang="ja-JP" dirty="0"/>
              </a:p>
              <a:p>
                <a:r>
                  <a:rPr kumimoji="1" lang="en-US" altLang="ja-JP" dirty="0"/>
                  <a:t>-------------------------------------------------</a:t>
                </a:r>
              </a:p>
              <a:p>
                <a:r>
                  <a:rPr kumimoji="1" lang="en-US" sz="1200" kern="1200" dirty="0">
                    <a:solidFill>
                      <a:schemeClr val="tx1"/>
                    </a:solidFill>
                    <a:effectLst/>
                    <a:latin typeface="+mn-lt"/>
                    <a:ea typeface="+mn-ea"/>
                    <a:cs typeface="+mn-cs"/>
                  </a:rPr>
                  <a:t>The declination angle </a:t>
                </a:r>
                <a:r>
                  <a:rPr kumimoji="1" lang="en-US" sz="1200" i="0" kern="1200">
                    <a:solidFill>
                      <a:schemeClr val="tx1"/>
                    </a:solidFill>
                    <a:effectLst/>
                    <a:latin typeface="Cambria Math" panose="02040503050406030204" pitchFamily="18" charset="0"/>
                    <a:ea typeface="+mn-ea"/>
                    <a:cs typeface="+mn-cs"/>
                  </a:rPr>
                  <a:t>δ</a:t>
                </a:r>
                <a:endParaRPr kumimoji="1" lang="en-US" altLang="ja-JP" dirty="0"/>
              </a:p>
              <a:p>
                <a:r>
                  <a:rPr kumimoji="1" lang="en-US" sz="1200" kern="1200" dirty="0">
                    <a:solidFill>
                      <a:schemeClr val="tx1"/>
                    </a:solidFill>
                    <a:effectLst/>
                    <a:latin typeface="+mn-lt"/>
                    <a:ea typeface="+mn-ea"/>
                    <a:cs typeface="+mn-cs"/>
                  </a:rPr>
                  <a:t>n was the number of the day in the year from first January</a:t>
                </a:r>
              </a:p>
              <a:p>
                <a:r>
                  <a:rPr kumimoji="1" lang="en-US" sz="1200" kern="1200" dirty="0">
                    <a:solidFill>
                      <a:schemeClr val="tx1"/>
                    </a:solidFill>
                    <a:effectLst/>
                    <a:latin typeface="+mn-lt"/>
                    <a:ea typeface="+mn-ea"/>
                    <a:cs typeface="+mn-cs"/>
                  </a:rPr>
                  <a:t>The solar hour angle </a:t>
                </a:r>
                <a:r>
                  <a:rPr kumimoji="1" lang="en-US" sz="1200" i="0" kern="1200">
                    <a:solidFill>
                      <a:schemeClr val="tx1"/>
                    </a:solidFill>
                    <a:effectLst/>
                    <a:latin typeface="Cambria Math" panose="02040503050406030204" pitchFamily="18" charset="0"/>
                    <a:ea typeface="+mn-ea"/>
                    <a:cs typeface="+mn-cs"/>
                  </a:rPr>
                  <a:t>ω</a:t>
                </a:r>
                <a:r>
                  <a:rPr kumimoji="1" lang="en-US" sz="1200" kern="1200" dirty="0">
                    <a:solidFill>
                      <a:schemeClr val="tx1"/>
                    </a:solidFill>
                    <a:effectLst/>
                    <a:latin typeface="+mn-lt"/>
                    <a:ea typeface="+mn-ea"/>
                    <a:cs typeface="+mn-cs"/>
                  </a:rPr>
                  <a:t> </a:t>
                </a:r>
              </a:p>
              <a:p>
                <a:r>
                  <a:rPr kumimoji="1" lang="en-US" sz="1200" kern="1200" dirty="0">
                    <a:solidFill>
                      <a:schemeClr val="tx1"/>
                    </a:solidFill>
                    <a:effectLst/>
                    <a:latin typeface="+mn-lt"/>
                    <a:ea typeface="+mn-ea"/>
                    <a:cs typeface="+mn-cs"/>
                  </a:rPr>
                  <a:t>The solar altitude angle </a:t>
                </a:r>
                <a:r>
                  <a:rPr kumimoji="1" lang="en-US" sz="1200" i="0" kern="1200">
                    <a:solidFill>
                      <a:schemeClr val="tx1"/>
                    </a:solidFill>
                    <a:effectLst/>
                    <a:latin typeface="Cambria Math" panose="02040503050406030204" pitchFamily="18" charset="0"/>
                    <a:ea typeface="+mn-ea"/>
                    <a:cs typeface="+mn-cs"/>
                  </a:rPr>
                  <a:t>α</a:t>
                </a:r>
                <a:endParaRPr kumimoji="1" lang="en-US" altLang="ja-JP" sz="1200" kern="1200" dirty="0">
                  <a:solidFill>
                    <a:schemeClr val="tx1"/>
                  </a:solidFill>
                  <a:effectLst/>
                  <a:latin typeface="+mn-lt"/>
                  <a:ea typeface="+mn-ea"/>
                  <a:cs typeface="+mn-cs"/>
                </a:endParaRPr>
              </a:p>
              <a:p>
                <a:r>
                  <a:rPr kumimoji="1" lang="en-US" sz="1200" i="0" kern="1200">
                    <a:solidFill>
                      <a:schemeClr val="tx1"/>
                    </a:solidFill>
                    <a:effectLst/>
                    <a:latin typeface="Cambria Math" panose="02040503050406030204" pitchFamily="18" charset="0"/>
                    <a:ea typeface="+mn-ea"/>
                    <a:cs typeface="+mn-cs"/>
                  </a:rPr>
                  <a:t>φ</a:t>
                </a:r>
                <a:r>
                  <a:rPr kumimoji="1" lang="en-US" sz="1200" kern="1200" dirty="0">
                    <a:solidFill>
                      <a:schemeClr val="tx1"/>
                    </a:solidFill>
                    <a:effectLst/>
                    <a:latin typeface="+mn-lt"/>
                    <a:ea typeface="+mn-ea"/>
                    <a:cs typeface="+mn-cs"/>
                  </a:rPr>
                  <a:t> (rad) was the latitude of the greenhouse location</a:t>
                </a:r>
              </a:p>
              <a:p>
                <a:r>
                  <a:rPr kumimoji="1" lang="en-US" sz="1200" kern="1200" dirty="0">
                    <a:solidFill>
                      <a:schemeClr val="tx1"/>
                    </a:solidFill>
                    <a:effectLst/>
                    <a:latin typeface="+mn-lt"/>
                    <a:ea typeface="+mn-ea"/>
                    <a:cs typeface="+mn-cs"/>
                  </a:rPr>
                  <a:t>The solar azimuth angle </a:t>
                </a:r>
                <a:r>
                  <a:rPr kumimoji="1" lang="en-US" sz="1200" i="0" kern="1200">
                    <a:solidFill>
                      <a:schemeClr val="tx1"/>
                    </a:solidFill>
                    <a:effectLst/>
                    <a:latin typeface="Cambria Math" panose="02040503050406030204" pitchFamily="18" charset="0"/>
                    <a:ea typeface="+mn-ea"/>
                    <a:cs typeface="+mn-cs"/>
                  </a:rPr>
                  <a:t>ψ_s  </a:t>
                </a:r>
                <a:r>
                  <a:rPr kumimoji="1" lang="en-US" sz="1200" kern="1200" dirty="0">
                    <a:solidFill>
                      <a:schemeClr val="tx1"/>
                    </a:solidFill>
                    <a:effectLst/>
                    <a:latin typeface="+mn-lt"/>
                    <a:ea typeface="+mn-ea"/>
                    <a:cs typeface="+mn-cs"/>
                  </a:rPr>
                  <a:t> (rad) </a:t>
                </a:r>
              </a:p>
              <a:p>
                <a:r>
                  <a:rPr kumimoji="1" lang="en-US" sz="1200" kern="1200" dirty="0">
                    <a:solidFill>
                      <a:schemeClr val="tx1"/>
                    </a:solidFill>
                    <a:effectLst/>
                    <a:latin typeface="+mn-lt"/>
                    <a:ea typeface="+mn-ea"/>
                    <a:cs typeface="+mn-cs"/>
                  </a:rPr>
                  <a:t>The incident angle of the beam sunlight on the module surface </a:t>
                </a:r>
                <a:r>
                  <a:rPr kumimoji="1" lang="en-US" sz="1200" i="0" kern="1200">
                    <a:solidFill>
                      <a:schemeClr val="tx1"/>
                    </a:solidFill>
                    <a:effectLst/>
                    <a:latin typeface="Cambria Math" panose="02040503050406030204" pitchFamily="18" charset="0"/>
                    <a:ea typeface="+mn-ea"/>
                    <a:cs typeface="+mn-cs"/>
                  </a:rPr>
                  <a:t>γ</a:t>
                </a:r>
                <a:r>
                  <a:rPr kumimoji="1" lang="en-US" sz="1200" kern="1200" dirty="0">
                    <a:solidFill>
                      <a:schemeClr val="tx1"/>
                    </a:solidFill>
                    <a:effectLst/>
                    <a:latin typeface="+mn-lt"/>
                    <a:ea typeface="+mn-ea"/>
                    <a:cs typeface="+mn-cs"/>
                  </a:rPr>
                  <a:t> (rad)</a:t>
                </a:r>
              </a:p>
              <a:p>
                <a:r>
                  <a:rPr kumimoji="1" lang="en-US" sz="1200" i="0" kern="1200">
                    <a:solidFill>
                      <a:schemeClr val="tx1"/>
                    </a:solidFill>
                    <a:effectLst/>
                    <a:latin typeface="Cambria Math" panose="02040503050406030204" pitchFamily="18" charset="0"/>
                    <a:ea typeface="+mn-ea"/>
                    <a:cs typeface="+mn-cs"/>
                  </a:rPr>
                  <a:t>ψ_p</a:t>
                </a:r>
                <a:r>
                  <a:rPr kumimoji="1" lang="en-US" sz="1200" kern="1200" dirty="0">
                    <a:solidFill>
                      <a:schemeClr val="tx1"/>
                    </a:solidFill>
                    <a:effectLst/>
                    <a:latin typeface="+mn-lt"/>
                    <a:ea typeface="+mn-ea"/>
                    <a:cs typeface="+mn-cs"/>
                  </a:rPr>
                  <a:t> (rad) was the module azimuth angle, the angle between the normal to the OPV module surface and the true south</a:t>
                </a:r>
              </a:p>
              <a:p>
                <a:r>
                  <a:rPr kumimoji="1" lang="en-US" sz="1200" kern="1200" dirty="0">
                    <a:solidFill>
                      <a:schemeClr val="tx1"/>
                    </a:solidFill>
                    <a:effectLst/>
                    <a:latin typeface="+mn-lt"/>
                    <a:ea typeface="+mn-ea"/>
                    <a:cs typeface="+mn-cs"/>
                  </a:rPr>
                  <a:t>The </a:t>
                </a:r>
                <a:r>
                  <a:rPr kumimoji="1" lang="en-US" sz="1200" i="0" kern="1200">
                    <a:solidFill>
                      <a:schemeClr val="tx1"/>
                    </a:solidFill>
                    <a:effectLst/>
                    <a:latin typeface="Cambria Math" panose="02040503050406030204" pitchFamily="18" charset="0"/>
                    <a:ea typeface="+mn-ea"/>
                    <a:cs typeface="+mn-cs"/>
                  </a:rPr>
                  <a:t>β</a:t>
                </a:r>
                <a:r>
                  <a:rPr kumimoji="1" lang="en-US" sz="1200" kern="1200" dirty="0">
                    <a:solidFill>
                      <a:schemeClr val="tx1"/>
                    </a:solidFill>
                    <a:effectLst/>
                    <a:latin typeface="+mn-lt"/>
                    <a:ea typeface="+mn-ea"/>
                    <a:cs typeface="+mn-cs"/>
                  </a:rPr>
                  <a:t> (rad) was the tilt angle of OPV module</a:t>
                </a:r>
              </a:p>
              <a:p>
                <a:r>
                  <a:rPr kumimoji="1" lang="en-US" sz="1200" i="0" kern="1200">
                    <a:solidFill>
                      <a:schemeClr val="tx1"/>
                    </a:solidFill>
                    <a:effectLst/>
                    <a:latin typeface="Cambria Math" panose="02040503050406030204" pitchFamily="18" charset="0"/>
                    <a:ea typeface="+mn-ea"/>
                    <a:cs typeface="+mn-cs"/>
                  </a:rPr>
                  <a:t>θ_Z</a:t>
                </a:r>
                <a:r>
                  <a:rPr kumimoji="1" lang="en-US" sz="1200" kern="1200" dirty="0">
                    <a:solidFill>
                      <a:schemeClr val="tx1"/>
                    </a:solidFill>
                    <a:effectLst/>
                    <a:latin typeface="+mn-lt"/>
                    <a:ea typeface="+mn-ea"/>
                    <a:cs typeface="+mn-cs"/>
                  </a:rPr>
                  <a:t> (rad) was the zenith angle, which is </a:t>
                </a:r>
                <a:r>
                  <a:rPr kumimoji="1" lang="en-US" sz="1200" i="0" kern="1200">
                    <a:solidFill>
                      <a:schemeClr val="tx1"/>
                    </a:solidFill>
                    <a:effectLst/>
                    <a:latin typeface="Cambria Math" panose="02040503050406030204" pitchFamily="18" charset="0"/>
                    <a:ea typeface="+mn-ea"/>
                    <a:cs typeface="+mn-cs"/>
                  </a:rPr>
                  <a:t>(π∕2− α)</a:t>
                </a:r>
                <a:r>
                  <a:rPr kumimoji="1" lang="en-US" sz="1200" kern="1200" dirty="0">
                    <a:solidFill>
                      <a:schemeClr val="tx1"/>
                    </a:solidFill>
                    <a:effectLst/>
                    <a:latin typeface="+mn-lt"/>
                    <a:ea typeface="+mn-ea"/>
                    <a:cs typeface="+mn-cs"/>
                  </a:rPr>
                  <a:t> rad.</a:t>
                </a:r>
              </a:p>
              <a:p>
                <a:r>
                  <a:rPr kumimoji="1" lang="en-US" sz="1200" kern="1200" dirty="0">
                    <a:solidFill>
                      <a:schemeClr val="tx1"/>
                    </a:solidFill>
                    <a:effectLst/>
                    <a:latin typeface="+mn-lt"/>
                    <a:ea typeface="+mn-ea"/>
                    <a:cs typeface="+mn-cs"/>
                  </a:rPr>
                  <a:t>the measured diffuse radiation I_TS</a:t>
                </a:r>
                <a:endParaRPr kumimoji="1" lang="en-US" sz="1200" kern="1200" baseline="-25000" dirty="0">
                  <a:solidFill>
                    <a:schemeClr val="tx1"/>
                  </a:solidFill>
                  <a:effectLst/>
                  <a:latin typeface="+mn-lt"/>
                  <a:ea typeface="+mn-ea"/>
                  <a:cs typeface="+mn-cs"/>
                </a:endParaRPr>
              </a:p>
              <a:p>
                <a:r>
                  <a:rPr kumimoji="1" lang="en-US" altLang="ja-JP" sz="1200" kern="1200" dirty="0" err="1">
                    <a:solidFill>
                      <a:schemeClr val="tx1"/>
                    </a:solidFill>
                    <a:effectLst/>
                    <a:latin typeface="+mn-lt"/>
                    <a:ea typeface="+mn-ea"/>
                    <a:cs typeface="+mn-cs"/>
                  </a:rPr>
                  <a:t>ρg</a:t>
                </a:r>
                <a:r>
                  <a:rPr kumimoji="1" lang="en-US" altLang="ja-JP" sz="1200" kern="1200" dirty="0">
                    <a:solidFill>
                      <a:schemeClr val="tx1"/>
                    </a:solidFill>
                    <a:effectLst/>
                    <a:latin typeface="+mn-lt"/>
                    <a:ea typeface="+mn-ea"/>
                    <a:cs typeface="+mn-cs"/>
                  </a:rPr>
                  <a:t> = ground reflectance </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p>
              <a:p>
                <a:r>
                  <a:rPr kumimoji="1" lang="en-US" altLang="ja-JP" sz="1200" kern="1200" dirty="0">
                    <a:solidFill>
                      <a:schemeClr val="tx1"/>
                    </a:solidFill>
                    <a:effectLst/>
                    <a:latin typeface="+mn-lt"/>
                    <a:ea typeface="+mn-ea"/>
                    <a:cs typeface="+mn-cs"/>
                  </a:rPr>
                  <a:t>Definition of hour angle: https://www.britannica.com/science/hour-angle</a:t>
                </a:r>
              </a:p>
              <a:p>
                <a:r>
                  <a:rPr kumimoji="1" lang="en-US" altLang="ja-JP" sz="1200" kern="1200" dirty="0">
                    <a:solidFill>
                      <a:schemeClr val="tx1"/>
                    </a:solidFill>
                    <a:effectLst/>
                    <a:latin typeface="+mn-lt"/>
                    <a:ea typeface="+mn-ea"/>
                    <a:cs typeface="+mn-cs"/>
                  </a:rPr>
                  <a:t>Definition of declination angle: http://pveducation.org/pvcdrom/properties-of-sunlight/declination-angle</a:t>
                </a:r>
              </a:p>
              <a:p>
                <a:endParaRPr kumimoji="1" lang="en-US" altLang="ja-JP" sz="1200" kern="1200" dirty="0">
                  <a:solidFill>
                    <a:schemeClr val="tx1"/>
                  </a:solidFill>
                  <a:effectLst/>
                  <a:latin typeface="+mn-lt"/>
                  <a:ea typeface="+mn-ea"/>
                  <a:cs typeface="+mn-cs"/>
                </a:endParaRPr>
              </a:p>
            </p:txBody>
          </p:sp>
        </mc:Fallback>
      </mc:AlternateContent>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75</a:t>
            </a:fld>
            <a:endParaRPr kumimoji="1" lang="ja-JP" altLang="en-US"/>
          </a:p>
        </p:txBody>
      </p:sp>
    </p:spTree>
    <p:extLst>
      <p:ext uri="{BB962C8B-B14F-4D97-AF65-F5344CB8AC3E}">
        <p14:creationId xmlns:p14="http://schemas.microsoft.com/office/powerpoint/2010/main" val="27567496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Blue line: solar irradiance to the OPV facing east</a:t>
            </a:r>
          </a:p>
          <a:p>
            <a:r>
              <a:rPr kumimoji="1" lang="en-US" altLang="ja-JP" dirty="0"/>
              <a:t>Orange line: solar irradiance to the OPV facing west</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76</a:t>
            </a:fld>
            <a:endParaRPr kumimoji="1" lang="ja-JP" altLang="en-US"/>
          </a:p>
        </p:txBody>
      </p:sp>
    </p:spTree>
    <p:extLst>
      <p:ext uri="{BB962C8B-B14F-4D97-AF65-F5344CB8AC3E}">
        <p14:creationId xmlns:p14="http://schemas.microsoft.com/office/powerpoint/2010/main" val="35378082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sz="1200" kern="1200" dirty="0">
                <a:solidFill>
                  <a:schemeClr val="tx1"/>
                </a:solidFill>
                <a:effectLst/>
                <a:latin typeface="+mn-lt"/>
                <a:ea typeface="+mn-ea"/>
                <a:cs typeface="+mn-cs"/>
              </a:rPr>
              <a:t>Transition of energy balance elements on 1st January 2015, just started cultivating the crop, which makes little transpiration. No shading curtain was deployed.</a:t>
            </a:r>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77</a:t>
            </a:fld>
            <a:endParaRPr kumimoji="1" lang="ja-JP" altLang="en-US"/>
          </a:p>
        </p:txBody>
      </p:sp>
    </p:spTree>
    <p:extLst>
      <p:ext uri="{BB962C8B-B14F-4D97-AF65-F5344CB8AC3E}">
        <p14:creationId xmlns:p14="http://schemas.microsoft.com/office/powerpoint/2010/main" val="41024361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sz="1200" kern="1200" dirty="0">
                <a:solidFill>
                  <a:schemeClr val="tx1"/>
                </a:solidFill>
                <a:effectLst/>
                <a:latin typeface="+mn-lt"/>
                <a:ea typeface="+mn-ea"/>
                <a:cs typeface="+mn-cs"/>
              </a:rPr>
              <a:t>Transition of energy balance elements on 30th January 2015, two days before harvesting the crop. No shading curtain was deployed.</a:t>
            </a:r>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78</a:t>
            </a:fld>
            <a:endParaRPr kumimoji="1" lang="ja-JP" altLang="en-US"/>
          </a:p>
        </p:txBody>
      </p:sp>
    </p:spTree>
    <p:extLst>
      <p:ext uri="{BB962C8B-B14F-4D97-AF65-F5344CB8AC3E}">
        <p14:creationId xmlns:p14="http://schemas.microsoft.com/office/powerpoint/2010/main" val="29117247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sz="1200" kern="1200" dirty="0">
                <a:solidFill>
                  <a:schemeClr val="tx1"/>
                </a:solidFill>
                <a:effectLst/>
                <a:latin typeface="+mn-lt"/>
                <a:ea typeface="+mn-ea"/>
                <a:cs typeface="+mn-cs"/>
              </a:rPr>
              <a:t>Transition of energy balance elements on 1</a:t>
            </a:r>
            <a:r>
              <a:rPr kumimoji="1" lang="en-US" sz="1200" kern="1200" baseline="30000" dirty="0">
                <a:solidFill>
                  <a:schemeClr val="tx1"/>
                </a:solidFill>
                <a:effectLst/>
                <a:latin typeface="+mn-lt"/>
                <a:ea typeface="+mn-ea"/>
                <a:cs typeface="+mn-cs"/>
              </a:rPr>
              <a:t>st</a:t>
            </a:r>
            <a:r>
              <a:rPr kumimoji="1" lang="en-US" sz="1200" kern="1200" dirty="0">
                <a:solidFill>
                  <a:schemeClr val="tx1"/>
                </a:solidFill>
                <a:effectLst/>
                <a:latin typeface="+mn-lt"/>
                <a:ea typeface="+mn-ea"/>
                <a:cs typeface="+mn-cs"/>
              </a:rPr>
              <a:t> April 2015. The shading curtain was deployed from 8:00 to 17:00.</a:t>
            </a:r>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79</a:t>
            </a:fld>
            <a:endParaRPr kumimoji="1" lang="ja-JP" altLang="en-US"/>
          </a:p>
        </p:txBody>
      </p:sp>
    </p:spTree>
    <p:extLst>
      <p:ext uri="{BB962C8B-B14F-4D97-AF65-F5344CB8AC3E}">
        <p14:creationId xmlns:p14="http://schemas.microsoft.com/office/powerpoint/2010/main" val="10985638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sz="1200" kern="1200" dirty="0">
                <a:solidFill>
                  <a:schemeClr val="tx1"/>
                </a:solidFill>
                <a:effectLst/>
                <a:latin typeface="+mn-lt"/>
                <a:ea typeface="+mn-ea"/>
                <a:cs typeface="+mn-cs"/>
              </a:rPr>
              <a:t>Transition of energy balance elements on 1</a:t>
            </a:r>
            <a:r>
              <a:rPr kumimoji="1" lang="en-US" sz="1200" kern="1200" baseline="30000" dirty="0">
                <a:solidFill>
                  <a:schemeClr val="tx1"/>
                </a:solidFill>
                <a:effectLst/>
                <a:latin typeface="+mn-lt"/>
                <a:ea typeface="+mn-ea"/>
                <a:cs typeface="+mn-cs"/>
              </a:rPr>
              <a:t>st</a:t>
            </a:r>
            <a:r>
              <a:rPr kumimoji="1" lang="en-US" sz="1200" kern="1200" dirty="0">
                <a:solidFill>
                  <a:schemeClr val="tx1"/>
                </a:solidFill>
                <a:effectLst/>
                <a:latin typeface="+mn-lt"/>
                <a:ea typeface="+mn-ea"/>
                <a:cs typeface="+mn-cs"/>
              </a:rPr>
              <a:t> July 2015. The shading curtain was deployed for the whole day time.</a:t>
            </a:r>
            <a:endParaRPr kumimoji="1" lang="en-US" altLang="ja-JP"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80</a:t>
            </a:fld>
            <a:endParaRPr kumimoji="1" lang="ja-JP" altLang="en-US"/>
          </a:p>
        </p:txBody>
      </p:sp>
    </p:spTree>
    <p:extLst>
      <p:ext uri="{BB962C8B-B14F-4D97-AF65-F5344CB8AC3E}">
        <p14:creationId xmlns:p14="http://schemas.microsoft.com/office/powerpoint/2010/main" val="11847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fontScale="77500" lnSpcReduction="20000"/>
          </a:bodyPr>
          <a:lstStyle/>
          <a:p>
            <a:r>
              <a:rPr kumimoji="1" lang="en-US" altLang="ja-JP" dirty="0"/>
              <a:t>Lastly, I would like to show the economic profit at Case 1 with different OPV module specification, which is the goal of the simulation.</a:t>
            </a:r>
          </a:p>
          <a:p>
            <a:r>
              <a:rPr kumimoji="1" lang="en-US" altLang="ja-JP" dirty="0"/>
              <a:t>The first column shows,…</a:t>
            </a:r>
          </a:p>
          <a:p>
            <a:r>
              <a:rPr kumimoji="1" lang="en-US" altLang="ja-JP" dirty="0"/>
              <a:t>In the second column,…,</a:t>
            </a:r>
          </a:p>
          <a:p>
            <a:r>
              <a:rPr kumimoji="1" lang="en-US" altLang="ja-JP" dirty="0"/>
              <a:t>And in the third,…</a:t>
            </a:r>
          </a:p>
          <a:p>
            <a:endParaRPr kumimoji="1" lang="en-US" altLang="ja-JP" dirty="0"/>
          </a:p>
          <a:p>
            <a:r>
              <a:rPr kumimoji="1" lang="en-US" altLang="ja-JP" dirty="0"/>
              <a:t>This is just an example and I still need to improve the model as I mention later, but in this way, we can simulate many characteristics of PV module and calculate the profitability.</a:t>
            </a:r>
          </a:p>
          <a:p>
            <a:r>
              <a:rPr kumimoji="1" lang="en-US" altLang="ja-JP" dirty="0"/>
              <a:t>I hope this simulation helps farmers’ decision making on PV module installation and it help us find the specification of OPV film which compete with conventional inorganic PV module.</a:t>
            </a:r>
          </a:p>
          <a:p>
            <a:endParaRPr kumimoji="1" lang="en-US" altLang="ja-JP" dirty="0"/>
          </a:p>
          <a:p>
            <a:r>
              <a:rPr kumimoji="1" lang="en-US" altLang="ja-JP" dirty="0"/>
              <a:t>----------------------------</a:t>
            </a:r>
          </a:p>
          <a:p>
            <a:r>
              <a:rPr kumimoji="1" lang="en-US" altLang="ja-JP" dirty="0"/>
              <a:t>Penalty function</a:t>
            </a:r>
            <a:r>
              <a:rPr kumimoji="1" lang="ja-JP" altLang="en-US" dirty="0"/>
              <a:t>を考慮してないから</a:t>
            </a:r>
            <a:r>
              <a:rPr kumimoji="1" lang="en-US" altLang="ja-JP" dirty="0"/>
              <a:t>Electricity</a:t>
            </a:r>
            <a:r>
              <a:rPr kumimoji="1" lang="ja-JP" altLang="en-US" dirty="0"/>
              <a:t>が不利だということを言及する。</a:t>
            </a:r>
          </a:p>
          <a:p>
            <a:endParaRPr kumimoji="1" lang="en-US" altLang="ja-JP" dirty="0"/>
          </a:p>
          <a:p>
            <a:r>
              <a:rPr kumimoji="1" lang="en-US" altLang="ja-JP" dirty="0"/>
              <a:t>-----------------------------------------------------------------------------------------------</a:t>
            </a:r>
          </a:p>
          <a:p>
            <a:r>
              <a:rPr kumimoji="1" lang="en-US" altLang="ja-JP" dirty="0"/>
              <a:t>Why the crop produce per GH floor are is small???</a:t>
            </a:r>
          </a:p>
          <a:p>
            <a:r>
              <a:rPr kumimoji="1" lang="en-US" altLang="ja-JP" dirty="0"/>
              <a:t>1 the cultivation floor are is 1335.024 m^2 and the total GH floor are is 798.237. m^2.  x 0.59792</a:t>
            </a:r>
          </a:p>
          <a:p>
            <a:r>
              <a:rPr kumimoji="1" lang="en-US" altLang="ja-JP" dirty="0"/>
              <a:t>2 the plant density is 25 heads/m^2 instead of higher values like 40 and 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3 the sales price per kg is = 	around </a:t>
            </a:r>
            <a:r>
              <a:rPr kumimoji="1" lang="en-US" sz="1200" b="0" i="0" u="none" strike="noStrike" kern="1200" dirty="0">
                <a:solidFill>
                  <a:schemeClr val="tx1"/>
                </a:solidFill>
                <a:effectLst/>
                <a:latin typeface="+mn-lt"/>
                <a:ea typeface="+mn-ea"/>
                <a:cs typeface="+mn-cs"/>
              </a:rPr>
              <a:t>4.409171</a:t>
            </a:r>
            <a:r>
              <a:rPr lang="en-US" dirty="0"/>
              <a:t> </a:t>
            </a:r>
            <a:r>
              <a:rPr lang="en-US" dirty="0" err="1"/>
              <a:t>Usd</a:t>
            </a:r>
            <a:r>
              <a:rPr lang="en-US" dirty="0"/>
              <a:t> per kg = around 0.9 USD per head.</a:t>
            </a:r>
            <a:endParaRPr kumimoji="1" lang="en-US" altLang="ja-JP" dirty="0"/>
          </a:p>
          <a:p>
            <a:r>
              <a:rPr kumimoji="1" lang="en-US" altLang="ja-JP" dirty="0"/>
              <a:t>Here is the source of the price the right most column [USD per pound]</a:t>
            </a:r>
          </a:p>
          <a:p>
            <a:r>
              <a:rPr kumimoji="1" lang="en-US" altLang="ja-JP" dirty="0"/>
              <a:t> ['APU0000FL2101' '2015' 'M01' '2.047']</a:t>
            </a:r>
          </a:p>
          <a:p>
            <a:r>
              <a:rPr kumimoji="1" lang="en-US" altLang="ja-JP" dirty="0"/>
              <a:t> ['APU0000FL2101' '2015' 'M02' '2.195']</a:t>
            </a:r>
          </a:p>
          <a:p>
            <a:r>
              <a:rPr kumimoji="1" lang="en-US" altLang="ja-JP" dirty="0"/>
              <a:t> ['APU0000FL2101' '2015' 'M03' '2.007']</a:t>
            </a:r>
          </a:p>
          <a:p>
            <a:r>
              <a:rPr kumimoji="1" lang="en-US" altLang="ja-JP" dirty="0"/>
              <a:t> ['APU0000FL2101' '2015' 'M04' '1.868']</a:t>
            </a:r>
          </a:p>
          <a:p>
            <a:r>
              <a:rPr kumimoji="1" lang="en-US" altLang="ja-JP" dirty="0"/>
              <a:t> ['APU0000FL2101' '2015' 'M05' '1.904']</a:t>
            </a:r>
          </a:p>
          <a:p>
            <a:r>
              <a:rPr kumimoji="1" lang="en-US" altLang="ja-JP" dirty="0"/>
              <a:t> ['APU0000FL2101' '2015' 'M06' '1.977']</a:t>
            </a:r>
          </a:p>
          <a:p>
            <a:r>
              <a:rPr kumimoji="1" lang="en-US" altLang="ja-JP" dirty="0"/>
              <a:t> ['APU0000FL2101' '2015' 'M07' '1.848']</a:t>
            </a:r>
          </a:p>
          <a:p>
            <a:r>
              <a:rPr kumimoji="1" lang="en-US" altLang="ja-JP" dirty="0"/>
              <a:t> ['APU0000FL2101' '2015' 'M08' '1.790']</a:t>
            </a:r>
          </a:p>
          <a:p>
            <a:r>
              <a:rPr kumimoji="1" lang="en-US" altLang="ja-JP" dirty="0"/>
              <a:t> ['APU0000FL2101' '2015' 'M09' '1.926']</a:t>
            </a:r>
          </a:p>
          <a:p>
            <a:r>
              <a:rPr kumimoji="1" lang="en-US" altLang="ja-JP" dirty="0"/>
              <a:t> ['APU0000FL2101' '2015' 'M10' '1.953']</a:t>
            </a:r>
          </a:p>
          <a:p>
            <a:r>
              <a:rPr kumimoji="1" lang="en-US" altLang="ja-JP" dirty="0"/>
              <a:t> ['APU0000FL2101' '2015' 'M11' '2.116']</a:t>
            </a:r>
          </a:p>
          <a:p>
            <a:r>
              <a:rPr kumimoji="1" lang="en-US" altLang="ja-JP" dirty="0"/>
              <a:t> ['APU0000FL2101' '2015' 'M12' '2.205’]</a:t>
            </a:r>
          </a:p>
          <a:p>
            <a:r>
              <a:rPr kumimoji="1" lang="en-US" altLang="ja-JP" dirty="0"/>
              <a:t>Source: https://data.bls.gov/timeseries/APU0000FL2101?amp%253bdata_tool=XGtable&amp;output_view=data&amp;include_graphs=true</a:t>
            </a:r>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81</a:t>
            </a:fld>
            <a:endParaRPr kumimoji="1" lang="ja-JP" altLang="en-US"/>
          </a:p>
        </p:txBody>
      </p:sp>
    </p:spTree>
    <p:extLst>
      <p:ext uri="{BB962C8B-B14F-4D97-AF65-F5344CB8AC3E}">
        <p14:creationId xmlns:p14="http://schemas.microsoft.com/office/powerpoint/2010/main" val="1897593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b="0" baseline="0" dirty="0"/>
              <a:t>Now, I would like to explain the model I developed.</a:t>
            </a:r>
          </a:p>
          <a:p>
            <a:r>
              <a:rPr kumimoji="1" lang="en-US" altLang="ja-JP" b="0" baseline="0" dirty="0"/>
              <a:t>First, I introduce the spec of the greenhouse I defined. You can change any characteristics as you like, but as an example, here is the default properties that I assumed in the simulations.</a:t>
            </a:r>
          </a:p>
          <a:p>
            <a:endParaRPr kumimoji="1" lang="en-US" altLang="ja-JP" b="0" baseline="0" dirty="0"/>
          </a:p>
          <a:p>
            <a:endParaRPr kumimoji="1" lang="en-US" altLang="ja-JP" b="0" baseline="0" dirty="0"/>
          </a:p>
          <a:p>
            <a:r>
              <a:rPr kumimoji="1" lang="en-US" altLang="ja-JP" b="0" baseline="0" dirty="0"/>
              <a:t>-----------------------------------------------------------------------</a:t>
            </a:r>
          </a:p>
          <a:p>
            <a:r>
              <a:rPr kumimoji="1" lang="en-US" altLang="ja-JP" b="0" baseline="0" dirty="0">
                <a:solidFill>
                  <a:srgbClr val="FF0000"/>
                </a:solidFill>
              </a:rPr>
              <a:t>Average greenhouse size in the US considering </a:t>
            </a:r>
            <a:r>
              <a:rPr lang="en-US" dirty="0">
                <a:solidFill>
                  <a:srgbClr val="FF0000"/>
                </a:solidFill>
              </a:rPr>
              <a:t>GREENHOUSE VEGETABLES AND FRESH CUT HERBS is 1010 m2 based on 2012 US Census of Agriculture. </a:t>
            </a:r>
            <a:r>
              <a:rPr kumimoji="1" lang="en-US" altLang="ja-JP" b="0" baseline="0" dirty="0">
                <a:solidFill>
                  <a:srgbClr val="FF0000"/>
                </a:solidFill>
              </a:rPr>
              <a:t> </a:t>
            </a:r>
          </a:p>
          <a:p>
            <a:r>
              <a:rPr kumimoji="1" lang="en-US" altLang="ja-JP" b="0" baseline="0" dirty="0">
                <a:solidFill>
                  <a:srgbClr val="FF0000"/>
                </a:solidFill>
              </a:rPr>
              <a:t>https://www.agcensus.usda.gov/Publications/2012/Full_Report/Volume_1,_Chapter_2_County_Level/Arizona/st04_2_034_036.pdf</a:t>
            </a:r>
          </a:p>
          <a:p>
            <a:endParaRPr kumimoji="1" lang="en-US" altLang="ja-JP" b="0" baseline="0" dirty="0">
              <a:solidFill>
                <a:srgbClr val="FF0000"/>
              </a:solidFill>
            </a:endParaRPr>
          </a:p>
          <a:p>
            <a:endParaRPr kumimoji="1" lang="en-US" altLang="ja-JP" b="0" baseline="0" dirty="0">
              <a:solidFill>
                <a:srgbClr val="FF0000"/>
              </a:solidFill>
            </a:endParaRPr>
          </a:p>
        </p:txBody>
      </p:sp>
      <p:sp>
        <p:nvSpPr>
          <p:cNvPr id="4" name="スライド番号プレースホルダ 3"/>
          <p:cNvSpPr>
            <a:spLocks noGrp="1"/>
          </p:cNvSpPr>
          <p:nvPr>
            <p:ph type="sldNum" sz="quarter" idx="10"/>
          </p:nvPr>
        </p:nvSpPr>
        <p:spPr/>
        <p:txBody>
          <a:bodyPr/>
          <a:lstStyle/>
          <a:p>
            <a:fld id="{E038374E-A5DE-4BCF-9A32-863C65D25F23}" type="slidenum">
              <a:rPr lang="ja-JP" altLang="en-US" smtClean="0">
                <a:solidFill>
                  <a:prstClr val="black"/>
                </a:solidFill>
              </a:rPr>
              <a:pPr/>
              <a:t>8</a:t>
            </a:fld>
            <a:endParaRPr lang="ja-JP" altLang="en-US">
              <a:solidFill>
                <a:prstClr val="black"/>
              </a:solidFill>
            </a:endParaRPr>
          </a:p>
        </p:txBody>
      </p:sp>
    </p:spTree>
    <p:extLst>
      <p:ext uri="{BB962C8B-B14F-4D97-AF65-F5344CB8AC3E}">
        <p14:creationId xmlns:p14="http://schemas.microsoft.com/office/powerpoint/2010/main" val="2209533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baseline="0" dirty="0"/>
              <a:t>This is the spec of OPV film. Again you can configure any property, but I set these just as default values.</a:t>
            </a:r>
          </a:p>
          <a:p>
            <a:r>
              <a:rPr kumimoji="1" lang="en-US" altLang="ja-JP" baseline="0" dirty="0"/>
              <a:t>(read the slide aloud)</a:t>
            </a:r>
          </a:p>
          <a:p>
            <a:r>
              <a:rPr kumimoji="1" lang="en-US" altLang="ja-JP" baseline="0" dirty="0"/>
              <a:t>4.3% cell efficiency</a:t>
            </a:r>
          </a:p>
          <a:p>
            <a:r>
              <a:rPr kumimoji="1" lang="en-US" altLang="ja-JP" baseline="0" dirty="0"/>
              <a:t>0.02 % overall temperature coefficient</a:t>
            </a:r>
          </a:p>
          <a:p>
            <a:r>
              <a:rPr kumimoji="1" lang="en-US" altLang="ja-JP" baseline="0" dirty="0"/>
              <a:t>30% visible light transmittance</a:t>
            </a:r>
          </a:p>
          <a:p>
            <a:r>
              <a:rPr kumimoji="1" lang="en-US" altLang="ja-JP" baseline="0" dirty="0"/>
              <a:t>And I assumed the depreciation of OPV module and shading curtain finished to fairly evaluate these economic impact.</a:t>
            </a:r>
          </a:p>
          <a:p>
            <a:endParaRPr kumimoji="1" lang="en-US" altLang="ja-JP" baseline="0" dirty="0"/>
          </a:p>
          <a:p>
            <a:endParaRPr kumimoji="1" lang="en-US" altLang="ja-JP" baseline="0" dirty="0"/>
          </a:p>
          <a:p>
            <a:r>
              <a:rPr kumimoji="1" lang="en-US" altLang="ja-JP" baseline="0" dirty="0"/>
              <a:t>------------------------</a:t>
            </a:r>
          </a:p>
          <a:p>
            <a:r>
              <a:rPr kumimoji="1" lang="en-US" altLang="ja-JP" baseline="0" dirty="0"/>
              <a:t>The cell efficiency was cited from a literature saying that </a:t>
            </a:r>
          </a:p>
          <a:p>
            <a:r>
              <a:rPr kumimoji="1" lang="en-US" altLang="ja-JP" baseline="0" dirty="0"/>
              <a:t>“large area, semi-transparent organic photovoltaic modules based on industrially available materials can achieve power conversion</a:t>
            </a:r>
          </a:p>
          <a:p>
            <a:r>
              <a:rPr kumimoji="1" lang="en-US" altLang="ja-JP" baseline="0" dirty="0"/>
              <a:t>efﬁciencies of more than 4.8% on rigid substrates and 4.3% on ﬂexible ones.”</a:t>
            </a:r>
          </a:p>
          <a:p>
            <a:r>
              <a:rPr kumimoji="1" lang="en-US" altLang="ja-JP" baseline="0" dirty="0"/>
              <a:t>Source</a:t>
            </a:r>
          </a:p>
          <a:p>
            <a:r>
              <a:rPr kumimoji="1" lang="en-US" altLang="ja-JP" baseline="0" dirty="0"/>
              <a:t>Printed semi-transparent large area organic photovoltaic modules with power conversion efﬁciencies of close to 5 %</a:t>
            </a:r>
          </a:p>
          <a:p>
            <a:r>
              <a:rPr kumimoji="1" lang="en-US" altLang="ja-JP" baseline="0" dirty="0"/>
              <a:t>L. </a:t>
            </a:r>
            <a:r>
              <a:rPr kumimoji="1" lang="en-US" altLang="ja-JP" baseline="0" dirty="0" err="1"/>
              <a:t>Lucera</a:t>
            </a:r>
            <a:r>
              <a:rPr kumimoji="1" lang="en-US" altLang="ja-JP" baseline="0" dirty="0"/>
              <a:t>, F. </a:t>
            </a:r>
            <a:r>
              <a:rPr kumimoji="1" lang="en-US" altLang="ja-JP" baseline="0" dirty="0" err="1"/>
              <a:t>Machui</a:t>
            </a:r>
            <a:r>
              <a:rPr kumimoji="1" lang="en-US" altLang="ja-JP" baseline="0" dirty="0"/>
              <a:t>, H.D. Schmidt, T. Ahmad, P. </a:t>
            </a:r>
            <a:r>
              <a:rPr kumimoji="1" lang="en-US" altLang="ja-JP" baseline="0" dirty="0" err="1"/>
              <a:t>Kubis</a:t>
            </a:r>
            <a:r>
              <a:rPr kumimoji="1" lang="en-US" altLang="ja-JP" baseline="0" dirty="0"/>
              <a:t>, S. </a:t>
            </a:r>
            <a:r>
              <a:rPr kumimoji="1" lang="en-US" altLang="ja-JP" baseline="0" dirty="0" err="1"/>
              <a:t>Strohm</a:t>
            </a:r>
            <a:r>
              <a:rPr kumimoji="1" lang="en-US" altLang="ja-JP" baseline="0" dirty="0"/>
              <a:t>, J. </a:t>
            </a:r>
            <a:r>
              <a:rPr kumimoji="1" lang="en-US" altLang="ja-JP" baseline="0" dirty="0" err="1"/>
              <a:t>Hepp</a:t>
            </a:r>
            <a:r>
              <a:rPr kumimoji="1" lang="en-US" altLang="ja-JP" baseline="0" dirty="0"/>
              <a:t>, A. Vetter, H.-J. </a:t>
            </a:r>
            <a:r>
              <a:rPr kumimoji="1" lang="en-US" altLang="ja-JP" baseline="0" dirty="0" err="1"/>
              <a:t>Egelhaaf</a:t>
            </a:r>
            <a:r>
              <a:rPr kumimoji="1" lang="en-US" altLang="ja-JP" baseline="0" dirty="0"/>
              <a:t>, C.J. </a:t>
            </a:r>
            <a:r>
              <a:rPr kumimoji="1" lang="en-US" altLang="ja-JP" baseline="0" dirty="0" err="1"/>
              <a:t>Brabec</a:t>
            </a:r>
            <a:endParaRPr kumimoji="1" lang="en-US" altLang="ja-JP" baseline="0" dirty="0"/>
          </a:p>
          <a:p>
            <a:endParaRPr kumimoji="1" lang="en-US" altLang="ja-JP" baseline="0" dirty="0"/>
          </a:p>
          <a:p>
            <a:endParaRPr kumimoji="1" lang="en-US" altLang="ja-JP" baseline="0" dirty="0"/>
          </a:p>
          <a:p>
            <a:endParaRPr kumimoji="1" lang="en-US" altLang="ja-JP" baseline="0" dirty="0"/>
          </a:p>
        </p:txBody>
      </p:sp>
      <p:sp>
        <p:nvSpPr>
          <p:cNvPr id="4" name="スライド番号プレースホルダ 3"/>
          <p:cNvSpPr>
            <a:spLocks noGrp="1"/>
          </p:cNvSpPr>
          <p:nvPr>
            <p:ph type="sldNum" sz="quarter" idx="10"/>
          </p:nvPr>
        </p:nvSpPr>
        <p:spPr/>
        <p:txBody>
          <a:bodyPr/>
          <a:lstStyle/>
          <a:p>
            <a:fld id="{E038374E-A5DE-4BCF-9A32-863C65D25F23}" type="slidenum">
              <a:rPr kumimoji="1" lang="ja-JP" altLang="en-US" smtClean="0"/>
              <a:pPr/>
              <a:t>9</a:t>
            </a:fld>
            <a:endParaRPr kumimoji="1" lang="ja-JP" altLang="en-US"/>
          </a:p>
        </p:txBody>
      </p:sp>
    </p:spTree>
    <p:extLst>
      <p:ext uri="{BB962C8B-B14F-4D97-AF65-F5344CB8AC3E}">
        <p14:creationId xmlns:p14="http://schemas.microsoft.com/office/powerpoint/2010/main" val="4068528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タイトル 8"/>
          <p:cNvSpPr>
            <a:spLocks noGrp="1"/>
          </p:cNvSpPr>
          <p:nvPr>
            <p:ph type="ctrTitle"/>
          </p:nvPr>
        </p:nvSpPr>
        <p:spPr>
          <a:xfrm>
            <a:off x="214282" y="1752602"/>
            <a:ext cx="8243918" cy="1829761"/>
          </a:xfrm>
        </p:spPr>
        <p:txBody>
          <a:bodyPr vert="horz" anchor="b">
            <a:normAutofit/>
            <a:scene3d>
              <a:camera prst="orthographicFront"/>
              <a:lightRig rig="soft" dir="t"/>
            </a:scene3d>
            <a:sp3d prstMaterial="softEdge">
              <a:bevelT w="25400" h="25400"/>
            </a:sp3d>
          </a:bodyPr>
          <a:lstStyle>
            <a:lvl1pPr algn="l">
              <a:defRPr sz="4800" b="1">
                <a:solidFill>
                  <a:schemeClr val="tx2"/>
                </a:solidFill>
                <a:effectLst>
                  <a:outerShdw blurRad="31750" dist="25400" dir="5400000" algn="tl" rotWithShape="0">
                    <a:srgbClr val="000000">
                      <a:alpha val="25000"/>
                    </a:srgbClr>
                  </a:outerShdw>
                </a:effectLst>
              </a:defRPr>
            </a:lvl1pPr>
            <a:extLst/>
          </a:lstStyle>
          <a:p>
            <a:r>
              <a:rPr kumimoji="0" lang="ja-JP" altLang="en-US" dirty="0"/>
              <a:t>マスタ タイトルの書式設定</a:t>
            </a:r>
            <a:endParaRPr kumimoji="0" lang="en-US" dirty="0"/>
          </a:p>
        </p:txBody>
      </p:sp>
      <p:sp>
        <p:nvSpPr>
          <p:cNvPr id="17" name="サブタイトル 16"/>
          <p:cNvSpPr>
            <a:spLocks noGrp="1"/>
          </p:cNvSpPr>
          <p:nvPr>
            <p:ph type="subTitle" idx="1"/>
          </p:nvPr>
        </p:nvSpPr>
        <p:spPr>
          <a:xfrm>
            <a:off x="214282" y="3611607"/>
            <a:ext cx="8243918" cy="1199704"/>
          </a:xfrm>
        </p:spPr>
        <p:txBody>
          <a:bodyPr lIns="45720" rIns="45720"/>
          <a:lstStyle>
            <a:lvl1pPr marL="0" marR="64008" indent="0" algn="l">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ja-JP" altLang="en-US"/>
              <a:t>マスタ サブタイトルの書式設定</a:t>
            </a:r>
            <a:endParaRPr kumimoji="0" lang="en-US"/>
          </a:p>
        </p:txBody>
      </p:sp>
      <p:sp>
        <p:nvSpPr>
          <p:cNvPr id="30" name="日付プレースホルダ 29"/>
          <p:cNvSpPr>
            <a:spLocks noGrp="1"/>
          </p:cNvSpPr>
          <p:nvPr>
            <p:ph type="dt" sz="half" idx="10"/>
          </p:nvPr>
        </p:nvSpPr>
        <p:spPr/>
        <p:txBody>
          <a:bodyPr/>
          <a:lstStyle>
            <a:lvl1pPr>
              <a:defRPr>
                <a:solidFill>
                  <a:srgbClr val="FFFFFF"/>
                </a:solidFill>
              </a:defRPr>
            </a:lvl1pPr>
            <a:extLst/>
          </a:lstStyle>
          <a:p>
            <a:fld id="{C605889C-F94A-4AF4-A0D6-7AE8704C669F}" type="datetime1">
              <a:rPr kumimoji="1" lang="ja-JP" altLang="en-US" smtClean="0"/>
              <a:pPr/>
              <a:t>2018/7/20</a:t>
            </a:fld>
            <a:endParaRPr kumimoji="1" lang="ja-JP" altLang="en-US"/>
          </a:p>
        </p:txBody>
      </p:sp>
      <p:sp>
        <p:nvSpPr>
          <p:cNvPr id="19" name="フッター プレースホルダ 18"/>
          <p:cNvSpPr>
            <a:spLocks noGrp="1"/>
          </p:cNvSpPr>
          <p:nvPr>
            <p:ph type="ftr" sz="quarter" idx="11"/>
          </p:nvPr>
        </p:nvSpPr>
        <p:spPr>
          <a:xfrm>
            <a:off x="0" y="6407944"/>
            <a:ext cx="8643966" cy="365125"/>
          </a:xfrm>
        </p:spPr>
        <p:txBody>
          <a:bodyPr/>
          <a:lstStyle>
            <a:lvl1pPr>
              <a:defRPr>
                <a:solidFill>
                  <a:schemeClr val="accent1">
                    <a:tint val="20000"/>
                  </a:schemeClr>
                </a:solidFill>
              </a:defRPr>
            </a:lvl1pPr>
            <a:extLst/>
          </a:lstStyle>
          <a:p>
            <a:endParaRPr kumimoji="1" lang="ja-JP" altLang="en-US" dirty="0"/>
          </a:p>
        </p:txBody>
      </p:sp>
      <p:sp>
        <p:nvSpPr>
          <p:cNvPr id="27" name="スライド番号プレースホルダ 26"/>
          <p:cNvSpPr>
            <a:spLocks noGrp="1"/>
          </p:cNvSpPr>
          <p:nvPr>
            <p:ph type="sldNum" sz="quarter" idx="12"/>
          </p:nvPr>
        </p:nvSpPr>
        <p:spPr/>
        <p:txBody>
          <a:bodyPr/>
          <a:lstStyle>
            <a:lvl1pPr>
              <a:defRPr>
                <a:solidFill>
                  <a:srgbClr val="FFFFFF"/>
                </a:solidFill>
              </a:defRPr>
            </a:lvl1pPr>
            <a:extLst/>
          </a:lstStyle>
          <a:p>
            <a:fld id="{D2D8002D-B5B0-4BAC-B1F6-782DDCCE6D9C}"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1481330"/>
            <a:ext cx="8229600" cy="4386071"/>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fld id="{7995EC61-3704-4128-A203-080EC2D34ABE}" type="datetime1">
              <a:rPr kumimoji="1" lang="ja-JP" altLang="en-US" smtClean="0"/>
              <a:pPr/>
              <a:t>2018/7/20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844013" y="274641"/>
            <a:ext cx="1777470" cy="5592761"/>
          </a:xfrm>
        </p:spPr>
        <p:txBody>
          <a:bodyPr vert="eaVert"/>
          <a:lstStyle/>
          <a:p>
            <a:r>
              <a:rPr kumimoji="0" lang="ja-JP" altLang="en-US"/>
              <a:t>マスタ タイトルの書式設定</a:t>
            </a:r>
            <a:endParaRPr kumimoji="0" lang="en-US"/>
          </a:p>
        </p:txBody>
      </p:sp>
      <p:sp>
        <p:nvSpPr>
          <p:cNvPr id="3" name="縦書きテキスト プレースホルダ 2"/>
          <p:cNvSpPr>
            <a:spLocks noGrp="1"/>
          </p:cNvSpPr>
          <p:nvPr>
            <p:ph type="body" orient="vert" idx="1"/>
          </p:nvPr>
        </p:nvSpPr>
        <p:spPr>
          <a:xfrm>
            <a:off x="457200" y="274641"/>
            <a:ext cx="6324600" cy="5592760"/>
          </a:xfrm>
        </p:spPr>
        <p:txBody>
          <a:bodyPr vert="eaVer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 3"/>
          <p:cNvSpPr>
            <a:spLocks noGrp="1"/>
          </p:cNvSpPr>
          <p:nvPr>
            <p:ph type="dt" sz="half" idx="10"/>
          </p:nvPr>
        </p:nvSpPr>
        <p:spPr/>
        <p:txBody>
          <a:bodyPr/>
          <a:lstStyle/>
          <a:p>
            <a:fld id="{F892AC68-AFC1-4E64-A49E-0FDBA3BEAFD7}" type="datetime1">
              <a:rPr kumimoji="1" lang="ja-JP" altLang="en-US" smtClean="0"/>
              <a:pPr/>
              <a:t>2018/7/20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9"/>
            <a:ext cx="7772400" cy="1470025"/>
          </a:xfrm>
        </p:spPr>
        <p:txBody>
          <a:bodyPr>
            <a:normAutofit/>
          </a:bodyPr>
          <a:lstStyle>
            <a:lvl1pPr>
              <a:defRPr sz="2700" baseline="0"/>
            </a:lvl1pPr>
          </a:lstStyle>
          <a:p>
            <a:r>
              <a:rPr lang="en-US" dirty="0"/>
              <a:t>SAMPLE TITLE</a:t>
            </a:r>
          </a:p>
        </p:txBody>
      </p:sp>
      <p:sp>
        <p:nvSpPr>
          <p:cNvPr id="3" name="Subtitle 2"/>
          <p:cNvSpPr>
            <a:spLocks noGrp="1"/>
          </p:cNvSpPr>
          <p:nvPr>
            <p:ph type="subTitle" idx="1" hasCustomPrompt="1"/>
          </p:nvPr>
        </p:nvSpPr>
        <p:spPr>
          <a:xfrm>
            <a:off x="1371600" y="3886204"/>
            <a:ext cx="6400800" cy="1344319"/>
          </a:xfrm>
        </p:spPr>
        <p:txBody>
          <a:bodyPr/>
          <a:lstStyle>
            <a:lvl1pPr marL="0" indent="0" algn="ctr">
              <a:buNone/>
              <a:defRPr>
                <a:solidFill>
                  <a:srgbClr val="6F868D"/>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Sample text or subtitle</a:t>
            </a:r>
          </a:p>
        </p:txBody>
      </p:sp>
      <p:pic>
        <p:nvPicPr>
          <p:cNvPr id="7" name="Picture 6"/>
          <p:cNvPicPr>
            <a:picLocks noChangeAspect="1"/>
          </p:cNvPicPr>
          <p:nvPr userDrawn="1"/>
        </p:nvPicPr>
        <p:blipFill>
          <a:blip r:embed="rId2" cstate="print"/>
          <a:stretch>
            <a:fillRect/>
          </a:stretch>
        </p:blipFill>
        <p:spPr>
          <a:xfrm>
            <a:off x="3446812" y="5729514"/>
            <a:ext cx="2256972" cy="1128486"/>
          </a:xfrm>
          <a:prstGeom prst="rect">
            <a:avLst/>
          </a:prstGeom>
        </p:spPr>
      </p:pic>
      <p:pic>
        <p:nvPicPr>
          <p:cNvPr id="8" name="Picture 7" descr="triangles_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8723" y="1977326"/>
            <a:ext cx="606552" cy="82296"/>
          </a:xfrm>
          <a:prstGeom prst="rect">
            <a:avLst/>
          </a:prstGeom>
        </p:spPr>
      </p:pic>
    </p:spTree>
    <p:extLst>
      <p:ext uri="{BB962C8B-B14F-4D97-AF65-F5344CB8AC3E}">
        <p14:creationId xmlns:p14="http://schemas.microsoft.com/office/powerpoint/2010/main" val="3704707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0" y="642918"/>
            <a:ext cx="9144000" cy="5786479"/>
          </a:xfrm>
        </p:spPr>
        <p:txBody>
          <a:bodyPr/>
          <a:lstStyle>
            <a:lvl1pPr>
              <a:defRPr>
                <a:latin typeface="Arial Unicode MS" pitchFamily="50" charset="-128"/>
                <a:ea typeface="Arial Unicode MS" pitchFamily="50" charset="-128"/>
                <a:cs typeface="Arial Unicode MS" pitchFamily="50" charset="-128"/>
              </a:defRPr>
            </a:lvl1pPr>
            <a:lvl2pPr>
              <a:defRPr>
                <a:latin typeface="Arial Unicode MS" pitchFamily="50" charset="-128"/>
                <a:ea typeface="Arial Unicode MS" pitchFamily="50" charset="-128"/>
                <a:cs typeface="Arial Unicode MS" pitchFamily="50" charset="-128"/>
              </a:defRPr>
            </a:lvl2pPr>
            <a:lvl3pPr>
              <a:defRPr>
                <a:latin typeface="Arial Unicode MS" pitchFamily="50" charset="-128"/>
                <a:ea typeface="Arial Unicode MS" pitchFamily="50" charset="-128"/>
                <a:cs typeface="Arial Unicode MS" pitchFamily="50" charset="-128"/>
              </a:defRPr>
            </a:lvl3pPr>
            <a:lvl4pPr>
              <a:defRPr>
                <a:latin typeface="Arial Unicode MS" pitchFamily="50" charset="-128"/>
                <a:ea typeface="Arial Unicode MS" pitchFamily="50" charset="-128"/>
                <a:cs typeface="Arial Unicode MS" pitchFamily="50" charset="-128"/>
              </a:defRPr>
            </a:lvl4pPr>
            <a:lvl5pPr>
              <a:defRPr>
                <a:latin typeface="Arial Unicode MS" pitchFamily="50" charset="-128"/>
                <a:ea typeface="Arial Unicode MS" pitchFamily="50" charset="-128"/>
                <a:cs typeface="Arial Unicode MS" pitchFamily="50" charset="-128"/>
              </a:defRPr>
            </a:lvl5pPr>
            <a:extLst/>
          </a:lstStyle>
          <a:p>
            <a:pPr lvl="0" eaLnBrk="1" latinLnBrk="0" hangingPunct="1"/>
            <a:r>
              <a:rPr lang="ja-JP" altLang="en-US" dirty="0"/>
              <a:t>マスタ テキストの書式設定</a:t>
            </a:r>
          </a:p>
          <a:p>
            <a:pPr lvl="1" eaLnBrk="1" latinLnBrk="0" hangingPunct="1"/>
            <a:r>
              <a:rPr lang="ja-JP" altLang="en-US" dirty="0"/>
              <a:t>第 </a:t>
            </a:r>
            <a:r>
              <a:rPr lang="en-US" altLang="ja-JP" dirty="0"/>
              <a:t>2 </a:t>
            </a:r>
            <a:r>
              <a:rPr lang="ja-JP" altLang="en-US" dirty="0"/>
              <a:t>レベル</a:t>
            </a:r>
          </a:p>
          <a:p>
            <a:pPr lvl="2" eaLnBrk="1" latinLnBrk="0" hangingPunct="1"/>
            <a:r>
              <a:rPr lang="ja-JP" altLang="en-US" dirty="0"/>
              <a:t>第 </a:t>
            </a:r>
            <a:r>
              <a:rPr lang="en-US" altLang="ja-JP" dirty="0"/>
              <a:t>3 </a:t>
            </a:r>
            <a:r>
              <a:rPr lang="ja-JP" altLang="en-US" dirty="0"/>
              <a:t>レベル</a:t>
            </a:r>
          </a:p>
          <a:p>
            <a:pPr lvl="3" eaLnBrk="1" latinLnBrk="0" hangingPunct="1"/>
            <a:r>
              <a:rPr lang="ja-JP" altLang="en-US" dirty="0"/>
              <a:t>第 </a:t>
            </a:r>
            <a:r>
              <a:rPr lang="en-US" altLang="ja-JP" dirty="0"/>
              <a:t>4 </a:t>
            </a:r>
            <a:r>
              <a:rPr lang="ja-JP" altLang="en-US" dirty="0"/>
              <a:t>レベル</a:t>
            </a:r>
          </a:p>
          <a:p>
            <a:pPr lvl="4" eaLnBrk="1" latinLnBrk="0" hangingPunct="1"/>
            <a:r>
              <a:rPr lang="ja-JP" altLang="en-US" dirty="0"/>
              <a:t>第 </a:t>
            </a:r>
            <a:r>
              <a:rPr lang="en-US" altLang="ja-JP" dirty="0"/>
              <a:t>5 </a:t>
            </a:r>
            <a:r>
              <a:rPr lang="ja-JP" altLang="en-US" dirty="0"/>
              <a:t>レベル</a:t>
            </a:r>
            <a:endParaRPr kumimoji="0" lang="en-US" dirty="0"/>
          </a:p>
        </p:txBody>
      </p:sp>
      <p:sp>
        <p:nvSpPr>
          <p:cNvPr id="4" name="日付プレースホルダ 3"/>
          <p:cNvSpPr>
            <a:spLocks noGrp="1"/>
          </p:cNvSpPr>
          <p:nvPr>
            <p:ph type="dt" sz="half" idx="10"/>
          </p:nvPr>
        </p:nvSpPr>
        <p:spPr>
          <a:xfrm>
            <a:off x="-32" y="6407944"/>
            <a:ext cx="1920240" cy="365760"/>
          </a:xfrm>
          <a:prstGeom prst="rect">
            <a:avLst/>
          </a:prstGeom>
        </p:spPr>
        <p:txBody>
          <a:bodyPr/>
          <a:lstStyle/>
          <a:p>
            <a:fld id="{CF63062F-1B86-44C4-BC5B-BF5B454D7458}" type="datetime1">
              <a:rPr kumimoji="1" lang="ja-JP" altLang="en-US" smtClean="0"/>
              <a:pPr/>
              <a:t>2018/7/20</a:t>
            </a:fld>
            <a:endParaRPr kumimoji="1" lang="ja-JP" altLang="en-US" dirty="0"/>
          </a:p>
        </p:txBody>
      </p:sp>
      <p:sp>
        <p:nvSpPr>
          <p:cNvPr id="5" name="フッター プレースホルダ 4"/>
          <p:cNvSpPr>
            <a:spLocks noGrp="1"/>
          </p:cNvSpPr>
          <p:nvPr>
            <p:ph type="ftr" sz="quarter" idx="11"/>
          </p:nvPr>
        </p:nvSpPr>
        <p:spPr>
          <a:xfrm>
            <a:off x="2411760" y="6407944"/>
            <a:ext cx="6730753" cy="365125"/>
          </a:xfrm>
          <a:prstGeom prst="rect">
            <a:avLst/>
          </a:prstGeom>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0" y="-24"/>
            <a:ext cx="9144000" cy="642942"/>
          </a:xfrm>
        </p:spPr>
        <p:txBody>
          <a:bodyPr rtlCol="0">
            <a:normAutofit/>
          </a:bodyPr>
          <a:lstStyle>
            <a:lvl1pPr>
              <a:defRPr sz="3200">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defRPr>
            </a:lvl1pPr>
            <a:extLst/>
          </a:lstStyle>
          <a:p>
            <a:r>
              <a:rPr kumimoji="0" lang="ja-JP" altLang="en-US" dirty="0"/>
              <a:t>マスタ タイトルの書式設定</a:t>
            </a:r>
            <a:endParaRPr kumimoji="0" lang="en-US" dirty="0"/>
          </a:p>
        </p:txBody>
      </p:sp>
    </p:spTree>
    <p:extLst>
      <p:ext uri="{BB962C8B-B14F-4D97-AF65-F5344CB8AC3E}">
        <p14:creationId xmlns:p14="http://schemas.microsoft.com/office/powerpoint/2010/main" val="950312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1214C19-7B70-E548-A608-340680BFD9AE}" type="slidenum">
              <a:rPr lang="en-US" smtClean="0"/>
              <a:pPr/>
              <a:t>‹#›</a:t>
            </a:fld>
            <a:endParaRPr lang="en-US"/>
          </a:p>
        </p:txBody>
      </p:sp>
      <p:sp>
        <p:nvSpPr>
          <p:cNvPr id="7" name="Title 1"/>
          <p:cNvSpPr>
            <a:spLocks noGrp="1"/>
          </p:cNvSpPr>
          <p:nvPr>
            <p:ph type="title" hasCustomPrompt="1"/>
          </p:nvPr>
        </p:nvSpPr>
        <p:spPr>
          <a:xfrm>
            <a:off x="685291" y="4"/>
            <a:ext cx="7772400" cy="1103313"/>
          </a:xfrm>
        </p:spPr>
        <p:txBody>
          <a:bodyPr>
            <a:normAutofit/>
          </a:bodyPr>
          <a:lstStyle>
            <a:lvl1pPr>
              <a:defRPr sz="2400" baseline="0">
                <a:solidFill>
                  <a:srgbClr val="0C234B"/>
                </a:solidFill>
                <a:effectLst>
                  <a:outerShdw blurRad="38100" dist="38100" dir="2700000" algn="tl">
                    <a:srgbClr val="000000">
                      <a:alpha val="43137"/>
                    </a:srgbClr>
                  </a:outerShdw>
                </a:effectLst>
              </a:defRPr>
            </a:lvl1pPr>
          </a:lstStyle>
          <a:p>
            <a:r>
              <a:rPr lang="en-US" dirty="0"/>
              <a:t>SAMPLE HEADER</a:t>
            </a:r>
          </a:p>
        </p:txBody>
      </p:sp>
      <p:sp>
        <p:nvSpPr>
          <p:cNvPr id="8" name="Text Placeholder 2"/>
          <p:cNvSpPr>
            <a:spLocks noGrp="1"/>
          </p:cNvSpPr>
          <p:nvPr>
            <p:ph idx="1"/>
          </p:nvPr>
        </p:nvSpPr>
        <p:spPr>
          <a:xfrm>
            <a:off x="765443" y="2240801"/>
            <a:ext cx="3599264" cy="2971732"/>
          </a:xfrm>
          <a:prstGeom prst="rect">
            <a:avLst/>
          </a:prstGeom>
        </p:spPr>
        <p:txBody>
          <a:bodyPr vert="horz" lIns="91440" tIns="45720" rIns="91440" bIns="45720" rtlCol="0">
            <a:normAutofit/>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idx="13"/>
          </p:nvPr>
        </p:nvSpPr>
        <p:spPr>
          <a:xfrm>
            <a:off x="4723273" y="2240801"/>
            <a:ext cx="3599264" cy="2971732"/>
          </a:xfrm>
          <a:prstGeom prst="rect">
            <a:avLst/>
          </a:prstGeom>
        </p:spPr>
        <p:txBody>
          <a:bodyPr vert="horz" lIns="91440" tIns="45720" rIns="91440" bIns="45720" rtlCol="0">
            <a:normAutofit/>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2576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0" y="642918"/>
            <a:ext cx="9144000" cy="5786479"/>
          </a:xfrm>
        </p:spPr>
        <p:txBody>
          <a:bodyPr/>
          <a:lstStyle>
            <a:lvl1pPr>
              <a:defRPr>
                <a:latin typeface="Arial Unicode MS" pitchFamily="50" charset="-128"/>
                <a:ea typeface="Arial Unicode MS" pitchFamily="50" charset="-128"/>
                <a:cs typeface="Arial Unicode MS" pitchFamily="50" charset="-128"/>
              </a:defRPr>
            </a:lvl1pPr>
            <a:lvl2pPr>
              <a:defRPr>
                <a:latin typeface="Arial Unicode MS" pitchFamily="50" charset="-128"/>
                <a:ea typeface="Arial Unicode MS" pitchFamily="50" charset="-128"/>
                <a:cs typeface="Arial Unicode MS" pitchFamily="50" charset="-128"/>
              </a:defRPr>
            </a:lvl2pPr>
            <a:lvl3pPr>
              <a:defRPr>
                <a:latin typeface="Arial Unicode MS" pitchFamily="50" charset="-128"/>
                <a:ea typeface="Arial Unicode MS" pitchFamily="50" charset="-128"/>
                <a:cs typeface="Arial Unicode MS" pitchFamily="50" charset="-128"/>
              </a:defRPr>
            </a:lvl3pPr>
            <a:lvl4pPr>
              <a:defRPr>
                <a:latin typeface="Arial Unicode MS" pitchFamily="50" charset="-128"/>
                <a:ea typeface="Arial Unicode MS" pitchFamily="50" charset="-128"/>
                <a:cs typeface="Arial Unicode MS" pitchFamily="50" charset="-128"/>
              </a:defRPr>
            </a:lvl4pPr>
            <a:lvl5pPr>
              <a:defRPr>
                <a:latin typeface="Arial Unicode MS" pitchFamily="50" charset="-128"/>
                <a:ea typeface="Arial Unicode MS" pitchFamily="50" charset="-128"/>
                <a:cs typeface="Arial Unicode MS" pitchFamily="50" charset="-128"/>
              </a:defRPr>
            </a:lvl5pPr>
            <a:extLst/>
          </a:lstStyle>
          <a:p>
            <a:pPr lvl="0" eaLnBrk="1" latinLnBrk="0" hangingPunct="1"/>
            <a:r>
              <a:rPr lang="ja-JP" altLang="en-US" dirty="0"/>
              <a:t>マスタ テキストの書式設定</a:t>
            </a:r>
          </a:p>
          <a:p>
            <a:pPr lvl="1" eaLnBrk="1" latinLnBrk="0" hangingPunct="1"/>
            <a:r>
              <a:rPr lang="ja-JP" altLang="en-US" dirty="0"/>
              <a:t>第 </a:t>
            </a:r>
            <a:r>
              <a:rPr lang="en-US" altLang="ja-JP" dirty="0"/>
              <a:t>2 </a:t>
            </a:r>
            <a:r>
              <a:rPr lang="ja-JP" altLang="en-US" dirty="0"/>
              <a:t>レベル</a:t>
            </a:r>
          </a:p>
          <a:p>
            <a:pPr lvl="2" eaLnBrk="1" latinLnBrk="0" hangingPunct="1"/>
            <a:r>
              <a:rPr lang="ja-JP" altLang="en-US" dirty="0"/>
              <a:t>第 </a:t>
            </a:r>
            <a:r>
              <a:rPr lang="en-US" altLang="ja-JP" dirty="0"/>
              <a:t>3 </a:t>
            </a:r>
            <a:r>
              <a:rPr lang="ja-JP" altLang="en-US" dirty="0"/>
              <a:t>レベル</a:t>
            </a:r>
          </a:p>
          <a:p>
            <a:pPr lvl="3" eaLnBrk="1" latinLnBrk="0" hangingPunct="1"/>
            <a:r>
              <a:rPr lang="ja-JP" altLang="en-US" dirty="0"/>
              <a:t>第 </a:t>
            </a:r>
            <a:r>
              <a:rPr lang="en-US" altLang="ja-JP" dirty="0"/>
              <a:t>4 </a:t>
            </a:r>
            <a:r>
              <a:rPr lang="ja-JP" altLang="en-US" dirty="0"/>
              <a:t>レベル</a:t>
            </a:r>
          </a:p>
          <a:p>
            <a:pPr lvl="4" eaLnBrk="1" latinLnBrk="0" hangingPunct="1"/>
            <a:r>
              <a:rPr lang="ja-JP" altLang="en-US" dirty="0"/>
              <a:t>第 </a:t>
            </a:r>
            <a:r>
              <a:rPr lang="en-US" altLang="ja-JP" dirty="0"/>
              <a:t>5 </a:t>
            </a:r>
            <a:r>
              <a:rPr lang="ja-JP" altLang="en-US" dirty="0"/>
              <a:t>レベル</a:t>
            </a:r>
            <a:endParaRPr kumimoji="0" lang="en-US" dirty="0"/>
          </a:p>
        </p:txBody>
      </p:sp>
      <p:sp>
        <p:nvSpPr>
          <p:cNvPr id="4" name="日付プレースホルダ 3"/>
          <p:cNvSpPr>
            <a:spLocks noGrp="1"/>
          </p:cNvSpPr>
          <p:nvPr>
            <p:ph type="dt" sz="half" idx="10"/>
          </p:nvPr>
        </p:nvSpPr>
        <p:spPr>
          <a:xfrm>
            <a:off x="-32" y="6407944"/>
            <a:ext cx="1920240" cy="365760"/>
          </a:xfrm>
        </p:spPr>
        <p:txBody>
          <a:bodyPr/>
          <a:lstStyle/>
          <a:p>
            <a:fld id="{CF63062F-1B86-44C4-BC5B-BF5B454D7458}" type="datetime1">
              <a:rPr kumimoji="1" lang="ja-JP" altLang="en-US" smtClean="0"/>
              <a:pPr/>
              <a:t>2018/7/20</a:t>
            </a:fld>
            <a:endParaRPr kumimoji="1" lang="ja-JP" altLang="en-US" dirty="0"/>
          </a:p>
        </p:txBody>
      </p:sp>
      <p:sp>
        <p:nvSpPr>
          <p:cNvPr id="5" name="フッター プレースホルダ 4"/>
          <p:cNvSpPr>
            <a:spLocks noGrp="1"/>
          </p:cNvSpPr>
          <p:nvPr>
            <p:ph type="ftr" sz="quarter" idx="11"/>
          </p:nvPr>
        </p:nvSpPr>
        <p:spPr>
          <a:xfrm>
            <a:off x="1913215" y="6407944"/>
            <a:ext cx="6730753" cy="365125"/>
          </a:xfrm>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
        <p:nvSpPr>
          <p:cNvPr id="7" name="タイトル 6"/>
          <p:cNvSpPr>
            <a:spLocks noGrp="1"/>
          </p:cNvSpPr>
          <p:nvPr>
            <p:ph type="title"/>
          </p:nvPr>
        </p:nvSpPr>
        <p:spPr>
          <a:xfrm>
            <a:off x="0" y="-24"/>
            <a:ext cx="9144000" cy="642942"/>
          </a:xfrm>
        </p:spPr>
        <p:txBody>
          <a:bodyPr rtlCol="0">
            <a:normAutofit/>
          </a:bodyPr>
          <a:lstStyle>
            <a:lvl1pPr>
              <a:defRPr sz="3200">
                <a:latin typeface="Arial Unicode MS" pitchFamily="50" charset="-128"/>
                <a:ea typeface="Arial Unicode MS" pitchFamily="50" charset="-128"/>
                <a:cs typeface="Arial Unicode MS" pitchFamily="50" charset="-128"/>
              </a:defRPr>
            </a:lvl1pPr>
            <a:extLst/>
          </a:lstStyle>
          <a:p>
            <a:r>
              <a:rPr kumimoji="0" lang="ja-JP" altLang="en-US" dirty="0"/>
              <a:t>マスタ タイトルの書式設定</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2">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ja-JP" altLang="en-US"/>
              <a:t>マスタ タイトルの書式設定</a:t>
            </a:r>
            <a:endParaRPr kumimoji="0" lang="en-US"/>
          </a:p>
        </p:txBody>
      </p:sp>
      <p:sp>
        <p:nvSpPr>
          <p:cNvPr id="3" name="テキスト プレースホルダ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ja-JP" altLang="en-US"/>
              <a:t>マスタ テキストの書式設定</a:t>
            </a:r>
          </a:p>
        </p:txBody>
      </p:sp>
      <p:sp>
        <p:nvSpPr>
          <p:cNvPr id="4" name="日付プレースホルダ 3"/>
          <p:cNvSpPr>
            <a:spLocks noGrp="1"/>
          </p:cNvSpPr>
          <p:nvPr>
            <p:ph type="dt" sz="half" idx="10"/>
          </p:nvPr>
        </p:nvSpPr>
        <p:spPr/>
        <p:txBody>
          <a:bodyPr/>
          <a:lstStyle/>
          <a:p>
            <a:fld id="{8D638D94-5F23-41AC-A832-7CB82AC1F2E9}" type="datetime1">
              <a:rPr kumimoji="1" lang="ja-JP" altLang="en-US" smtClean="0"/>
              <a:pPr/>
              <a:t>2018/7/20</a:t>
            </a:fld>
            <a:endParaRPr kumimoji="1" lang="ja-JP" altLang="en-US"/>
          </a:p>
        </p:txBody>
      </p:sp>
      <p:sp>
        <p:nvSpPr>
          <p:cNvPr id="5" name="フッター プレースホルダ 4"/>
          <p:cNvSpPr>
            <a:spLocks noGrp="1"/>
          </p:cNvSpPr>
          <p:nvPr>
            <p:ph type="ftr" sz="quarter" idx="11"/>
          </p:nvPr>
        </p:nvSpPr>
        <p:spPr>
          <a:xfrm>
            <a:off x="0" y="6407944"/>
            <a:ext cx="8643966" cy="365125"/>
          </a:xfrm>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
        <p:nvSpPr>
          <p:cNvPr id="7" name="山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山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2">
        <a:schemeClr val="bg1"/>
      </p:bgRef>
    </p:bg>
    <p:spTree>
      <p:nvGrpSpPr>
        <p:cNvPr id="1" name=""/>
        <p:cNvGrpSpPr/>
        <p:nvPr/>
      </p:nvGrpSpPr>
      <p:grpSpPr>
        <a:xfrm>
          <a:off x="0" y="0"/>
          <a:ext cx="0" cy="0"/>
          <a:chOff x="0" y="0"/>
          <a:chExt cx="0" cy="0"/>
        </a:xfrm>
      </p:grpSpPr>
      <p:sp>
        <p:nvSpPr>
          <p:cNvPr id="3" name="コンテンツ プレースホルダ 2"/>
          <p:cNvSpPr>
            <a:spLocks noGrp="1"/>
          </p:cNvSpPr>
          <p:nvPr>
            <p:ph sz="half" idx="1"/>
          </p:nvPr>
        </p:nvSpPr>
        <p:spPr>
          <a:xfrm>
            <a:off x="0" y="714356"/>
            <a:ext cx="4495800" cy="5715041"/>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dirty="0"/>
              <a:t>マスタ テキストの書式設定</a:t>
            </a:r>
          </a:p>
          <a:p>
            <a:pPr lvl="1" eaLnBrk="1" latinLnBrk="0" hangingPunct="1"/>
            <a:r>
              <a:rPr lang="ja-JP" altLang="en-US" dirty="0"/>
              <a:t>第 </a:t>
            </a:r>
            <a:r>
              <a:rPr lang="en-US" altLang="ja-JP" dirty="0"/>
              <a:t>2 </a:t>
            </a:r>
            <a:r>
              <a:rPr lang="ja-JP" altLang="en-US" dirty="0"/>
              <a:t>レベル</a:t>
            </a:r>
          </a:p>
          <a:p>
            <a:pPr lvl="2" eaLnBrk="1" latinLnBrk="0" hangingPunct="1"/>
            <a:r>
              <a:rPr lang="ja-JP" altLang="en-US" dirty="0"/>
              <a:t>第 </a:t>
            </a:r>
            <a:r>
              <a:rPr lang="en-US" altLang="ja-JP" dirty="0"/>
              <a:t>3 </a:t>
            </a:r>
            <a:r>
              <a:rPr lang="ja-JP" altLang="en-US" dirty="0"/>
              <a:t>レベル</a:t>
            </a:r>
          </a:p>
          <a:p>
            <a:pPr lvl="3" eaLnBrk="1" latinLnBrk="0" hangingPunct="1"/>
            <a:r>
              <a:rPr lang="ja-JP" altLang="en-US" dirty="0"/>
              <a:t>第 </a:t>
            </a:r>
            <a:r>
              <a:rPr lang="en-US" altLang="ja-JP" dirty="0"/>
              <a:t>4 </a:t>
            </a:r>
            <a:r>
              <a:rPr lang="ja-JP" altLang="en-US" dirty="0"/>
              <a:t>レベル</a:t>
            </a:r>
          </a:p>
          <a:p>
            <a:pPr lvl="4" eaLnBrk="1" latinLnBrk="0" hangingPunct="1"/>
            <a:r>
              <a:rPr lang="ja-JP" altLang="en-US" dirty="0"/>
              <a:t>第 </a:t>
            </a:r>
            <a:r>
              <a:rPr lang="en-US" altLang="ja-JP" dirty="0"/>
              <a:t>5 </a:t>
            </a:r>
            <a:r>
              <a:rPr lang="ja-JP" altLang="en-US" dirty="0"/>
              <a:t>レベル</a:t>
            </a:r>
            <a:endParaRPr kumimoji="0" lang="en-US" dirty="0"/>
          </a:p>
        </p:txBody>
      </p:sp>
      <p:sp>
        <p:nvSpPr>
          <p:cNvPr id="4" name="コンテンツ プレースホルダ 3"/>
          <p:cNvSpPr>
            <a:spLocks noGrp="1"/>
          </p:cNvSpPr>
          <p:nvPr>
            <p:ph sz="half" idx="2"/>
          </p:nvPr>
        </p:nvSpPr>
        <p:spPr>
          <a:xfrm>
            <a:off x="4572000" y="714356"/>
            <a:ext cx="4572000" cy="5715041"/>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dirty="0"/>
              <a:t>マスタ テキストの書式設定</a:t>
            </a:r>
          </a:p>
          <a:p>
            <a:pPr lvl="1" eaLnBrk="1" latinLnBrk="0" hangingPunct="1"/>
            <a:r>
              <a:rPr lang="ja-JP" altLang="en-US" dirty="0"/>
              <a:t>第 </a:t>
            </a:r>
            <a:r>
              <a:rPr lang="en-US" altLang="ja-JP" dirty="0"/>
              <a:t>2 </a:t>
            </a:r>
            <a:r>
              <a:rPr lang="ja-JP" altLang="en-US" dirty="0"/>
              <a:t>レベル</a:t>
            </a:r>
          </a:p>
          <a:p>
            <a:pPr lvl="2" eaLnBrk="1" latinLnBrk="0" hangingPunct="1"/>
            <a:r>
              <a:rPr lang="ja-JP" altLang="en-US" dirty="0"/>
              <a:t>第 </a:t>
            </a:r>
            <a:r>
              <a:rPr lang="en-US" altLang="ja-JP" dirty="0"/>
              <a:t>3 </a:t>
            </a:r>
            <a:r>
              <a:rPr lang="ja-JP" altLang="en-US" dirty="0"/>
              <a:t>レベル</a:t>
            </a:r>
          </a:p>
          <a:p>
            <a:pPr lvl="3" eaLnBrk="1" latinLnBrk="0" hangingPunct="1"/>
            <a:r>
              <a:rPr lang="ja-JP" altLang="en-US" dirty="0"/>
              <a:t>第 </a:t>
            </a:r>
            <a:r>
              <a:rPr lang="en-US" altLang="ja-JP" dirty="0"/>
              <a:t>4 </a:t>
            </a:r>
            <a:r>
              <a:rPr lang="ja-JP" altLang="en-US" dirty="0"/>
              <a:t>レベル</a:t>
            </a:r>
          </a:p>
          <a:p>
            <a:pPr lvl="4" eaLnBrk="1" latinLnBrk="0" hangingPunct="1"/>
            <a:r>
              <a:rPr lang="ja-JP" altLang="en-US" dirty="0"/>
              <a:t>第 </a:t>
            </a:r>
            <a:r>
              <a:rPr lang="en-US" altLang="ja-JP" dirty="0"/>
              <a:t>5 </a:t>
            </a:r>
            <a:r>
              <a:rPr lang="ja-JP" altLang="en-US" dirty="0"/>
              <a:t>レベル</a:t>
            </a:r>
            <a:endParaRPr kumimoji="0" lang="en-US" dirty="0"/>
          </a:p>
        </p:txBody>
      </p:sp>
      <p:sp>
        <p:nvSpPr>
          <p:cNvPr id="5" name="日付プレースホルダ 4"/>
          <p:cNvSpPr>
            <a:spLocks noGrp="1"/>
          </p:cNvSpPr>
          <p:nvPr>
            <p:ph type="dt" sz="half" idx="10"/>
          </p:nvPr>
        </p:nvSpPr>
        <p:spPr/>
        <p:txBody>
          <a:bodyPr/>
          <a:lstStyle/>
          <a:p>
            <a:fld id="{17A31523-4AF8-4D5F-A280-B26055A44A93}" type="datetime1">
              <a:rPr kumimoji="1" lang="ja-JP" altLang="en-US" smtClean="0"/>
              <a:pPr/>
              <a:t>2018/7/20</a:t>
            </a:fld>
            <a:endParaRPr kumimoji="1" lang="ja-JP" altLang="en-US"/>
          </a:p>
        </p:txBody>
      </p:sp>
      <p:sp>
        <p:nvSpPr>
          <p:cNvPr id="6" name="フッター プレースホルダ 5"/>
          <p:cNvSpPr>
            <a:spLocks noGrp="1"/>
          </p:cNvSpPr>
          <p:nvPr>
            <p:ph type="ftr" sz="quarter" idx="11"/>
          </p:nvPr>
        </p:nvSpPr>
        <p:spPr>
          <a:xfrm>
            <a:off x="0" y="6407944"/>
            <a:ext cx="8643966" cy="365125"/>
          </a:xfrm>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
        <p:nvSpPr>
          <p:cNvPr id="8" name="タイトル 7"/>
          <p:cNvSpPr>
            <a:spLocks noGrp="1"/>
          </p:cNvSpPr>
          <p:nvPr>
            <p:ph type="title"/>
          </p:nvPr>
        </p:nvSpPr>
        <p:spPr>
          <a:xfrm>
            <a:off x="0" y="1"/>
            <a:ext cx="9144000" cy="642917"/>
          </a:xfrm>
        </p:spPr>
        <p:txBody>
          <a:bodyPr rtlCol="0"/>
          <a:lstStyle/>
          <a:p>
            <a:r>
              <a:rPr kumimoji="0" lang="ja-JP" altLang="en-US" dirty="0"/>
              <a:t>マスタ タイトルの書式設定</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9144000" cy="714356"/>
          </a:xfrm>
        </p:spPr>
        <p:txBody>
          <a:bodyPr anchor="ctr"/>
          <a:lstStyle>
            <a:lvl1pPr>
              <a:defRPr/>
            </a:lvl1pPr>
            <a:extLst/>
          </a:lstStyle>
          <a:p>
            <a:r>
              <a:rPr kumimoji="0" lang="ja-JP" altLang="en-US" dirty="0"/>
              <a:t>マスタ タイトルの書式設定</a:t>
            </a:r>
            <a:endParaRPr kumimoji="0" lang="en-US" dirty="0"/>
          </a:p>
        </p:txBody>
      </p:sp>
      <p:sp>
        <p:nvSpPr>
          <p:cNvPr id="3" name="テキスト プレースホルダ 2"/>
          <p:cNvSpPr>
            <a:spLocks noGrp="1"/>
          </p:cNvSpPr>
          <p:nvPr>
            <p:ph type="body" idx="1"/>
          </p:nvPr>
        </p:nvSpPr>
        <p:spPr>
          <a:xfrm>
            <a:off x="0" y="5410200"/>
            <a:ext cx="44973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dirty="0"/>
              <a:t>マスタ テキストの書式設定</a:t>
            </a:r>
          </a:p>
        </p:txBody>
      </p:sp>
      <p:sp>
        <p:nvSpPr>
          <p:cNvPr id="4" name="テキスト プレースホルダ 3"/>
          <p:cNvSpPr>
            <a:spLocks noGrp="1"/>
          </p:cNvSpPr>
          <p:nvPr>
            <p:ph type="body" sz="half" idx="3"/>
          </p:nvPr>
        </p:nvSpPr>
        <p:spPr>
          <a:xfrm>
            <a:off x="4645026" y="5410200"/>
            <a:ext cx="4498974"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dirty="0"/>
              <a:t>マスタ テキストの書式設定</a:t>
            </a:r>
          </a:p>
        </p:txBody>
      </p:sp>
      <p:sp>
        <p:nvSpPr>
          <p:cNvPr id="5" name="コンテンツ プレースホルダ 4"/>
          <p:cNvSpPr>
            <a:spLocks noGrp="1"/>
          </p:cNvSpPr>
          <p:nvPr>
            <p:ph sz="quarter" idx="2"/>
          </p:nvPr>
        </p:nvSpPr>
        <p:spPr>
          <a:xfrm>
            <a:off x="0" y="785795"/>
            <a:ext cx="4497388" cy="4600264"/>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ja-JP" altLang="en-US" dirty="0"/>
              <a:t>マスタ テキストの書式設定</a:t>
            </a:r>
          </a:p>
          <a:p>
            <a:pPr lvl="1" eaLnBrk="1" latinLnBrk="0" hangingPunct="1"/>
            <a:r>
              <a:rPr lang="ja-JP" altLang="en-US" dirty="0"/>
              <a:t>第 </a:t>
            </a:r>
            <a:r>
              <a:rPr lang="en-US" altLang="ja-JP" dirty="0"/>
              <a:t>2 </a:t>
            </a:r>
            <a:r>
              <a:rPr lang="ja-JP" altLang="en-US" dirty="0"/>
              <a:t>レベル</a:t>
            </a:r>
          </a:p>
          <a:p>
            <a:pPr lvl="2" eaLnBrk="1" latinLnBrk="0" hangingPunct="1"/>
            <a:r>
              <a:rPr lang="ja-JP" altLang="en-US" dirty="0"/>
              <a:t>第 </a:t>
            </a:r>
            <a:r>
              <a:rPr lang="en-US" altLang="ja-JP" dirty="0"/>
              <a:t>3 </a:t>
            </a:r>
            <a:r>
              <a:rPr lang="ja-JP" altLang="en-US" dirty="0"/>
              <a:t>レベル</a:t>
            </a:r>
          </a:p>
          <a:p>
            <a:pPr lvl="3" eaLnBrk="1" latinLnBrk="0" hangingPunct="1"/>
            <a:r>
              <a:rPr lang="ja-JP" altLang="en-US" dirty="0"/>
              <a:t>第 </a:t>
            </a:r>
            <a:r>
              <a:rPr lang="en-US" altLang="ja-JP" dirty="0"/>
              <a:t>4 </a:t>
            </a:r>
            <a:r>
              <a:rPr lang="ja-JP" altLang="en-US" dirty="0"/>
              <a:t>レベル</a:t>
            </a:r>
          </a:p>
          <a:p>
            <a:pPr lvl="4" eaLnBrk="1" latinLnBrk="0" hangingPunct="1"/>
            <a:r>
              <a:rPr lang="ja-JP" altLang="en-US" dirty="0"/>
              <a:t>第 </a:t>
            </a:r>
            <a:r>
              <a:rPr lang="en-US" altLang="ja-JP" dirty="0"/>
              <a:t>5 </a:t>
            </a:r>
            <a:r>
              <a:rPr lang="ja-JP" altLang="en-US" dirty="0"/>
              <a:t>レベル</a:t>
            </a:r>
            <a:endParaRPr kumimoji="0" lang="en-US" dirty="0"/>
          </a:p>
        </p:txBody>
      </p:sp>
      <p:sp>
        <p:nvSpPr>
          <p:cNvPr id="6" name="コンテンツ プレースホルダ 5"/>
          <p:cNvSpPr>
            <a:spLocks noGrp="1"/>
          </p:cNvSpPr>
          <p:nvPr>
            <p:ph sz="quarter" idx="4"/>
          </p:nvPr>
        </p:nvSpPr>
        <p:spPr>
          <a:xfrm>
            <a:off x="4572001" y="785794"/>
            <a:ext cx="4572002" cy="4600265"/>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ja-JP" altLang="en-US" dirty="0"/>
              <a:t>マスタ テキストの書式設定</a:t>
            </a:r>
          </a:p>
          <a:p>
            <a:pPr lvl="1" eaLnBrk="1" latinLnBrk="0" hangingPunct="1"/>
            <a:r>
              <a:rPr lang="ja-JP" altLang="en-US" dirty="0"/>
              <a:t>第 </a:t>
            </a:r>
            <a:r>
              <a:rPr lang="en-US" altLang="ja-JP" dirty="0"/>
              <a:t>2 </a:t>
            </a:r>
            <a:r>
              <a:rPr lang="ja-JP" altLang="en-US" dirty="0"/>
              <a:t>レベル</a:t>
            </a:r>
          </a:p>
          <a:p>
            <a:pPr lvl="2" eaLnBrk="1" latinLnBrk="0" hangingPunct="1"/>
            <a:r>
              <a:rPr lang="ja-JP" altLang="en-US" dirty="0"/>
              <a:t>第 </a:t>
            </a:r>
            <a:r>
              <a:rPr lang="en-US" altLang="ja-JP" dirty="0"/>
              <a:t>3 </a:t>
            </a:r>
            <a:r>
              <a:rPr lang="ja-JP" altLang="en-US" dirty="0"/>
              <a:t>レベル</a:t>
            </a:r>
          </a:p>
          <a:p>
            <a:pPr lvl="3" eaLnBrk="1" latinLnBrk="0" hangingPunct="1"/>
            <a:r>
              <a:rPr lang="ja-JP" altLang="en-US" dirty="0"/>
              <a:t>第 </a:t>
            </a:r>
            <a:r>
              <a:rPr lang="en-US" altLang="ja-JP" dirty="0"/>
              <a:t>4 </a:t>
            </a:r>
            <a:r>
              <a:rPr lang="ja-JP" altLang="en-US" dirty="0"/>
              <a:t>レベル</a:t>
            </a:r>
          </a:p>
          <a:p>
            <a:pPr lvl="4" eaLnBrk="1" latinLnBrk="0" hangingPunct="1"/>
            <a:r>
              <a:rPr lang="ja-JP" altLang="en-US" dirty="0"/>
              <a:t>第 </a:t>
            </a:r>
            <a:r>
              <a:rPr lang="en-US" altLang="ja-JP" dirty="0"/>
              <a:t>5 </a:t>
            </a:r>
            <a:r>
              <a:rPr lang="ja-JP" altLang="en-US" dirty="0"/>
              <a:t>レベル</a:t>
            </a:r>
            <a:endParaRPr kumimoji="0" lang="en-US" dirty="0"/>
          </a:p>
        </p:txBody>
      </p:sp>
      <p:sp>
        <p:nvSpPr>
          <p:cNvPr id="7" name="日付プレースホルダ 6"/>
          <p:cNvSpPr>
            <a:spLocks noGrp="1"/>
          </p:cNvSpPr>
          <p:nvPr>
            <p:ph type="dt" sz="half" idx="10"/>
          </p:nvPr>
        </p:nvSpPr>
        <p:spPr/>
        <p:txBody>
          <a:bodyPr/>
          <a:lstStyle/>
          <a:p>
            <a:fld id="{F8CA0498-8E46-41F3-AAF5-B83EC3F53C2C}" type="datetime1">
              <a:rPr kumimoji="1" lang="ja-JP" altLang="en-US" smtClean="0"/>
              <a:pPr/>
              <a:t>2018/7/20</a:t>
            </a:fld>
            <a:endParaRPr kumimoji="1" lang="ja-JP" altLang="en-US"/>
          </a:p>
        </p:txBody>
      </p:sp>
      <p:sp>
        <p:nvSpPr>
          <p:cNvPr id="8" name="フッター プレースホルダ 7"/>
          <p:cNvSpPr>
            <a:spLocks noGrp="1"/>
          </p:cNvSpPr>
          <p:nvPr>
            <p:ph type="ftr" sz="quarter" idx="11"/>
          </p:nvPr>
        </p:nvSpPr>
        <p:spPr>
          <a:xfrm>
            <a:off x="2" y="6407944"/>
            <a:ext cx="6730753" cy="365125"/>
          </a:xfrm>
        </p:spPr>
        <p:txBody>
          <a:bodyPr/>
          <a:lstStyle/>
          <a:p>
            <a:endParaRPr kumimoji="1" lang="ja-JP" altLang="en-US" dirty="0"/>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2">
        <a:schemeClr val="bg1"/>
      </p:bgRef>
    </p:bg>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p>
            <a:fld id="{2A0A5474-76C6-44D1-A942-94013D78BA9E}" type="datetime1">
              <a:rPr kumimoji="1" lang="ja-JP" altLang="en-US" smtClean="0"/>
              <a:pPr/>
              <a:t>2018/7/20</a:t>
            </a:fld>
            <a:endParaRPr kumimoji="1" lang="ja-JP" altLang="en-US"/>
          </a:p>
        </p:txBody>
      </p:sp>
      <p:sp>
        <p:nvSpPr>
          <p:cNvPr id="4" name="フッター プレースホルダ 3"/>
          <p:cNvSpPr>
            <a:spLocks noGrp="1"/>
          </p:cNvSpPr>
          <p:nvPr>
            <p:ph type="ftr" sz="quarter" idx="11"/>
          </p:nvPr>
        </p:nvSpPr>
        <p:spPr>
          <a:xfrm>
            <a:off x="2" y="6407944"/>
            <a:ext cx="6730753" cy="365125"/>
          </a:xfrm>
        </p:spPr>
        <p:txBody>
          <a:bodyPr/>
          <a:lstStyle/>
          <a:p>
            <a:endParaRPr kumimoji="1" lang="ja-JP" altLang="en-US" dirty="0"/>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
        <p:nvSpPr>
          <p:cNvPr id="6" name="タイトル 5"/>
          <p:cNvSpPr>
            <a:spLocks noGrp="1"/>
          </p:cNvSpPr>
          <p:nvPr>
            <p:ph type="title"/>
          </p:nvPr>
        </p:nvSpPr>
        <p:spPr>
          <a:xfrm>
            <a:off x="0" y="-24"/>
            <a:ext cx="9144000" cy="714380"/>
          </a:xfrm>
        </p:spPr>
        <p:txBody>
          <a:bodyPr rtlCol="0"/>
          <a:lstStyle/>
          <a:p>
            <a:r>
              <a:rPr kumimoji="0" lang="ja-JP" altLang="en-US"/>
              <a:t>マスタ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183218E0-686D-4C4F-B01D-03B3D68289A3}" type="datetime1">
              <a:rPr kumimoji="1" lang="ja-JP" altLang="en-US" smtClean="0"/>
              <a:pPr/>
              <a:t>2018/7/20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ja-JP" altLang="en-US"/>
              <a:t>マスタ タイトルの書式設定</a:t>
            </a:r>
            <a:endParaRPr kumimoji="0" lang="en-US"/>
          </a:p>
        </p:txBody>
      </p:sp>
      <p:sp>
        <p:nvSpPr>
          <p:cNvPr id="3" name="テキスト プレースホルダ 2"/>
          <p:cNvSpPr>
            <a:spLocks noGrp="1"/>
          </p:cNvSpPr>
          <p:nvPr>
            <p:ph type="body" idx="2"/>
          </p:nvPr>
        </p:nvSpPr>
        <p:spPr>
          <a:xfrm>
            <a:off x="4419600" y="5355103"/>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ja-JP" altLang="en-US"/>
              <a:t>マスタ テキストの書式設定</a:t>
            </a:r>
          </a:p>
        </p:txBody>
      </p:sp>
      <p:sp>
        <p:nvSpPr>
          <p:cNvPr id="4" name="コンテンツ プレースホルダ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ja-JP" altLang="en-US"/>
              <a:t>マスタ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 4"/>
          <p:cNvSpPr>
            <a:spLocks noGrp="1"/>
          </p:cNvSpPr>
          <p:nvPr>
            <p:ph type="dt" sz="half" idx="10"/>
          </p:nvPr>
        </p:nvSpPr>
        <p:spPr>
          <a:xfrm>
            <a:off x="6727032" y="6407944"/>
            <a:ext cx="1920240" cy="365760"/>
          </a:xfrm>
        </p:spPr>
        <p:txBody>
          <a:bodyPr/>
          <a:lstStyle/>
          <a:p>
            <a:fld id="{FD9487A8-772C-4D52-BE38-5DC2A05C099C}" type="datetime1">
              <a:rPr kumimoji="1" lang="ja-JP" altLang="en-US" smtClean="0"/>
              <a:pPr/>
              <a:t>2018/7/20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2">
        <a:schemeClr val="bg1"/>
      </p:bgRef>
    </p:bg>
    <p:spTree>
      <p:nvGrpSpPr>
        <p:cNvPr id="1" name=""/>
        <p:cNvGrpSpPr/>
        <p:nvPr/>
      </p:nvGrpSpPr>
      <p:grpSpPr>
        <a:xfrm>
          <a:off x="0" y="0"/>
          <a:ext cx="0" cy="0"/>
          <a:chOff x="0" y="0"/>
          <a:chExt cx="0" cy="0"/>
        </a:xfrm>
      </p:grpSpPr>
      <p:sp>
        <p:nvSpPr>
          <p:cNvPr id="4" name="テキスト プレースホルダ 3"/>
          <p:cNvSpPr>
            <a:spLocks noGrp="1"/>
          </p:cNvSpPr>
          <p:nvPr>
            <p:ph type="body" sz="half" idx="2"/>
          </p:nvPr>
        </p:nvSpPr>
        <p:spPr>
          <a:xfrm>
            <a:off x="1141232" y="5443403"/>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ja-JP" altLang="en-US"/>
              <a:t>マスタ テキストの書式設定</a:t>
            </a:r>
          </a:p>
        </p:txBody>
      </p:sp>
      <p:sp>
        <p:nvSpPr>
          <p:cNvPr id="3" name="図プレースホルダ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ja-JP" altLang="en-US"/>
              <a:t>アイコンをクリックして図を追加</a:t>
            </a:r>
            <a:endParaRPr kumimoji="0" lang="en-US" dirty="0"/>
          </a:p>
        </p:txBody>
      </p:sp>
      <p:sp>
        <p:nvSpPr>
          <p:cNvPr id="5" name="日付プレースホルダ 4"/>
          <p:cNvSpPr>
            <a:spLocks noGrp="1"/>
          </p:cNvSpPr>
          <p:nvPr>
            <p:ph type="dt" sz="half" idx="10"/>
          </p:nvPr>
        </p:nvSpPr>
        <p:spPr/>
        <p:txBody>
          <a:bodyPr/>
          <a:lstStyle>
            <a:lvl1pPr>
              <a:defRPr>
                <a:solidFill>
                  <a:schemeClr val="tx1"/>
                </a:solidFill>
              </a:defRPr>
            </a:lvl1pPr>
            <a:extLst/>
          </a:lstStyle>
          <a:p>
            <a:fld id="{6FD24B1E-1D2C-4ADE-A5F1-0118350C1CF8}" type="datetime1">
              <a:rPr kumimoji="1" lang="ja-JP" altLang="en-US" smtClean="0"/>
              <a:pPr/>
              <a:t>2018/7/20</a:t>
            </a:fld>
            <a:endParaRPr kumimoji="1" lang="ja-JP" altLang="en-US"/>
          </a:p>
        </p:txBody>
      </p:sp>
      <p:sp>
        <p:nvSpPr>
          <p:cNvPr id="6" name="フッター プレースホルダ 5"/>
          <p:cNvSpPr>
            <a:spLocks noGrp="1"/>
          </p:cNvSpPr>
          <p:nvPr>
            <p:ph type="ftr" sz="quarter" idx="11"/>
          </p:nvPr>
        </p:nvSpPr>
        <p:spPr>
          <a:xfrm>
            <a:off x="4380074" y="6407944"/>
            <a:ext cx="2350681" cy="365125"/>
          </a:xfrm>
        </p:spPr>
        <p:txBody>
          <a:bodyPr/>
          <a:lstStyle>
            <a:lvl1pPr>
              <a:defRPr>
                <a:solidFill>
                  <a:schemeClr val="tx1"/>
                </a:solidFill>
              </a:defRPr>
            </a:lvl1pPr>
            <a:extLst/>
          </a:lstStyle>
          <a:p>
            <a:endParaRPr kumimoji="1" lang="ja-JP" altLang="en-US"/>
          </a:p>
        </p:txBody>
      </p:sp>
      <p:sp>
        <p:nvSpPr>
          <p:cNvPr id="7" name="スライド番号プレースホルダ 6"/>
          <p:cNvSpPr>
            <a:spLocks noGrp="1"/>
          </p:cNvSpPr>
          <p:nvPr>
            <p:ph type="sldNum" sz="quarter" idx="12"/>
          </p:nvPr>
        </p:nvSpPr>
        <p:spPr/>
        <p:txBody>
          <a:bodyPr/>
          <a:lstStyle>
            <a:lvl1pPr>
              <a:defRPr>
                <a:solidFill>
                  <a:schemeClr val="tx1"/>
                </a:solidFill>
              </a:defRPr>
            </a:lvl1pPr>
            <a:extLst/>
          </a:lstStyle>
          <a:p>
            <a:fld id="{D2D8002D-B5B0-4BAC-B1F6-782DDCCE6D9C}" type="slidenum">
              <a:rPr kumimoji="1" lang="ja-JP" altLang="en-US" smtClean="0"/>
              <a:pPr/>
              <a:t>‹#›</a:t>
            </a:fld>
            <a:endParaRPr kumimoji="1" lang="ja-JP" altLang="en-US"/>
          </a:p>
        </p:txBody>
      </p:sp>
      <p:sp>
        <p:nvSpPr>
          <p:cNvPr id="2" name="タイトル 1"/>
          <p:cNvSpPr>
            <a:spLocks noGrp="1"/>
          </p:cNvSpPr>
          <p:nvPr>
            <p:ph type="title"/>
          </p:nvPr>
        </p:nvSpPr>
        <p:spPr>
          <a:xfrm>
            <a:off x="228600" y="4865123"/>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ja-JP" altLang="en-US"/>
              <a:t>マスタ タイトルの書式設定</a:t>
            </a:r>
            <a:endParaRPr kumimoji="0" lang="en-US"/>
          </a:p>
        </p:txBody>
      </p:sp>
      <p:sp>
        <p:nvSpPr>
          <p:cNvPr id="8" name="フリーフォーム 7"/>
          <p:cNvSpPr>
            <a:spLocks/>
          </p:cNvSpPr>
          <p:nvPr/>
        </p:nvSpPr>
        <p:spPr bwMode="auto">
          <a:xfrm>
            <a:off x="716438" y="5001994"/>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フリーフォーム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6042" y="5791254"/>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線コネクタ 10"/>
          <p:cNvCxnSpPr/>
          <p:nvPr/>
        </p:nvCxnSpPr>
        <p:spPr>
          <a:xfrm>
            <a:off x="-9237" y="5787739"/>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山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山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タイトル プレースホルダ 8"/>
          <p:cNvSpPr>
            <a:spLocks noGrp="1"/>
          </p:cNvSpPr>
          <p:nvPr>
            <p:ph type="title"/>
          </p:nvPr>
        </p:nvSpPr>
        <p:spPr>
          <a:xfrm>
            <a:off x="0" y="-24"/>
            <a:ext cx="9144000" cy="642942"/>
          </a:xfrm>
          <a:prstGeom prst="rect">
            <a:avLst/>
          </a:prstGeom>
        </p:spPr>
        <p:txBody>
          <a:bodyPr vert="horz" anchor="ctr">
            <a:normAutofit/>
            <a:scene3d>
              <a:camera prst="orthographicFront"/>
              <a:lightRig rig="soft" dir="t"/>
            </a:scene3d>
            <a:sp3d prstMaterial="softEdge">
              <a:bevelT w="25400" h="25400"/>
            </a:sp3d>
          </a:bodyPr>
          <a:lstStyle/>
          <a:p>
            <a:r>
              <a:rPr kumimoji="0" lang="ja-JP" altLang="en-US" dirty="0"/>
              <a:t>マスタ タイトルの書式設定</a:t>
            </a:r>
            <a:endParaRPr kumimoji="0" lang="en-US" dirty="0"/>
          </a:p>
        </p:txBody>
      </p:sp>
      <p:sp>
        <p:nvSpPr>
          <p:cNvPr id="30" name="テキスト プレースホルダ 29"/>
          <p:cNvSpPr>
            <a:spLocks noGrp="1"/>
          </p:cNvSpPr>
          <p:nvPr>
            <p:ph type="body" idx="1"/>
          </p:nvPr>
        </p:nvSpPr>
        <p:spPr>
          <a:xfrm>
            <a:off x="0" y="642918"/>
            <a:ext cx="9144000" cy="5715041"/>
          </a:xfrm>
          <a:prstGeom prst="rect">
            <a:avLst/>
          </a:prstGeom>
        </p:spPr>
        <p:txBody>
          <a:bodyPr vert="horz">
            <a:normAutofit/>
          </a:bodyPr>
          <a:lstStyle/>
          <a:p>
            <a:pPr lvl="0" eaLnBrk="1" latinLnBrk="0" hangingPunct="1"/>
            <a:r>
              <a:rPr kumimoji="0" lang="ja-JP" altLang="en-US" dirty="0"/>
              <a:t>マスタ テキストの書式設定</a:t>
            </a:r>
          </a:p>
          <a:p>
            <a:pPr lvl="1" eaLnBrk="1" latinLnBrk="0" hangingPunct="1"/>
            <a:r>
              <a:rPr kumimoji="0" lang="ja-JP" altLang="en-US" dirty="0"/>
              <a:t>第 </a:t>
            </a:r>
            <a:r>
              <a:rPr kumimoji="0" lang="en-US" altLang="ja-JP" dirty="0"/>
              <a:t>2 </a:t>
            </a:r>
            <a:r>
              <a:rPr kumimoji="0" lang="ja-JP" altLang="en-US" dirty="0"/>
              <a:t>レベル</a:t>
            </a:r>
          </a:p>
          <a:p>
            <a:pPr lvl="2" eaLnBrk="1" latinLnBrk="0" hangingPunct="1"/>
            <a:r>
              <a:rPr kumimoji="0" lang="ja-JP" altLang="en-US" dirty="0"/>
              <a:t>第 </a:t>
            </a:r>
            <a:r>
              <a:rPr kumimoji="0" lang="en-US" altLang="ja-JP" dirty="0"/>
              <a:t>3 </a:t>
            </a:r>
            <a:r>
              <a:rPr kumimoji="0" lang="ja-JP" altLang="en-US" dirty="0"/>
              <a:t>レベル</a:t>
            </a:r>
          </a:p>
          <a:p>
            <a:pPr lvl="3" eaLnBrk="1" latinLnBrk="0" hangingPunct="1"/>
            <a:r>
              <a:rPr kumimoji="0" lang="ja-JP" altLang="en-US" dirty="0"/>
              <a:t>第 </a:t>
            </a:r>
            <a:r>
              <a:rPr kumimoji="0" lang="en-US" altLang="ja-JP" dirty="0"/>
              <a:t>4 </a:t>
            </a:r>
            <a:r>
              <a:rPr kumimoji="0" lang="ja-JP" altLang="en-US" dirty="0"/>
              <a:t>レベル</a:t>
            </a:r>
          </a:p>
          <a:p>
            <a:pPr lvl="4" eaLnBrk="1" latinLnBrk="0" hangingPunct="1"/>
            <a:r>
              <a:rPr kumimoji="0" lang="ja-JP" altLang="en-US" dirty="0"/>
              <a:t>第 </a:t>
            </a:r>
            <a:r>
              <a:rPr kumimoji="0" lang="en-US" altLang="ja-JP" dirty="0"/>
              <a:t>5 </a:t>
            </a:r>
            <a:r>
              <a:rPr kumimoji="0" lang="ja-JP" altLang="en-US" dirty="0"/>
              <a:t>レベル</a:t>
            </a:r>
            <a:endParaRPr kumimoji="0" lang="en-US" dirty="0"/>
          </a:p>
        </p:txBody>
      </p:sp>
      <p:sp>
        <p:nvSpPr>
          <p:cNvPr id="10" name="日付プレースホルダ 9"/>
          <p:cNvSpPr>
            <a:spLocks noGrp="1"/>
          </p:cNvSpPr>
          <p:nvPr>
            <p:ph type="dt" sz="half" idx="2"/>
          </p:nvPr>
        </p:nvSpPr>
        <p:spPr>
          <a:xfrm>
            <a:off x="-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104C2D0-FF93-428A-ABEE-E1E88F82484B}" type="datetime1">
              <a:rPr kumimoji="1" lang="ja-JP" altLang="en-US" smtClean="0"/>
              <a:pPr/>
              <a:t>2018/7/20</a:t>
            </a:fld>
            <a:endParaRPr kumimoji="1" lang="ja-JP" altLang="en-US"/>
          </a:p>
        </p:txBody>
      </p:sp>
      <p:sp>
        <p:nvSpPr>
          <p:cNvPr id="22" name="フッター プレースホルダ 21"/>
          <p:cNvSpPr>
            <a:spLocks noGrp="1"/>
          </p:cNvSpPr>
          <p:nvPr>
            <p:ph type="ftr" sz="quarter" idx="3"/>
          </p:nvPr>
        </p:nvSpPr>
        <p:spPr>
          <a:xfrm>
            <a:off x="1913215" y="6407944"/>
            <a:ext cx="6730753" cy="365125"/>
          </a:xfrm>
          <a:prstGeom prst="rect">
            <a:avLst/>
          </a:prstGeom>
        </p:spPr>
        <p:txBody>
          <a:bodyPr vert="horz" anchor="b"/>
          <a:lstStyle>
            <a:lvl1pPr algn="r" eaLnBrk="1" latinLnBrk="0" hangingPunct="1">
              <a:defRPr kumimoji="0" sz="1000">
                <a:solidFill>
                  <a:schemeClr val="tx1"/>
                </a:solidFill>
              </a:defRPr>
            </a:lvl1pPr>
            <a:extLst/>
          </a:lstStyle>
          <a:p>
            <a:endParaRPr kumimoji="1" lang="ja-JP" altLang="en-US" dirty="0"/>
          </a:p>
        </p:txBody>
      </p:sp>
      <p:sp>
        <p:nvSpPr>
          <p:cNvPr id="18" name="スライド番号プレースホルダ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2D8002D-B5B0-4BAC-B1F6-782DDCCE6D9C}" type="slidenum">
              <a:rPr kumimoji="1" lang="ja-JP" altLang="en-US" smtClean="0"/>
              <a:pPr/>
              <a:t>‹#›</a:t>
            </a:fld>
            <a:endParaRPr kumimoji="1" lang="ja-JP" alt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1" sz="3200" b="1" kern="1200">
          <a:solidFill>
            <a:schemeClr val="tx2"/>
          </a:solidFill>
          <a:effectLst>
            <a:outerShdw blurRad="31750" dist="25400" dir="5400000" algn="tl" rotWithShape="0">
              <a:srgbClr val="000000">
                <a:alpha val="25000"/>
              </a:srgbClr>
            </a:outerShdw>
          </a:effectLst>
          <a:latin typeface="Arial Unicode MS" pitchFamily="50" charset="-128"/>
          <a:ea typeface="Arial Unicode MS" pitchFamily="50" charset="-128"/>
          <a:cs typeface="Arial Unicode MS" pitchFamily="50" charset="-128"/>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1" sz="2700" kern="1200">
          <a:solidFill>
            <a:schemeClr val="tx1"/>
          </a:solidFill>
          <a:latin typeface="Arial Unicode MS" pitchFamily="50" charset="-128"/>
          <a:ea typeface="Arial Unicode MS" pitchFamily="50" charset="-128"/>
          <a:cs typeface="Arial Unicode MS" pitchFamily="50" charset="-128"/>
        </a:defRPr>
      </a:lvl1pPr>
      <a:lvl2pPr marL="621792" indent="-228600" algn="l" rtl="0" eaLnBrk="1" latinLnBrk="0" hangingPunct="1">
        <a:spcBef>
          <a:spcPts val="324"/>
        </a:spcBef>
        <a:buClr>
          <a:schemeClr val="accent1"/>
        </a:buClr>
        <a:buFont typeface="Verdana"/>
        <a:buChar char="◦"/>
        <a:defRPr kumimoji="1" sz="2300" kern="1200">
          <a:solidFill>
            <a:schemeClr val="tx1"/>
          </a:solidFill>
          <a:latin typeface="Arial Unicode MS" pitchFamily="50" charset="-128"/>
          <a:ea typeface="Arial Unicode MS" pitchFamily="50" charset="-128"/>
          <a:cs typeface="Arial Unicode MS" pitchFamily="50" charset="-128"/>
        </a:defRPr>
      </a:lvl2pPr>
      <a:lvl3pPr marL="859536" indent="-228600" algn="l" rtl="0" eaLnBrk="1" latinLnBrk="0" hangingPunct="1">
        <a:spcBef>
          <a:spcPts val="350"/>
        </a:spcBef>
        <a:buClr>
          <a:schemeClr val="accent2"/>
        </a:buClr>
        <a:buSzPct val="100000"/>
        <a:buFont typeface="Wingdings 2"/>
        <a:buChar char=""/>
        <a:defRPr kumimoji="1" sz="2100" kern="1200">
          <a:solidFill>
            <a:schemeClr val="tx1"/>
          </a:solidFill>
          <a:latin typeface="Arial Unicode MS" pitchFamily="50" charset="-128"/>
          <a:ea typeface="Arial Unicode MS" pitchFamily="50" charset="-128"/>
          <a:cs typeface="Arial Unicode MS" pitchFamily="50" charset="-128"/>
        </a:defRPr>
      </a:lvl3pPr>
      <a:lvl4pPr marL="1143000" indent="-228600" algn="l" rtl="0" eaLnBrk="1" latinLnBrk="0" hangingPunct="1">
        <a:spcBef>
          <a:spcPts val="350"/>
        </a:spcBef>
        <a:buClr>
          <a:schemeClr val="accent2"/>
        </a:buClr>
        <a:buFont typeface="Wingdings 2"/>
        <a:buChar char=""/>
        <a:defRPr kumimoji="1" sz="1900" kern="1200">
          <a:solidFill>
            <a:schemeClr val="tx1"/>
          </a:solidFill>
          <a:latin typeface="Arial Unicode MS" pitchFamily="50" charset="-128"/>
          <a:ea typeface="Arial Unicode MS" pitchFamily="50" charset="-128"/>
          <a:cs typeface="Arial Unicode MS" pitchFamily="50" charset="-128"/>
        </a:defRPr>
      </a:lvl4pPr>
      <a:lvl5pPr marL="1371600" indent="-228600" algn="l" rtl="0" eaLnBrk="1" latinLnBrk="0" hangingPunct="1">
        <a:spcBef>
          <a:spcPts val="350"/>
        </a:spcBef>
        <a:buClr>
          <a:schemeClr val="accent2"/>
        </a:buClr>
        <a:buFont typeface="Wingdings 2"/>
        <a:buChar char=""/>
        <a:defRPr kumimoji="1" sz="1800" kern="1200">
          <a:solidFill>
            <a:schemeClr val="tx1"/>
          </a:solidFill>
          <a:latin typeface="Arial Unicode MS" pitchFamily="50" charset="-128"/>
          <a:ea typeface="Arial Unicode MS" pitchFamily="50" charset="-128"/>
          <a:cs typeface="Arial Unicode MS" pitchFamily="50" charset="-128"/>
        </a:defRPr>
      </a:lvl5pPr>
      <a:lvl6pPr marL="1600200" indent="-228600" algn="l" rtl="0" eaLnBrk="1" latinLnBrk="0" hangingPunct="1">
        <a:spcBef>
          <a:spcPts val="350"/>
        </a:spcBef>
        <a:buClr>
          <a:schemeClr val="accent3"/>
        </a:buClr>
        <a:buFont typeface="Wingdings 2"/>
        <a:buChar char=""/>
        <a:defRPr kumimoji="1"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triangle_pa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400" y="6619893"/>
            <a:ext cx="435864" cy="240792"/>
          </a:xfrm>
          <a:prstGeom prst="rect">
            <a:avLst/>
          </a:prstGeom>
        </p:spPr>
      </p:pic>
      <p:sp>
        <p:nvSpPr>
          <p:cNvPr id="2" name="Title Placeholder 1"/>
          <p:cNvSpPr>
            <a:spLocks noGrp="1"/>
          </p:cNvSpPr>
          <p:nvPr>
            <p:ph type="title"/>
          </p:nvPr>
        </p:nvSpPr>
        <p:spPr>
          <a:xfrm>
            <a:off x="457200" y="2551231"/>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8163" y="3885257"/>
            <a:ext cx="6946430" cy="14412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361576" y="6558728"/>
            <a:ext cx="398874" cy="365125"/>
          </a:xfrm>
          <a:prstGeom prst="rect">
            <a:avLst/>
          </a:prstGeom>
        </p:spPr>
        <p:txBody>
          <a:bodyPr vert="horz" lIns="91440" tIns="45720" rIns="91440" bIns="45720" rtlCol="0" anchor="ctr"/>
          <a:lstStyle>
            <a:lvl1pPr algn="ctr">
              <a:defRPr sz="900">
                <a:solidFill>
                  <a:srgbClr val="FFFFFF"/>
                </a:solidFill>
              </a:defRPr>
            </a:lvl1pPr>
          </a:lstStyle>
          <a:p>
            <a:pPr defTabSz="342900"/>
            <a:fld id="{F1214C19-7B70-E548-A608-340680BFD9AE}" type="slidenum">
              <a:rPr kumimoji="0" lang="en-US" smtClean="0"/>
              <a:pPr defTabSz="342900"/>
              <a:t>‹#›</a:t>
            </a:fld>
            <a:endParaRPr kumimoji="0" lang="en-US" dirty="0"/>
          </a:p>
        </p:txBody>
      </p:sp>
    </p:spTree>
    <p:extLst>
      <p:ext uri="{BB962C8B-B14F-4D97-AF65-F5344CB8AC3E}">
        <p14:creationId xmlns:p14="http://schemas.microsoft.com/office/powerpoint/2010/main" val="2041756903"/>
      </p:ext>
    </p:extLst>
  </p:cSld>
  <p:clrMap bg1="lt1" tx1="dk1" bg2="lt2" tx2="dk2" accent1="accent1" accent2="accent2" accent3="accent3" accent4="accent4" accent5="accent5" accent6="accent6" hlink="hlink" folHlink="folHlink"/>
  <p:sldLayoutIdLst>
    <p:sldLayoutId id="2147483698" r:id="rId1"/>
    <p:sldLayoutId id="2147483700" r:id="rId2"/>
    <p:sldLayoutId id="2147483699" r:id="rId3"/>
  </p:sldLayoutIdLst>
  <p:txStyles>
    <p:titleStyle>
      <a:lvl1pPr algn="ctr" defTabSz="342900" rtl="0" eaLnBrk="1" latinLnBrk="0" hangingPunct="1">
        <a:spcBef>
          <a:spcPct val="0"/>
        </a:spcBef>
        <a:buNone/>
        <a:defRPr sz="2700" b="1" kern="1200">
          <a:solidFill>
            <a:srgbClr val="0C234B"/>
          </a:solidFill>
          <a:latin typeface="Times New Roman" panose="02020603050405020304" pitchFamily="18" charset="0"/>
          <a:ea typeface="+mj-ea"/>
          <a:cs typeface="Times New Roman" panose="02020603050405020304" pitchFamily="18" charset="0"/>
        </a:defRPr>
      </a:lvl1pPr>
    </p:titleStyle>
    <p:bodyStyle>
      <a:lvl1pPr marL="257175" indent="-257175" algn="ctr" defTabSz="342900" rtl="0" eaLnBrk="1" latinLnBrk="0" hangingPunct="1">
        <a:spcBef>
          <a:spcPct val="20000"/>
        </a:spcBef>
        <a:buClr>
          <a:srgbClr val="AB0520"/>
        </a:buClr>
        <a:buFont typeface="Arial"/>
        <a:buChar char="•"/>
        <a:defRPr sz="1500" kern="1200">
          <a:solidFill>
            <a:srgbClr val="6F868D"/>
          </a:solidFill>
          <a:latin typeface="Times New Roman" panose="02020603050405020304" pitchFamily="18" charset="0"/>
          <a:ea typeface="+mn-ea"/>
          <a:cs typeface="Times New Roman" panose="02020603050405020304" pitchFamily="18" charset="0"/>
        </a:defRPr>
      </a:lvl1pPr>
      <a:lvl2pPr marL="557213" indent="-214313" algn="ctr" defTabSz="342900" rtl="0" eaLnBrk="1" latinLnBrk="0" hangingPunct="1">
        <a:spcBef>
          <a:spcPct val="20000"/>
        </a:spcBef>
        <a:buClr>
          <a:srgbClr val="AB0520"/>
        </a:buClr>
        <a:buFont typeface="Arial"/>
        <a:buChar char="•"/>
        <a:defRPr sz="1200" kern="1200">
          <a:solidFill>
            <a:srgbClr val="6F868D"/>
          </a:solidFill>
          <a:latin typeface="Times New Roman" panose="02020603050405020304" pitchFamily="18" charset="0"/>
          <a:ea typeface="+mn-ea"/>
          <a:cs typeface="Times New Roman" panose="02020603050405020304" pitchFamily="18" charset="0"/>
        </a:defRPr>
      </a:lvl2pPr>
      <a:lvl3pPr marL="857250" indent="-171450" algn="ctr" defTabSz="342900" rtl="0" eaLnBrk="1" latinLnBrk="0" hangingPunct="1">
        <a:spcBef>
          <a:spcPct val="20000"/>
        </a:spcBef>
        <a:buClr>
          <a:srgbClr val="AB0520"/>
        </a:buClr>
        <a:buFont typeface="Arial"/>
        <a:buChar char="•"/>
        <a:defRPr sz="900" kern="1200">
          <a:solidFill>
            <a:srgbClr val="6F868D"/>
          </a:solidFill>
          <a:latin typeface="Times New Roman" panose="02020603050405020304" pitchFamily="18" charset="0"/>
          <a:ea typeface="+mn-ea"/>
          <a:cs typeface="Times New Roman" panose="02020603050405020304" pitchFamily="18" charset="0"/>
        </a:defRPr>
      </a:lvl3pPr>
      <a:lvl4pPr marL="1200150" indent="-171450" algn="ctr" defTabSz="342900" rtl="0" eaLnBrk="1" latinLnBrk="0" hangingPunct="1">
        <a:spcBef>
          <a:spcPct val="20000"/>
        </a:spcBef>
        <a:buClr>
          <a:srgbClr val="AB0520"/>
        </a:buClr>
        <a:buFont typeface="Arial"/>
        <a:buChar char="•"/>
        <a:defRPr sz="900" kern="1200">
          <a:solidFill>
            <a:srgbClr val="6F868D"/>
          </a:solidFill>
          <a:latin typeface="Times New Roman" panose="02020603050405020304" pitchFamily="18" charset="0"/>
          <a:ea typeface="+mn-ea"/>
          <a:cs typeface="Times New Roman" panose="02020603050405020304" pitchFamily="18" charset="0"/>
        </a:defRPr>
      </a:lvl4pPr>
      <a:lvl5pPr marL="1543050" indent="-171450" algn="ctr" defTabSz="342900" rtl="0" eaLnBrk="1" latinLnBrk="0" hangingPunct="1">
        <a:spcBef>
          <a:spcPct val="20000"/>
        </a:spcBef>
        <a:buClr>
          <a:srgbClr val="AB0520"/>
        </a:buClr>
        <a:buFont typeface="Arial"/>
        <a:buChar char="•"/>
        <a:defRPr sz="900" kern="1200">
          <a:solidFill>
            <a:srgbClr val="6F868D"/>
          </a:solidFill>
          <a:latin typeface="Times New Roman" panose="02020603050405020304" pitchFamily="18" charset="0"/>
          <a:ea typeface="+mn-ea"/>
          <a:cs typeface="Times New Roman" panose="02020603050405020304" pitchFamily="18"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0.png"/><Relationship Id="rId5" Type="http://schemas.openxmlformats.org/officeDocument/2006/relationships/image" Target="../media/image30.png"/><Relationship Id="rId10" Type="http://schemas.openxmlformats.org/officeDocument/2006/relationships/image" Target="../media/image19.tiff"/><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actahort.org/books/1164/1164_71.ht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midaco-solver.com/index.php/download"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midcdmz.nrel.gov/ua_oasis/"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500.png"/><Relationship Id="rId11" Type="http://schemas.openxmlformats.org/officeDocument/2006/relationships/image" Target="../media/image550.png"/><Relationship Id="rId5" Type="http://schemas.openxmlformats.org/officeDocument/2006/relationships/image" Target="../media/image490.png"/><Relationship Id="rId10" Type="http://schemas.openxmlformats.org/officeDocument/2006/relationships/image" Target="../media/image540.png"/><Relationship Id="rId4" Type="http://schemas.openxmlformats.org/officeDocument/2006/relationships/image" Target="../media/image480.png"/><Relationship Id="rId9" Type="http://schemas.openxmlformats.org/officeDocument/2006/relationships/image" Target="../media/image5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math.ubc.ca/~cass/courses/m309-01a/chu/Fundamentals/snell.htm"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www.filmetrics.com/refractive-index-database/Polyethylene/PE-Polyethene"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ayxFyRF-SrM"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hyperlink" Target="https://www.youtube.com/watch?v=ayxFyRF-Sr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420.png"/><Relationship Id="rId5" Type="http://schemas.openxmlformats.org/officeDocument/2006/relationships/image" Target="../media/image62.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0.png"/></Relationships>
</file>

<file path=ppt/slides/_rels/slide6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www.midaco-solver.com/index.php/download" TargetMode="External"/><Relationship Id="rId2" Type="http://schemas.openxmlformats.org/officeDocument/2006/relationships/notesSlide" Target="../notesSlides/notesSlide67.xml"/><Relationship Id="rId1" Type="http://schemas.openxmlformats.org/officeDocument/2006/relationships/slideLayout" Target="../slideLayouts/slideLayout13.xml"/><Relationship Id="rId5" Type="http://schemas.openxmlformats.org/officeDocument/2006/relationships/image" Target="../media/image64.jpe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19.tiff"/><Relationship Id="rId7" Type="http://schemas.openxmlformats.org/officeDocument/2006/relationships/image" Target="../media/image260.png"/><Relationship Id="rId2" Type="http://schemas.openxmlformats.org/officeDocument/2006/relationships/notesSlide" Target="../notesSlides/notesSlide70.xml"/><Relationship Id="rId1" Type="http://schemas.openxmlformats.org/officeDocument/2006/relationships/slideLayout" Target="../slideLayouts/slideLayout13.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89768369"/>
              </p:ext>
            </p:extLst>
          </p:nvPr>
        </p:nvGraphicFramePr>
        <p:xfrm>
          <a:off x="89756" y="4146783"/>
          <a:ext cx="8964488" cy="794385"/>
        </p:xfrm>
        <a:graphic>
          <a:graphicData uri="http://schemas.openxmlformats.org/drawingml/2006/table">
            <a:tbl>
              <a:tblPr firstRow="1" bandRow="1">
                <a:tableStyleId>{5C22544A-7EE6-4342-B048-85BDC9FD1C3A}</a:tableStyleId>
              </a:tblPr>
              <a:tblGrid>
                <a:gridCol w="8964488">
                  <a:extLst>
                    <a:ext uri="{9D8B030D-6E8A-4147-A177-3AD203B41FA5}">
                      <a16:colId xmlns:a16="http://schemas.microsoft.com/office/drawing/2014/main" val="20000"/>
                    </a:ext>
                  </a:extLst>
                </a:gridCol>
              </a:tblGrid>
              <a:tr h="794385">
                <a:tc>
                  <a:txBody>
                    <a:bodyPr/>
                    <a:lstStyle/>
                    <a:p>
                      <a:pPr marL="0" algn="l" defTabSz="457200" rtl="0" eaLnBrk="1" latinLnBrk="0" hangingPunct="1"/>
                      <a:r>
                        <a:rPr lang="es-ES_tradnl" sz="2400" b="1" kern="1200" cap="none" spc="0" dirty="0">
                          <a:ln w="0"/>
                          <a:solidFill>
                            <a:schemeClr val="tx1"/>
                          </a:solidFill>
                          <a:effectLst/>
                          <a:latin typeface="+mj-lt"/>
                          <a:ea typeface="+mn-ea"/>
                          <a:cs typeface="+mn-cs"/>
                        </a:rPr>
                        <a:t>Kensaku Okada, MS </a:t>
                      </a:r>
                      <a:r>
                        <a:rPr lang="es-ES_tradnl" sz="2400" b="1" kern="1200" cap="none" spc="0" dirty="0" err="1">
                          <a:ln w="0"/>
                          <a:solidFill>
                            <a:schemeClr val="tx1"/>
                          </a:solidFill>
                          <a:effectLst/>
                          <a:latin typeface="+mj-lt"/>
                          <a:ea typeface="+mn-ea"/>
                          <a:cs typeface="+mn-cs"/>
                        </a:rPr>
                        <a:t>Student</a:t>
                      </a:r>
                      <a:endParaRPr lang="en-US" sz="2400" b="1" kern="1200" cap="none" spc="0" dirty="0">
                        <a:ln w="0"/>
                        <a:solidFill>
                          <a:schemeClr val="tx1"/>
                        </a:solidFill>
                        <a:effectLst/>
                        <a:latin typeface="+mj-lt"/>
                        <a:ea typeface="+mn-ea"/>
                        <a:cs typeface="+mn-cs"/>
                      </a:endParaRPr>
                    </a:p>
                    <a:p>
                      <a:pPr algn="l"/>
                      <a:r>
                        <a:rPr kumimoji="1" lang="en-US" sz="1800" b="0" kern="1200" baseline="0" dirty="0">
                          <a:solidFill>
                            <a:schemeClr val="tx1"/>
                          </a:solidFill>
                          <a:latin typeface="Times New Roman" panose="02020603050405020304" pitchFamily="18" charset="0"/>
                          <a:ea typeface="+mj-ea"/>
                          <a:cs typeface="Times New Roman" panose="02020603050405020304" pitchFamily="18" charset="0"/>
                        </a:rPr>
                        <a:t>Agricultural and Biosystems Engineering, The University of Arizona, Tucson, Arizona, USA</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 name="Title 1"/>
          <p:cNvSpPr txBox="1">
            <a:spLocks/>
          </p:cNvSpPr>
          <p:nvPr/>
        </p:nvSpPr>
        <p:spPr>
          <a:xfrm>
            <a:off x="107504" y="2318469"/>
            <a:ext cx="8928992" cy="992417"/>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3600" b="1" kern="1200" baseline="0">
                <a:solidFill>
                  <a:srgbClr val="0C234B"/>
                </a:solidFill>
                <a:latin typeface="Times New Roman" panose="02020603050405020304" pitchFamily="18" charset="0"/>
                <a:ea typeface="+mj-ea"/>
                <a:cs typeface="Times New Roman" panose="02020603050405020304" pitchFamily="18" charset="0"/>
              </a:defRPr>
            </a:lvl1pPr>
          </a:lstStyle>
          <a:p>
            <a:r>
              <a:rPr lang="en-US" sz="3200" dirty="0"/>
              <a:t>Modeling and Optimization of crop production and energy generation for economic profit in an organic photovoltaics integrated greenhouse</a:t>
            </a:r>
          </a:p>
        </p:txBody>
      </p:sp>
      <p:pic>
        <p:nvPicPr>
          <p:cNvPr id="10" name="Picture 9"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b="3144"/>
          <a:stretch/>
        </p:blipFill>
        <p:spPr>
          <a:xfrm>
            <a:off x="107504" y="188640"/>
            <a:ext cx="3088106" cy="692140"/>
          </a:xfrm>
          <a:prstGeom prst="rect">
            <a:avLst/>
          </a:prstGeom>
        </p:spPr>
      </p:pic>
      <p:pic>
        <p:nvPicPr>
          <p:cNvPr id="11" name="Picture 1" descr="CEAC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188640"/>
            <a:ext cx="2611901" cy="5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632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a:extLst>
              <a:ext uri="{FF2B5EF4-FFF2-40B4-BE49-F238E27FC236}">
                <a16:creationId xmlns:a16="http://schemas.microsoft.com/office/drawing/2014/main" id="{651E1FD0-0921-473F-8523-9700547CDB6E}"/>
              </a:ext>
            </a:extLst>
          </p:cNvPr>
          <p:cNvSpPr>
            <a:spLocks noGrp="1"/>
          </p:cNvSpPr>
          <p:nvPr>
            <p:ph type="title"/>
          </p:nvPr>
        </p:nvSpPr>
        <p:spPr>
          <a:xfrm>
            <a:off x="0" y="-24"/>
            <a:ext cx="9144000" cy="642942"/>
          </a:xfrm>
        </p:spPr>
        <p:txBody>
          <a:bodyPr>
            <a:normAutofit/>
          </a:bodyPr>
          <a:lstStyle/>
          <a:p>
            <a:r>
              <a:rPr lang="en-US" altLang="ja-JP" dirty="0">
                <a:solidFill>
                  <a:srgbClr val="464646"/>
                </a:solidFill>
                <a:effectLst>
                  <a:outerShdw blurRad="38100" dist="38100" dir="2700000" algn="tl">
                    <a:srgbClr val="000000">
                      <a:alpha val="43137"/>
                    </a:srgbClr>
                  </a:outerShdw>
                </a:effectLst>
              </a:rPr>
              <a:t>Overall Model Flow</a:t>
            </a:r>
            <a:endParaRPr lang="en-US" altLang="ja-JP" strike="sngStrike" dirty="0">
              <a:solidFill>
                <a:srgbClr val="FF0000"/>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a:xfrm>
            <a:off x="8483622" y="6407944"/>
            <a:ext cx="365760" cy="365125"/>
          </a:xfrm>
        </p:spPr>
        <p:txBody>
          <a:bodyPr/>
          <a:lstStyle/>
          <a:p>
            <a:fld id="{D2D8002D-B5B0-4BAC-B1F6-782DDCCE6D9C}" type="slidenum">
              <a:rPr kumimoji="1" lang="ja-JP" altLang="en-US" smtClean="0">
                <a:solidFill>
                  <a:prstClr val="black"/>
                </a:solidFill>
              </a:rPr>
              <a:pPr/>
              <a:t>10</a:t>
            </a:fld>
            <a:endParaRPr kumimoji="1" lang="ja-JP" altLang="en-US">
              <a:solidFill>
                <a:prstClr val="black"/>
              </a:solidFill>
            </a:endParaRPr>
          </a:p>
        </p:txBody>
      </p:sp>
      <p:sp>
        <p:nvSpPr>
          <p:cNvPr id="21" name="Rectangle 20">
            <a:extLst>
              <a:ext uri="{FF2B5EF4-FFF2-40B4-BE49-F238E27FC236}">
                <a16:creationId xmlns:a16="http://schemas.microsoft.com/office/drawing/2014/main" id="{C1150DE1-E741-401C-9405-CF48DAC7EA49}"/>
              </a:ext>
            </a:extLst>
          </p:cNvPr>
          <p:cNvSpPr/>
          <p:nvPr/>
        </p:nvSpPr>
        <p:spPr>
          <a:xfrm>
            <a:off x="90391" y="4672842"/>
            <a:ext cx="2106234" cy="1005840"/>
          </a:xfrm>
          <a:prstGeom prst="rect">
            <a:avLst/>
          </a:prstGeom>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3. Light intensity to plants thru shading curtain</a:t>
            </a:r>
          </a:p>
        </p:txBody>
      </p:sp>
      <p:sp>
        <p:nvSpPr>
          <p:cNvPr id="24" name="Rectangle 23">
            <a:extLst>
              <a:ext uri="{FF2B5EF4-FFF2-40B4-BE49-F238E27FC236}">
                <a16:creationId xmlns:a16="http://schemas.microsoft.com/office/drawing/2014/main" id="{A503BEEF-5E73-48A5-BBD0-F5116B27C2D7}"/>
              </a:ext>
            </a:extLst>
          </p:cNvPr>
          <p:cNvSpPr/>
          <p:nvPr/>
        </p:nvSpPr>
        <p:spPr>
          <a:xfrm>
            <a:off x="90391" y="1340767"/>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1. Solar irradiance to tiled PV</a:t>
            </a:r>
          </a:p>
        </p:txBody>
      </p:sp>
      <p:sp>
        <p:nvSpPr>
          <p:cNvPr id="25" name="Rectangle 24">
            <a:extLst>
              <a:ext uri="{FF2B5EF4-FFF2-40B4-BE49-F238E27FC236}">
                <a16:creationId xmlns:a16="http://schemas.microsoft.com/office/drawing/2014/main" id="{0D8AFB7E-BDC3-42ED-B7BB-0CA750ACA951}"/>
              </a:ext>
            </a:extLst>
          </p:cNvPr>
          <p:cNvSpPr/>
          <p:nvPr/>
        </p:nvSpPr>
        <p:spPr>
          <a:xfrm>
            <a:off x="2699792" y="1340768"/>
            <a:ext cx="201168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b="1" dirty="0">
                <a:solidFill>
                  <a:prstClr val="black"/>
                </a:solidFill>
                <a:latin typeface="Lucida Sans Unicode"/>
                <a:ea typeface="ＭＳ Ｐゴシック" panose="020B0600070205080204" pitchFamily="34" charset="-128"/>
              </a:rPr>
              <a:t>4. Electrical energy production</a:t>
            </a:r>
            <a:endParaRPr lang="en-US" sz="1600" b="1" dirty="0">
              <a:solidFill>
                <a:prstClr val="black"/>
              </a:solidFill>
              <a:latin typeface="Lucida Sans Unicode"/>
            </a:endParaRPr>
          </a:p>
        </p:txBody>
      </p:sp>
      <p:sp>
        <p:nvSpPr>
          <p:cNvPr id="26" name="Rectangle 25">
            <a:extLst>
              <a:ext uri="{FF2B5EF4-FFF2-40B4-BE49-F238E27FC236}">
                <a16:creationId xmlns:a16="http://schemas.microsoft.com/office/drawing/2014/main" id="{43E5BF7D-8A34-4C7D-B433-0419043F0AD4}"/>
              </a:ext>
            </a:extLst>
          </p:cNvPr>
          <p:cNvSpPr/>
          <p:nvPr/>
        </p:nvSpPr>
        <p:spPr>
          <a:xfrm>
            <a:off x="2627784" y="4655408"/>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6. Crop growth and yield</a:t>
            </a:r>
            <a:endParaRPr lang="en-US" b="1" dirty="0">
              <a:solidFill>
                <a:prstClr val="black"/>
              </a:solidFill>
              <a:latin typeface="Lucida Sans Unicode"/>
            </a:endParaRPr>
          </a:p>
        </p:txBody>
      </p:sp>
      <p:cxnSp>
        <p:nvCxnSpPr>
          <p:cNvPr id="27" name="Elbow Connector 38">
            <a:extLst>
              <a:ext uri="{FF2B5EF4-FFF2-40B4-BE49-F238E27FC236}">
                <a16:creationId xmlns:a16="http://schemas.microsoft.com/office/drawing/2014/main" id="{3057005C-49BC-43C2-8DF3-93B8B14DBF42}"/>
              </a:ext>
            </a:extLst>
          </p:cNvPr>
          <p:cNvCxnSpPr>
            <a:cxnSpLocks/>
            <a:stCxn id="21" idx="3"/>
            <a:endCxn id="26" idx="1"/>
          </p:cNvCxnSpPr>
          <p:nvPr/>
        </p:nvCxnSpPr>
        <p:spPr>
          <a:xfrm flipV="1">
            <a:off x="2196625" y="5158328"/>
            <a:ext cx="431159" cy="17434"/>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59">
            <a:extLst>
              <a:ext uri="{FF2B5EF4-FFF2-40B4-BE49-F238E27FC236}">
                <a16:creationId xmlns:a16="http://schemas.microsoft.com/office/drawing/2014/main" id="{C5B353DD-5464-4DB3-B82C-7A1E41D57462}"/>
              </a:ext>
            </a:extLst>
          </p:cNvPr>
          <p:cNvCxnSpPr>
            <a:cxnSpLocks/>
            <a:stCxn id="24" idx="3"/>
            <a:endCxn id="25" idx="1"/>
          </p:cNvCxnSpPr>
          <p:nvPr/>
        </p:nvCxnSpPr>
        <p:spPr>
          <a:xfrm>
            <a:off x="2196625" y="1843687"/>
            <a:ext cx="503167"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9C47D01-6FCB-4FF6-BA26-BEB43C21617D}"/>
              </a:ext>
            </a:extLst>
          </p:cNvPr>
          <p:cNvSpPr/>
          <p:nvPr/>
        </p:nvSpPr>
        <p:spPr>
          <a:xfrm>
            <a:off x="7316542" y="3072912"/>
            <a:ext cx="1714500" cy="6858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9. Economic</a:t>
            </a:r>
            <a:r>
              <a:rPr lang="ja-JP" altLang="en-US" b="1" dirty="0">
                <a:solidFill>
                  <a:prstClr val="black"/>
                </a:solidFill>
                <a:latin typeface="Lucida Sans Unicode"/>
                <a:ea typeface="ＭＳ Ｐゴシック" panose="020B0600070205080204" pitchFamily="34" charset="-128"/>
              </a:rPr>
              <a:t> </a:t>
            </a:r>
            <a:r>
              <a:rPr lang="en-US" altLang="ja-JP" b="1" dirty="0">
                <a:solidFill>
                  <a:prstClr val="black"/>
                </a:solidFill>
                <a:latin typeface="Lucida Sans Unicode"/>
                <a:ea typeface="ＭＳ Ｐゴシック" panose="020B0600070205080204" pitchFamily="34" charset="-128"/>
              </a:rPr>
              <a:t>profit</a:t>
            </a:r>
            <a:endParaRPr lang="en-US" b="1" dirty="0">
              <a:solidFill>
                <a:prstClr val="black"/>
              </a:solidFill>
              <a:latin typeface="Lucida Sans Unicode"/>
            </a:endParaRPr>
          </a:p>
        </p:txBody>
      </p:sp>
      <p:sp>
        <p:nvSpPr>
          <p:cNvPr id="30" name="Rectangle 29">
            <a:extLst>
              <a:ext uri="{FF2B5EF4-FFF2-40B4-BE49-F238E27FC236}">
                <a16:creationId xmlns:a16="http://schemas.microsoft.com/office/drawing/2014/main" id="{8712B616-7FF6-4BA8-ACA7-FDD9041176B0}"/>
              </a:ext>
            </a:extLst>
          </p:cNvPr>
          <p:cNvSpPr/>
          <p:nvPr/>
        </p:nvSpPr>
        <p:spPr>
          <a:xfrm>
            <a:off x="90391" y="3127811"/>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2. Transmittance thru multi-span roof</a:t>
            </a:r>
          </a:p>
        </p:txBody>
      </p:sp>
      <p:sp>
        <p:nvSpPr>
          <p:cNvPr id="31" name="Rectangle 30">
            <a:extLst>
              <a:ext uri="{FF2B5EF4-FFF2-40B4-BE49-F238E27FC236}">
                <a16:creationId xmlns:a16="http://schemas.microsoft.com/office/drawing/2014/main" id="{6D762693-63C6-445A-BE3E-9DEF6EE96392}"/>
              </a:ext>
            </a:extLst>
          </p:cNvPr>
          <p:cNvSpPr/>
          <p:nvPr/>
        </p:nvSpPr>
        <p:spPr>
          <a:xfrm>
            <a:off x="5233764" y="3988432"/>
            <a:ext cx="171450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8. Crop production sales/cost</a:t>
            </a:r>
          </a:p>
        </p:txBody>
      </p:sp>
      <p:cxnSp>
        <p:nvCxnSpPr>
          <p:cNvPr id="34" name="Elbow Connector 38">
            <a:extLst>
              <a:ext uri="{FF2B5EF4-FFF2-40B4-BE49-F238E27FC236}">
                <a16:creationId xmlns:a16="http://schemas.microsoft.com/office/drawing/2014/main" id="{07C77D46-DE05-4E4D-8B02-AF6AEEBF0351}"/>
              </a:ext>
            </a:extLst>
          </p:cNvPr>
          <p:cNvCxnSpPr>
            <a:cxnSpLocks/>
            <a:stCxn id="30" idx="2"/>
            <a:endCxn id="21" idx="0"/>
          </p:cNvCxnSpPr>
          <p:nvPr/>
        </p:nvCxnSpPr>
        <p:spPr>
          <a:xfrm rot="5400000">
            <a:off x="873913" y="4403246"/>
            <a:ext cx="539191"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59">
            <a:extLst>
              <a:ext uri="{FF2B5EF4-FFF2-40B4-BE49-F238E27FC236}">
                <a16:creationId xmlns:a16="http://schemas.microsoft.com/office/drawing/2014/main" id="{E7878BF2-AAD5-4D03-B970-552CBDB02880}"/>
              </a:ext>
            </a:extLst>
          </p:cNvPr>
          <p:cNvCxnSpPr>
            <a:cxnSpLocks/>
            <a:stCxn id="24" idx="2"/>
            <a:endCxn id="30" idx="0"/>
          </p:cNvCxnSpPr>
          <p:nvPr/>
        </p:nvCxnSpPr>
        <p:spPr>
          <a:xfrm rot="5400000">
            <a:off x="752906" y="2737209"/>
            <a:ext cx="781204"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0062335-623D-4097-B9C6-BC3AC068CF63}"/>
              </a:ext>
            </a:extLst>
          </p:cNvPr>
          <p:cNvSpPr/>
          <p:nvPr/>
        </p:nvSpPr>
        <p:spPr>
          <a:xfrm>
            <a:off x="5233763" y="2046546"/>
            <a:ext cx="171450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7. Electrical power sales/cost</a:t>
            </a:r>
            <a:endParaRPr lang="en-US" b="1" dirty="0">
              <a:solidFill>
                <a:prstClr val="black"/>
              </a:solidFill>
              <a:latin typeface="Lucida Sans Unicode"/>
            </a:endParaRPr>
          </a:p>
        </p:txBody>
      </p:sp>
      <p:cxnSp>
        <p:nvCxnSpPr>
          <p:cNvPr id="37" name="Elbow Connector 59">
            <a:extLst>
              <a:ext uri="{FF2B5EF4-FFF2-40B4-BE49-F238E27FC236}">
                <a16:creationId xmlns:a16="http://schemas.microsoft.com/office/drawing/2014/main" id="{9AEA1826-13B0-4793-A10A-700C93D4D84C}"/>
              </a:ext>
            </a:extLst>
          </p:cNvPr>
          <p:cNvCxnSpPr>
            <a:cxnSpLocks/>
            <a:stCxn id="25" idx="3"/>
            <a:endCxn id="36" idx="1"/>
          </p:cNvCxnSpPr>
          <p:nvPr/>
        </p:nvCxnSpPr>
        <p:spPr>
          <a:xfrm>
            <a:off x="4711472" y="1843688"/>
            <a:ext cx="522291" cy="705778"/>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59">
            <a:extLst>
              <a:ext uri="{FF2B5EF4-FFF2-40B4-BE49-F238E27FC236}">
                <a16:creationId xmlns:a16="http://schemas.microsoft.com/office/drawing/2014/main" id="{0F46AC8C-0856-4119-B957-3FADF534C44D}"/>
              </a:ext>
            </a:extLst>
          </p:cNvPr>
          <p:cNvCxnSpPr>
            <a:cxnSpLocks/>
            <a:stCxn id="26" idx="3"/>
            <a:endCxn id="31" idx="1"/>
          </p:cNvCxnSpPr>
          <p:nvPr/>
        </p:nvCxnSpPr>
        <p:spPr>
          <a:xfrm flipV="1">
            <a:off x="4639464" y="4491352"/>
            <a:ext cx="594300" cy="666976"/>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59">
            <a:extLst>
              <a:ext uri="{FF2B5EF4-FFF2-40B4-BE49-F238E27FC236}">
                <a16:creationId xmlns:a16="http://schemas.microsoft.com/office/drawing/2014/main" id="{33DB8CB2-79DE-4F89-B8DF-E43E3B8BB826}"/>
              </a:ext>
            </a:extLst>
          </p:cNvPr>
          <p:cNvCxnSpPr>
            <a:cxnSpLocks/>
            <a:stCxn id="36" idx="2"/>
            <a:endCxn id="29" idx="1"/>
          </p:cNvCxnSpPr>
          <p:nvPr/>
        </p:nvCxnSpPr>
        <p:spPr>
          <a:xfrm rot="16200000" flipH="1">
            <a:off x="6522064" y="2621334"/>
            <a:ext cx="363426" cy="122552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59">
            <a:extLst>
              <a:ext uri="{FF2B5EF4-FFF2-40B4-BE49-F238E27FC236}">
                <a16:creationId xmlns:a16="http://schemas.microsoft.com/office/drawing/2014/main" id="{43C3C07F-EE41-42C5-AF47-3C53E6143635}"/>
              </a:ext>
            </a:extLst>
          </p:cNvPr>
          <p:cNvCxnSpPr>
            <a:cxnSpLocks/>
            <a:stCxn id="31" idx="0"/>
            <a:endCxn id="29" idx="1"/>
          </p:cNvCxnSpPr>
          <p:nvPr/>
        </p:nvCxnSpPr>
        <p:spPr>
          <a:xfrm rot="5400000" flipH="1" flipV="1">
            <a:off x="6417468" y="3089358"/>
            <a:ext cx="572620" cy="122552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4C902F-AEEE-42FB-8D94-043DC85466B6}"/>
              </a:ext>
            </a:extLst>
          </p:cNvPr>
          <p:cNvSpPr/>
          <p:nvPr/>
        </p:nvSpPr>
        <p:spPr>
          <a:xfrm>
            <a:off x="2627784" y="3071232"/>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5. Energy consumption by cooling/heating</a:t>
            </a:r>
            <a:endParaRPr lang="en-US" b="1" dirty="0">
              <a:solidFill>
                <a:prstClr val="black"/>
              </a:solidFill>
              <a:latin typeface="Lucida Sans Unicode"/>
            </a:endParaRPr>
          </a:p>
        </p:txBody>
      </p:sp>
      <p:cxnSp>
        <p:nvCxnSpPr>
          <p:cNvPr id="44" name="Elbow Connector 38">
            <a:extLst>
              <a:ext uri="{FF2B5EF4-FFF2-40B4-BE49-F238E27FC236}">
                <a16:creationId xmlns:a16="http://schemas.microsoft.com/office/drawing/2014/main" id="{299E1486-9BE5-4C26-AA17-22B91CDF9CBF}"/>
              </a:ext>
            </a:extLst>
          </p:cNvPr>
          <p:cNvCxnSpPr>
            <a:cxnSpLocks/>
            <a:stCxn id="21" idx="3"/>
            <a:endCxn id="43" idx="1"/>
          </p:cNvCxnSpPr>
          <p:nvPr/>
        </p:nvCxnSpPr>
        <p:spPr>
          <a:xfrm flipV="1">
            <a:off x="2196625" y="3574152"/>
            <a:ext cx="431159" cy="160161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38">
            <a:extLst>
              <a:ext uri="{FF2B5EF4-FFF2-40B4-BE49-F238E27FC236}">
                <a16:creationId xmlns:a16="http://schemas.microsoft.com/office/drawing/2014/main" id="{AE20A39D-7B31-4AD8-806C-3CB8EB282F3D}"/>
              </a:ext>
            </a:extLst>
          </p:cNvPr>
          <p:cNvCxnSpPr>
            <a:cxnSpLocks/>
            <a:stCxn id="43" idx="3"/>
            <a:endCxn id="31" idx="1"/>
          </p:cNvCxnSpPr>
          <p:nvPr/>
        </p:nvCxnSpPr>
        <p:spPr>
          <a:xfrm>
            <a:off x="4639464" y="3574152"/>
            <a:ext cx="594300" cy="9172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835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a:extLst>
              <a:ext uri="{FF2B5EF4-FFF2-40B4-BE49-F238E27FC236}">
                <a16:creationId xmlns:a16="http://schemas.microsoft.com/office/drawing/2014/main" id="{651E1FD0-0921-473F-8523-9700547CDB6E}"/>
              </a:ext>
            </a:extLst>
          </p:cNvPr>
          <p:cNvSpPr>
            <a:spLocks noGrp="1"/>
          </p:cNvSpPr>
          <p:nvPr>
            <p:ph type="title"/>
          </p:nvPr>
        </p:nvSpPr>
        <p:spPr>
          <a:xfrm>
            <a:off x="0" y="-24"/>
            <a:ext cx="9144000" cy="642942"/>
          </a:xfrm>
        </p:spPr>
        <p:txBody>
          <a:bodyPr>
            <a:normAutofit/>
          </a:bodyPr>
          <a:lstStyle/>
          <a:p>
            <a:r>
              <a:rPr lang="en-US" altLang="ja-JP" dirty="0">
                <a:solidFill>
                  <a:srgbClr val="464646"/>
                </a:solidFill>
                <a:effectLst>
                  <a:outerShdw blurRad="38100" dist="38100" dir="2700000" algn="tl">
                    <a:srgbClr val="000000">
                      <a:alpha val="43137"/>
                    </a:srgbClr>
                  </a:outerShdw>
                </a:effectLst>
              </a:rPr>
              <a:t>Overall Model Flow</a:t>
            </a:r>
            <a:endParaRPr lang="en-US" altLang="ja-JP" strike="sngStrike" dirty="0">
              <a:solidFill>
                <a:srgbClr val="FF0000"/>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a:xfrm>
            <a:off x="8483622" y="6407944"/>
            <a:ext cx="365760" cy="365125"/>
          </a:xfrm>
        </p:spPr>
        <p:txBody>
          <a:bodyPr/>
          <a:lstStyle/>
          <a:p>
            <a:fld id="{D2D8002D-B5B0-4BAC-B1F6-782DDCCE6D9C}" type="slidenum">
              <a:rPr kumimoji="1" lang="ja-JP" altLang="en-US" smtClean="0">
                <a:solidFill>
                  <a:prstClr val="black"/>
                </a:solidFill>
              </a:rPr>
              <a:pPr/>
              <a:t>11</a:t>
            </a:fld>
            <a:endParaRPr kumimoji="1" lang="ja-JP" altLang="en-US">
              <a:solidFill>
                <a:prstClr val="black"/>
              </a:solidFill>
            </a:endParaRPr>
          </a:p>
        </p:txBody>
      </p:sp>
      <p:sp>
        <p:nvSpPr>
          <p:cNvPr id="21" name="Rectangle 20">
            <a:extLst>
              <a:ext uri="{FF2B5EF4-FFF2-40B4-BE49-F238E27FC236}">
                <a16:creationId xmlns:a16="http://schemas.microsoft.com/office/drawing/2014/main" id="{C1150DE1-E741-401C-9405-CF48DAC7EA49}"/>
              </a:ext>
            </a:extLst>
          </p:cNvPr>
          <p:cNvSpPr/>
          <p:nvPr/>
        </p:nvSpPr>
        <p:spPr>
          <a:xfrm>
            <a:off x="90391" y="4672842"/>
            <a:ext cx="2106234" cy="1005840"/>
          </a:xfrm>
          <a:prstGeom prst="rect">
            <a:avLst/>
          </a:prstGeom>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3. Light intensity to plants thru shading curtain</a:t>
            </a:r>
          </a:p>
        </p:txBody>
      </p:sp>
      <p:sp>
        <p:nvSpPr>
          <p:cNvPr id="24" name="Rectangle 23">
            <a:extLst>
              <a:ext uri="{FF2B5EF4-FFF2-40B4-BE49-F238E27FC236}">
                <a16:creationId xmlns:a16="http://schemas.microsoft.com/office/drawing/2014/main" id="{A503BEEF-5E73-48A5-BBD0-F5116B27C2D7}"/>
              </a:ext>
            </a:extLst>
          </p:cNvPr>
          <p:cNvSpPr/>
          <p:nvPr/>
        </p:nvSpPr>
        <p:spPr>
          <a:xfrm>
            <a:off x="90391" y="1340767"/>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1. Solar irradiance to tiled PV</a:t>
            </a:r>
          </a:p>
        </p:txBody>
      </p:sp>
      <p:sp>
        <p:nvSpPr>
          <p:cNvPr id="25" name="Rectangle 24">
            <a:extLst>
              <a:ext uri="{FF2B5EF4-FFF2-40B4-BE49-F238E27FC236}">
                <a16:creationId xmlns:a16="http://schemas.microsoft.com/office/drawing/2014/main" id="{0D8AFB7E-BDC3-42ED-B7BB-0CA750ACA951}"/>
              </a:ext>
            </a:extLst>
          </p:cNvPr>
          <p:cNvSpPr/>
          <p:nvPr/>
        </p:nvSpPr>
        <p:spPr>
          <a:xfrm>
            <a:off x="2699792" y="1340768"/>
            <a:ext cx="201168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b="1" dirty="0">
                <a:solidFill>
                  <a:prstClr val="black"/>
                </a:solidFill>
                <a:latin typeface="Lucida Sans Unicode"/>
                <a:ea typeface="ＭＳ Ｐゴシック" panose="020B0600070205080204" pitchFamily="34" charset="-128"/>
              </a:rPr>
              <a:t>4. Electrical energy production</a:t>
            </a:r>
            <a:endParaRPr lang="en-US" sz="1600" b="1" dirty="0">
              <a:solidFill>
                <a:prstClr val="black"/>
              </a:solidFill>
              <a:latin typeface="Lucida Sans Unicode"/>
            </a:endParaRPr>
          </a:p>
        </p:txBody>
      </p:sp>
      <p:sp>
        <p:nvSpPr>
          <p:cNvPr id="26" name="Rectangle 25">
            <a:extLst>
              <a:ext uri="{FF2B5EF4-FFF2-40B4-BE49-F238E27FC236}">
                <a16:creationId xmlns:a16="http://schemas.microsoft.com/office/drawing/2014/main" id="{43E5BF7D-8A34-4C7D-B433-0419043F0AD4}"/>
              </a:ext>
            </a:extLst>
          </p:cNvPr>
          <p:cNvSpPr/>
          <p:nvPr/>
        </p:nvSpPr>
        <p:spPr>
          <a:xfrm>
            <a:off x="2627784" y="4655408"/>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6. Crop growth and yield</a:t>
            </a:r>
            <a:endParaRPr lang="en-US" b="1" dirty="0">
              <a:solidFill>
                <a:prstClr val="black"/>
              </a:solidFill>
              <a:latin typeface="Lucida Sans Unicode"/>
            </a:endParaRPr>
          </a:p>
        </p:txBody>
      </p:sp>
      <p:cxnSp>
        <p:nvCxnSpPr>
          <p:cNvPr id="27" name="Elbow Connector 38">
            <a:extLst>
              <a:ext uri="{FF2B5EF4-FFF2-40B4-BE49-F238E27FC236}">
                <a16:creationId xmlns:a16="http://schemas.microsoft.com/office/drawing/2014/main" id="{3057005C-49BC-43C2-8DF3-93B8B14DBF42}"/>
              </a:ext>
            </a:extLst>
          </p:cNvPr>
          <p:cNvCxnSpPr>
            <a:cxnSpLocks/>
            <a:stCxn id="21" idx="3"/>
            <a:endCxn id="26" idx="1"/>
          </p:cNvCxnSpPr>
          <p:nvPr/>
        </p:nvCxnSpPr>
        <p:spPr>
          <a:xfrm flipV="1">
            <a:off x="2196625" y="5158328"/>
            <a:ext cx="431159" cy="17434"/>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59">
            <a:extLst>
              <a:ext uri="{FF2B5EF4-FFF2-40B4-BE49-F238E27FC236}">
                <a16:creationId xmlns:a16="http://schemas.microsoft.com/office/drawing/2014/main" id="{C5B353DD-5464-4DB3-B82C-7A1E41D57462}"/>
              </a:ext>
            </a:extLst>
          </p:cNvPr>
          <p:cNvCxnSpPr>
            <a:cxnSpLocks/>
            <a:stCxn id="24" idx="3"/>
            <a:endCxn id="25" idx="1"/>
          </p:cNvCxnSpPr>
          <p:nvPr/>
        </p:nvCxnSpPr>
        <p:spPr>
          <a:xfrm>
            <a:off x="2196625" y="1843687"/>
            <a:ext cx="503167"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9C47D01-6FCB-4FF6-BA26-BEB43C21617D}"/>
              </a:ext>
            </a:extLst>
          </p:cNvPr>
          <p:cNvSpPr/>
          <p:nvPr/>
        </p:nvSpPr>
        <p:spPr>
          <a:xfrm>
            <a:off x="7316542" y="3072912"/>
            <a:ext cx="1714500" cy="6858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9. Economic</a:t>
            </a:r>
            <a:r>
              <a:rPr lang="ja-JP" altLang="en-US" b="1" dirty="0">
                <a:solidFill>
                  <a:prstClr val="black"/>
                </a:solidFill>
                <a:latin typeface="Lucida Sans Unicode"/>
                <a:ea typeface="ＭＳ Ｐゴシック" panose="020B0600070205080204" pitchFamily="34" charset="-128"/>
              </a:rPr>
              <a:t> </a:t>
            </a:r>
            <a:r>
              <a:rPr lang="en-US" altLang="ja-JP" b="1" dirty="0">
                <a:solidFill>
                  <a:prstClr val="black"/>
                </a:solidFill>
                <a:latin typeface="Lucida Sans Unicode"/>
                <a:ea typeface="ＭＳ Ｐゴシック" panose="020B0600070205080204" pitchFamily="34" charset="-128"/>
              </a:rPr>
              <a:t>profit</a:t>
            </a:r>
            <a:endParaRPr lang="en-US" b="1" dirty="0">
              <a:solidFill>
                <a:prstClr val="black"/>
              </a:solidFill>
              <a:latin typeface="Lucida Sans Unicode"/>
            </a:endParaRPr>
          </a:p>
        </p:txBody>
      </p:sp>
      <p:sp>
        <p:nvSpPr>
          <p:cNvPr id="30" name="Rectangle 29">
            <a:extLst>
              <a:ext uri="{FF2B5EF4-FFF2-40B4-BE49-F238E27FC236}">
                <a16:creationId xmlns:a16="http://schemas.microsoft.com/office/drawing/2014/main" id="{8712B616-7FF6-4BA8-ACA7-FDD9041176B0}"/>
              </a:ext>
            </a:extLst>
          </p:cNvPr>
          <p:cNvSpPr/>
          <p:nvPr/>
        </p:nvSpPr>
        <p:spPr>
          <a:xfrm>
            <a:off x="90391" y="3127811"/>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2. Transmittance thru multi-span roof</a:t>
            </a:r>
          </a:p>
        </p:txBody>
      </p:sp>
      <p:sp>
        <p:nvSpPr>
          <p:cNvPr id="31" name="Rectangle 30">
            <a:extLst>
              <a:ext uri="{FF2B5EF4-FFF2-40B4-BE49-F238E27FC236}">
                <a16:creationId xmlns:a16="http://schemas.microsoft.com/office/drawing/2014/main" id="{6D762693-63C6-445A-BE3E-9DEF6EE96392}"/>
              </a:ext>
            </a:extLst>
          </p:cNvPr>
          <p:cNvSpPr/>
          <p:nvPr/>
        </p:nvSpPr>
        <p:spPr>
          <a:xfrm>
            <a:off x="5233764" y="3988432"/>
            <a:ext cx="171450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8. Crop production sales/cost</a:t>
            </a:r>
          </a:p>
        </p:txBody>
      </p:sp>
      <p:cxnSp>
        <p:nvCxnSpPr>
          <p:cNvPr id="34" name="Elbow Connector 38">
            <a:extLst>
              <a:ext uri="{FF2B5EF4-FFF2-40B4-BE49-F238E27FC236}">
                <a16:creationId xmlns:a16="http://schemas.microsoft.com/office/drawing/2014/main" id="{07C77D46-DE05-4E4D-8B02-AF6AEEBF0351}"/>
              </a:ext>
            </a:extLst>
          </p:cNvPr>
          <p:cNvCxnSpPr>
            <a:cxnSpLocks/>
            <a:stCxn id="30" idx="2"/>
            <a:endCxn id="21" idx="0"/>
          </p:cNvCxnSpPr>
          <p:nvPr/>
        </p:nvCxnSpPr>
        <p:spPr>
          <a:xfrm rot="5400000">
            <a:off x="873913" y="4403246"/>
            <a:ext cx="539191"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59">
            <a:extLst>
              <a:ext uri="{FF2B5EF4-FFF2-40B4-BE49-F238E27FC236}">
                <a16:creationId xmlns:a16="http://schemas.microsoft.com/office/drawing/2014/main" id="{E7878BF2-AAD5-4D03-B970-552CBDB02880}"/>
              </a:ext>
            </a:extLst>
          </p:cNvPr>
          <p:cNvCxnSpPr>
            <a:cxnSpLocks/>
            <a:stCxn id="24" idx="2"/>
            <a:endCxn id="30" idx="0"/>
          </p:cNvCxnSpPr>
          <p:nvPr/>
        </p:nvCxnSpPr>
        <p:spPr>
          <a:xfrm rot="5400000">
            <a:off x="752906" y="2737209"/>
            <a:ext cx="781204"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0062335-623D-4097-B9C6-BC3AC068CF63}"/>
              </a:ext>
            </a:extLst>
          </p:cNvPr>
          <p:cNvSpPr/>
          <p:nvPr/>
        </p:nvSpPr>
        <p:spPr>
          <a:xfrm>
            <a:off x="5233763" y="2046546"/>
            <a:ext cx="171450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7. Electrical power sales/cost</a:t>
            </a:r>
            <a:endParaRPr lang="en-US" b="1" dirty="0">
              <a:solidFill>
                <a:prstClr val="black"/>
              </a:solidFill>
              <a:latin typeface="Lucida Sans Unicode"/>
            </a:endParaRPr>
          </a:p>
        </p:txBody>
      </p:sp>
      <p:cxnSp>
        <p:nvCxnSpPr>
          <p:cNvPr id="37" name="Elbow Connector 59">
            <a:extLst>
              <a:ext uri="{FF2B5EF4-FFF2-40B4-BE49-F238E27FC236}">
                <a16:creationId xmlns:a16="http://schemas.microsoft.com/office/drawing/2014/main" id="{9AEA1826-13B0-4793-A10A-700C93D4D84C}"/>
              </a:ext>
            </a:extLst>
          </p:cNvPr>
          <p:cNvCxnSpPr>
            <a:cxnSpLocks/>
            <a:stCxn id="25" idx="3"/>
            <a:endCxn id="36" idx="1"/>
          </p:cNvCxnSpPr>
          <p:nvPr/>
        </p:nvCxnSpPr>
        <p:spPr>
          <a:xfrm>
            <a:off x="4711472" y="1843688"/>
            <a:ext cx="522291" cy="705778"/>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59">
            <a:extLst>
              <a:ext uri="{FF2B5EF4-FFF2-40B4-BE49-F238E27FC236}">
                <a16:creationId xmlns:a16="http://schemas.microsoft.com/office/drawing/2014/main" id="{0F46AC8C-0856-4119-B957-3FADF534C44D}"/>
              </a:ext>
            </a:extLst>
          </p:cNvPr>
          <p:cNvCxnSpPr>
            <a:cxnSpLocks/>
            <a:stCxn id="26" idx="3"/>
            <a:endCxn id="31" idx="1"/>
          </p:cNvCxnSpPr>
          <p:nvPr/>
        </p:nvCxnSpPr>
        <p:spPr>
          <a:xfrm flipV="1">
            <a:off x="4639464" y="4491352"/>
            <a:ext cx="594300" cy="666976"/>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59">
            <a:extLst>
              <a:ext uri="{FF2B5EF4-FFF2-40B4-BE49-F238E27FC236}">
                <a16:creationId xmlns:a16="http://schemas.microsoft.com/office/drawing/2014/main" id="{33DB8CB2-79DE-4F89-B8DF-E43E3B8BB826}"/>
              </a:ext>
            </a:extLst>
          </p:cNvPr>
          <p:cNvCxnSpPr>
            <a:cxnSpLocks/>
            <a:stCxn id="36" idx="2"/>
            <a:endCxn id="29" idx="1"/>
          </p:cNvCxnSpPr>
          <p:nvPr/>
        </p:nvCxnSpPr>
        <p:spPr>
          <a:xfrm rot="16200000" flipH="1">
            <a:off x="6522064" y="2621334"/>
            <a:ext cx="363426" cy="122552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59">
            <a:extLst>
              <a:ext uri="{FF2B5EF4-FFF2-40B4-BE49-F238E27FC236}">
                <a16:creationId xmlns:a16="http://schemas.microsoft.com/office/drawing/2014/main" id="{43C3C07F-EE41-42C5-AF47-3C53E6143635}"/>
              </a:ext>
            </a:extLst>
          </p:cNvPr>
          <p:cNvCxnSpPr>
            <a:cxnSpLocks/>
            <a:stCxn id="31" idx="0"/>
            <a:endCxn id="29" idx="1"/>
          </p:cNvCxnSpPr>
          <p:nvPr/>
        </p:nvCxnSpPr>
        <p:spPr>
          <a:xfrm rot="5400000" flipH="1" flipV="1">
            <a:off x="6417468" y="3089358"/>
            <a:ext cx="572620" cy="122552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4C902F-AEEE-42FB-8D94-043DC85466B6}"/>
              </a:ext>
            </a:extLst>
          </p:cNvPr>
          <p:cNvSpPr/>
          <p:nvPr/>
        </p:nvSpPr>
        <p:spPr>
          <a:xfrm>
            <a:off x="2627784" y="3071232"/>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5. Energy consumption by cooling/heating</a:t>
            </a:r>
            <a:endParaRPr lang="en-US" b="1" dirty="0">
              <a:solidFill>
                <a:prstClr val="black"/>
              </a:solidFill>
              <a:latin typeface="Lucida Sans Unicode"/>
            </a:endParaRPr>
          </a:p>
        </p:txBody>
      </p:sp>
      <p:cxnSp>
        <p:nvCxnSpPr>
          <p:cNvPr id="44" name="Elbow Connector 38">
            <a:extLst>
              <a:ext uri="{FF2B5EF4-FFF2-40B4-BE49-F238E27FC236}">
                <a16:creationId xmlns:a16="http://schemas.microsoft.com/office/drawing/2014/main" id="{299E1486-9BE5-4C26-AA17-22B91CDF9CBF}"/>
              </a:ext>
            </a:extLst>
          </p:cNvPr>
          <p:cNvCxnSpPr>
            <a:cxnSpLocks/>
            <a:stCxn id="21" idx="3"/>
            <a:endCxn id="43" idx="1"/>
          </p:cNvCxnSpPr>
          <p:nvPr/>
        </p:nvCxnSpPr>
        <p:spPr>
          <a:xfrm flipV="1">
            <a:off x="2196625" y="3574152"/>
            <a:ext cx="431159" cy="160161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38">
            <a:extLst>
              <a:ext uri="{FF2B5EF4-FFF2-40B4-BE49-F238E27FC236}">
                <a16:creationId xmlns:a16="http://schemas.microsoft.com/office/drawing/2014/main" id="{AE20A39D-7B31-4AD8-806C-3CB8EB282F3D}"/>
              </a:ext>
            </a:extLst>
          </p:cNvPr>
          <p:cNvCxnSpPr>
            <a:cxnSpLocks/>
            <a:stCxn id="43" idx="3"/>
            <a:endCxn id="31" idx="1"/>
          </p:cNvCxnSpPr>
          <p:nvPr/>
        </p:nvCxnSpPr>
        <p:spPr>
          <a:xfrm>
            <a:off x="4639464" y="3574152"/>
            <a:ext cx="594300" cy="9172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C08681C6-2708-4497-A3E7-4432CB339CA8}"/>
              </a:ext>
            </a:extLst>
          </p:cNvPr>
          <p:cNvSpPr/>
          <p:nvPr/>
        </p:nvSpPr>
        <p:spPr>
          <a:xfrm>
            <a:off x="40039" y="1215634"/>
            <a:ext cx="2155698" cy="12052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508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12</a:t>
            </a:fld>
            <a:endParaRPr kumimoji="1" lang="ja-JP" altLang="en-US"/>
          </a:p>
        </p:txBody>
      </p:sp>
      <mc:AlternateContent xmlns:mc="http://schemas.openxmlformats.org/markup-compatibility/2006" xmlns:a14="http://schemas.microsoft.com/office/drawing/2010/main">
        <mc:Choice Requires="a14">
          <p:sp>
            <p:nvSpPr>
              <p:cNvPr id="10" name="Rectangle 9"/>
              <p:cNvSpPr/>
              <p:nvPr/>
            </p:nvSpPr>
            <p:spPr>
              <a:xfrm>
                <a:off x="254525" y="1706914"/>
                <a:ext cx="2412712" cy="540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𝐷𝐻</m:t>
                          </m:r>
                        </m:sub>
                      </m:sSub>
                      <m:r>
                        <a:rPr lang="en-US" i="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d>
                                <m:dPr>
                                  <m:begChr m:val=""/>
                                  <m:ctrlPr>
                                    <a:rPr lang="en-US" i="1">
                                      <a:latin typeface="Cambria Math" panose="02040503050406030204" pitchFamily="18" charset="0"/>
                                    </a:rPr>
                                  </m:ctrlPr>
                                </m:dPr>
                                <m:e>
                                  <m:r>
                                    <m:rPr>
                                      <m:sty m:val="p"/>
                                    </m:rPr>
                                    <a:rPr lang="en-US">
                                      <a:latin typeface="Cambria Math" panose="02040503050406030204" pitchFamily="18" charset="0"/>
                                    </a:rPr>
                                    <m:t>sin</m:t>
                                  </m:r>
                                  <m:r>
                                    <a:rPr lang="en-US">
                                      <a:latin typeface="Cambria Math" panose="02040503050406030204" pitchFamily="18" charset="0"/>
                                    </a:rPr>
                                    <m:t>(</m:t>
                                  </m:r>
                                  <m:r>
                                    <m:rPr>
                                      <m:sty m:val="p"/>
                                    </m:rPr>
                                    <a:rPr lang="en-US">
                                      <a:latin typeface="Cambria Math" panose="02040503050406030204" pitchFamily="18" charset="0"/>
                                    </a:rPr>
                                    <m:t>α</m:t>
                                  </m:r>
                                </m:e>
                              </m:d>
                            </m:den>
                          </m:f>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m:rPr>
                              <m:sty m:val="p"/>
                            </m:rPr>
                            <a:rPr lang="en-US" altLang="ja-JP" i="1">
                              <a:latin typeface="Cambria Math" panose="02040503050406030204" pitchFamily="18" charset="0"/>
                            </a:rPr>
                            <m:t>α</m:t>
                          </m:r>
                        </m:e>
                      </m:func>
                    </m:oMath>
                  </m:oMathPara>
                </a14:m>
                <a:endParaRPr lang="en-US" dirty="0">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54525" y="1706914"/>
                <a:ext cx="2412712" cy="5403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54525" y="3032549"/>
                <a:ext cx="3274358" cy="869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tLang="ja-JP" i="1">
                              <a:latin typeface="Cambria Math" panose="02040503050406030204" pitchFamily="18" charset="0"/>
                            </a:rPr>
                            <m:t>I</m:t>
                          </m:r>
                        </m:e>
                        <m:sub>
                          <m:r>
                            <a:rPr lang="en-US" b="0" i="1" smtClean="0">
                              <a:latin typeface="Cambria Math" panose="02040503050406030204" pitchFamily="18" charset="0"/>
                            </a:rPr>
                            <m:t>𝑠</m:t>
                          </m:r>
                        </m:sub>
                      </m:sSub>
                      <m:r>
                        <a:rPr lang="en-US" i="0">
                          <a:latin typeface="Cambria Math" panose="02040503050406030204" pitchFamily="18" charset="0"/>
                        </a:rPr>
                        <m:t>= </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m:rPr>
                                      <m:sty m:val="p"/>
                                    </m:rPr>
                                    <a:rPr lang="en-US">
                                      <a:latin typeface="Cambria Math" panose="02040503050406030204" pitchFamily="18" charset="0"/>
                                    </a:rPr>
                                    <m:t>α</m:t>
                                  </m:r>
                                </m:e>
                              </m:d>
                            </m:e>
                          </m:func>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d>
                                        <m:dPr>
                                          <m:begChr m:val=""/>
                                          <m:ctrlPr>
                                            <a:rPr lang="en-US" i="1">
                                              <a:latin typeface="Cambria Math" panose="02040503050406030204" pitchFamily="18" charset="0"/>
                                            </a:rPr>
                                          </m:ctrlPr>
                                        </m:dPr>
                                        <m:e>
                                          <m:r>
                                            <m:rPr>
                                              <m:sty m:val="p"/>
                                            </m:rPr>
                                            <a:rPr lang="en-US">
                                              <a:latin typeface="Cambria Math" panose="02040503050406030204" pitchFamily="18" charset="0"/>
                                            </a:rPr>
                                            <m:t>sin</m:t>
                                          </m:r>
                                          <m:r>
                                            <a:rPr lang="en-US">
                                              <a:latin typeface="Cambria Math" panose="02040503050406030204" pitchFamily="18" charset="0"/>
                                            </a:rPr>
                                            <m:t>(</m:t>
                                          </m:r>
                                          <m:r>
                                            <m:rPr>
                                              <m:sty m:val="p"/>
                                            </m:rPr>
                                            <a:rPr lang="en-US">
                                              <a:latin typeface="Cambria Math" panose="02040503050406030204" pitchFamily="18" charset="0"/>
                                            </a:rPr>
                                            <m:t>α</m:t>
                                          </m:r>
                                        </m:e>
                                      </m:d>
                                    </m:den>
                                  </m:f>
                                  <m:r>
                                    <a:rPr lang="en-US" i="1">
                                      <a:latin typeface="Cambria Math" panose="02040503050406030204" pitchFamily="18" charset="0"/>
                                    </a:rPr>
                                    <m:t>)</m:t>
                                  </m:r>
                                </m:sup>
                              </m:sSup>
                              <m:r>
                                <a:rPr lang="en-US" b="0" i="1" smtClean="0">
                                  <a:latin typeface="Cambria Math" panose="02040503050406030204" pitchFamily="18" charset="0"/>
                                </a:rPr>
                                <m:t> </m:t>
                              </m:r>
                            </m:e>
                          </m:d>
                        </m:num>
                        <m:den>
                          <m:r>
                            <a:rPr lang="en-US" b="0" i="0"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1 −1.4 </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𝑒</m:t>
                                      </m:r>
                                    </m:sub>
                                  </m:sSub>
                                </m:fName>
                                <m:e>
                                  <m:r>
                                    <a:rPr lang="en-US" b="0" i="1" smtClean="0">
                                      <a:latin typeface="Cambria Math" panose="02040503050406030204" pitchFamily="18" charset="0"/>
                                    </a:rPr>
                                    <m:t>𝑝</m:t>
                                  </m:r>
                                </m:e>
                              </m:func>
                            </m:e>
                          </m:d>
                        </m:den>
                      </m:f>
                    </m:oMath>
                  </m:oMathPara>
                </a14:m>
                <a:endParaRPr lang="en-US" dirty="0">
                  <a:latin typeface="Arial" panose="020B0604020202020204" pitchFamily="34" charset="0"/>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54525" y="3032549"/>
                <a:ext cx="3274358" cy="8691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79512" y="4474031"/>
                <a:ext cx="2570575" cy="5403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TD</m:t>
                          </m:r>
                        </m:sub>
                      </m:sSub>
                      <m:r>
                        <a:rPr lang="en-US" i="0">
                          <a:latin typeface="Cambria Math" panose="02040503050406030204" pitchFamily="18" charset="0"/>
                        </a:rPr>
                        <m:t>=</m:t>
                      </m:r>
                      <m:r>
                        <m:rPr>
                          <m:sty m:val="p"/>
                        </m:rPr>
                        <a:rPr lang="en-US" b="0" i="0" smtClean="0">
                          <a:latin typeface="Cambria Math" panose="02040503050406030204" pitchFamily="18" charset="0"/>
                        </a:rPr>
                        <m:t>I</m:t>
                      </m:r>
                      <m:r>
                        <a:rPr lang="en-US" b="0" i="1" baseline="-25000" smtClean="0">
                          <a:latin typeface="Cambria Math" panose="02040503050406030204" pitchFamily="18" charset="0"/>
                        </a:rPr>
                        <m:t>𝑜</m:t>
                      </m:r>
                      <m:r>
                        <a:rPr lang="en-US" b="0" i="1" baseline="-2500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𝑝</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d>
                                <m:dPr>
                                  <m:begChr m:val=""/>
                                  <m:ctrlPr>
                                    <a:rPr lang="en-US" i="1">
                                      <a:latin typeface="Cambria Math" panose="02040503050406030204" pitchFamily="18" charset="0"/>
                                    </a:rPr>
                                  </m:ctrlPr>
                                </m:dPr>
                                <m:e>
                                  <m:r>
                                    <m:rPr>
                                      <m:sty m:val="p"/>
                                    </m:rPr>
                                    <a:rPr lang="en-US">
                                      <a:latin typeface="Cambria Math" panose="02040503050406030204" pitchFamily="18" charset="0"/>
                                    </a:rPr>
                                    <m:t>sin</m:t>
                                  </m:r>
                                  <m:r>
                                    <a:rPr lang="en-US">
                                      <a:latin typeface="Cambria Math" panose="02040503050406030204" pitchFamily="18" charset="0"/>
                                    </a:rPr>
                                    <m:t>(</m:t>
                                  </m:r>
                                  <m:r>
                                    <m:rPr>
                                      <m:sty m:val="p"/>
                                    </m:rPr>
                                    <a:rPr lang="en-US">
                                      <a:latin typeface="Cambria Math" panose="02040503050406030204" pitchFamily="18" charset="0"/>
                                    </a:rPr>
                                    <m:t>α</m:t>
                                  </m:r>
                                </m:e>
                              </m:d>
                            </m:den>
                          </m:f>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m:rPr>
                                  <m:sty m:val="p"/>
                                </m:rPr>
                                <a:rPr lang="en-US">
                                  <a:latin typeface="Cambria Math" panose="02040503050406030204" pitchFamily="18" charset="0"/>
                                </a:rPr>
                                <m:t>γ</m:t>
                              </m:r>
                            </m:e>
                          </m:d>
                        </m:e>
                      </m:func>
                    </m:oMath>
                  </m:oMathPara>
                </a14:m>
                <a:endParaRPr lang="en-US" dirty="0">
                  <a:latin typeface="Arial" panose="020B0604020202020204" pitchFamily="34" charset="0"/>
                  <a:cs typeface="Arial" panose="020B060402020202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79512" y="4474031"/>
                <a:ext cx="2570575" cy="5403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96550" y="4499518"/>
                <a:ext cx="2303771" cy="628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TS</m:t>
                          </m:r>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s</m:t>
                              </m:r>
                            </m:sub>
                          </m:sSub>
                          <m:d>
                            <m:dPr>
                              <m:ctrlPr>
                                <a:rPr lang="en-US" i="1">
                                  <a:latin typeface="Cambria Math" panose="02040503050406030204" pitchFamily="18" charset="0"/>
                                </a:rPr>
                              </m:ctrlPr>
                            </m:dPr>
                            <m:e>
                              <m:r>
                                <a:rPr lang="en-US" i="0">
                                  <a:latin typeface="Cambria Math" panose="02040503050406030204" pitchFamily="18" charset="0"/>
                                </a:rPr>
                                <m:t>1+ </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d>
                                    <m:dPr>
                                      <m:ctrlPr>
                                        <a:rPr lang="en-US" i="1">
                                          <a:latin typeface="Cambria Math" panose="02040503050406030204" pitchFamily="18" charset="0"/>
                                        </a:rPr>
                                      </m:ctrlPr>
                                    </m:dPr>
                                    <m:e>
                                      <m:r>
                                        <m:rPr>
                                          <m:sty m:val="p"/>
                                        </m:rPr>
                                        <a:rPr lang="en-US" i="0">
                                          <a:latin typeface="Cambria Math" panose="02040503050406030204" pitchFamily="18" charset="0"/>
                                        </a:rPr>
                                        <m:t>β</m:t>
                                      </m:r>
                                    </m:e>
                                  </m:d>
                                </m:e>
                              </m:func>
                            </m:e>
                          </m:d>
                        </m:num>
                        <m:den>
                          <m:r>
                            <a:rPr lang="en-US" i="0">
                              <a:latin typeface="Cambria Math" panose="02040503050406030204" pitchFamily="18" charset="0"/>
                            </a:rPr>
                            <m:t>2</m:t>
                          </m:r>
                        </m:den>
                      </m:f>
                    </m:oMath>
                  </m:oMathPara>
                </a14:m>
                <a:endParaRPr lang="en-US"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3096550" y="4499518"/>
                <a:ext cx="2303771" cy="6280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652120" y="4499517"/>
                <a:ext cx="2771784" cy="618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T</m:t>
                          </m:r>
                          <m:r>
                            <m:rPr>
                              <m:sty m:val="p"/>
                            </m:rPr>
                            <a:rPr lang="en-US">
                              <a:latin typeface="Cambria Math" panose="02040503050406030204" pitchFamily="18" charset="0"/>
                            </a:rPr>
                            <m:t>ρ</m:t>
                          </m:r>
                        </m:sub>
                      </m:sSub>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ρ</m:t>
                          </m:r>
                        </m:e>
                        <m:sub>
                          <m:r>
                            <m:rPr>
                              <m:sty m:val="p"/>
                            </m:rPr>
                            <a:rPr lang="en-US">
                              <a:latin typeface="Cambria Math" panose="02040503050406030204" pitchFamily="18" charset="0"/>
                            </a:rPr>
                            <m:t>g</m:t>
                          </m:r>
                        </m:sub>
                      </m:sSub>
                      <m:f>
                        <m:fPr>
                          <m:ctrlPr>
                            <a:rPr lang="en-US" i="1">
                              <a:latin typeface="Cambria Math" panose="02040503050406030204" pitchFamily="18" charset="0"/>
                            </a:rPr>
                          </m:ctrlPr>
                        </m:fPr>
                        <m:num>
                          <m:r>
                            <m:rPr>
                              <m:sty m:val="p"/>
                            </m:rPr>
                            <a:rPr lang="en-US" b="0" i="0" smtClean="0">
                              <a:latin typeface="Cambria Math" panose="02040503050406030204" pitchFamily="18" charset="0"/>
                            </a:rPr>
                            <m:t>I</m:t>
                          </m:r>
                          <m:r>
                            <m:rPr>
                              <m:sty m:val="p"/>
                            </m:rPr>
                            <a:rPr lang="en-US" b="0" i="0" baseline="-25000" smtClean="0">
                              <a:latin typeface="Cambria Math" panose="02040503050406030204" pitchFamily="18" charset="0"/>
                            </a:rPr>
                            <m:t>HT</m:t>
                          </m:r>
                          <m:r>
                            <a:rPr lang="en-US">
                              <a:latin typeface="Cambria Math" panose="02040503050406030204" pitchFamily="18" charset="0"/>
                            </a:rPr>
                            <m:t>(1</m:t>
                          </m:r>
                          <m:r>
                            <a:rPr lang="en-US" i="1">
                              <a:latin typeface="Cambria Math" panose="02040503050406030204" pitchFamily="18" charset="0"/>
                            </a:rPr>
                            <m:t>−</m:t>
                          </m:r>
                          <m:r>
                            <a:rPr lang="en-US">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a:latin typeface="Cambria Math" panose="02040503050406030204" pitchFamily="18" charset="0"/>
                                </a:rPr>
                                <m:t>(</m:t>
                              </m:r>
                              <m:r>
                                <m:rPr>
                                  <m:sty m:val="p"/>
                                </m:rPr>
                                <a:rPr lang="en-US">
                                  <a:latin typeface="Cambria Math" panose="02040503050406030204" pitchFamily="18" charset="0"/>
                                </a:rPr>
                                <m:t>β</m:t>
                              </m:r>
                              <m:r>
                                <a:rPr lang="en-US">
                                  <a:latin typeface="Cambria Math" panose="02040503050406030204" pitchFamily="18" charset="0"/>
                                </a:rPr>
                                <m:t>)</m:t>
                              </m:r>
                            </m:e>
                          </m:func>
                          <m:r>
                            <a:rPr lang="en-US">
                              <a:latin typeface="Cambria Math" panose="02040503050406030204" pitchFamily="18" charset="0"/>
                            </a:rPr>
                            <m:t>)</m:t>
                          </m:r>
                        </m:num>
                        <m:den>
                          <m:r>
                            <a:rPr lang="en-US">
                              <a:latin typeface="Cambria Math" panose="02040503050406030204" pitchFamily="18" charset="0"/>
                            </a:rPr>
                            <m:t>2</m:t>
                          </m:r>
                        </m:den>
                      </m:f>
                    </m:oMath>
                  </m:oMathPara>
                </a14:m>
                <a:endParaRPr lang="en-US"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52120" y="4499517"/>
                <a:ext cx="2771784" cy="6181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54525" y="5334762"/>
                <a:ext cx="2487669" cy="4274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altLang="ja-JP" sz="2000" i="1">
                              <a:latin typeface="Cambria Math" panose="02040503050406030204" pitchFamily="18" charset="0"/>
                            </a:rPr>
                            <m:t>I</m:t>
                          </m:r>
                        </m:e>
                        <m:sub>
                          <m:r>
                            <m:rPr>
                              <m:sty m:val="p"/>
                            </m:rPr>
                            <a:rPr lang="en-US" sz="2000" i="0">
                              <a:latin typeface="Cambria Math" panose="02040503050406030204" pitchFamily="18" charset="0"/>
                            </a:rPr>
                            <m:t>T</m:t>
                          </m:r>
                        </m:sub>
                      </m:sSub>
                      <m:r>
                        <a:rPr lang="en-US" sz="2000" i="0">
                          <a:latin typeface="Cambria Math" panose="02040503050406030204" pitchFamily="18" charset="0"/>
                        </a:rPr>
                        <m:t>= </m:t>
                      </m:r>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TD</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TS</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T</m:t>
                          </m:r>
                          <m:r>
                            <m:rPr>
                              <m:sty m:val="p"/>
                            </m:rPr>
                            <a:rPr lang="en-US" altLang="ja-JP" sz="2000" i="1">
                              <a:latin typeface="Cambria Math" panose="02040503050406030204" pitchFamily="18" charset="0"/>
                            </a:rPr>
                            <m:t>ρ</m:t>
                          </m:r>
                        </m:sub>
                      </m:sSub>
                    </m:oMath>
                  </m:oMathPara>
                </a14:m>
                <a:endParaRPr lang="en-US" sz="2000" dirty="0">
                  <a:latin typeface="Arial" panose="020B0604020202020204" pitchFamily="34" charset="0"/>
                  <a:cs typeface="Arial" panose="020B0604020202020204"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254525" y="5334762"/>
                <a:ext cx="2487669" cy="427425"/>
              </a:xfrm>
              <a:prstGeom prst="rect">
                <a:avLst/>
              </a:prstGeom>
              <a:blipFill>
                <a:blip r:embed="rId8"/>
                <a:stretch>
                  <a:fillRect b="-571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9AD09DB-CC52-40AA-8223-69D20A1A5990}"/>
              </a:ext>
            </a:extLst>
          </p:cNvPr>
          <p:cNvSpPr/>
          <p:nvPr/>
        </p:nvSpPr>
        <p:spPr>
          <a:xfrm>
            <a:off x="179512" y="5199583"/>
            <a:ext cx="266429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タイトル 3">
            <a:extLst>
              <a:ext uri="{FF2B5EF4-FFF2-40B4-BE49-F238E27FC236}">
                <a16:creationId xmlns:a16="http://schemas.microsoft.com/office/drawing/2014/main" id="{2EE6663F-4513-4267-BE8F-FFB203F65EB3}"/>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1. Model for solar radiation on tilted OPV</a:t>
            </a:r>
          </a:p>
        </p:txBody>
      </p:sp>
      <p:sp>
        <p:nvSpPr>
          <p:cNvPr id="2" name="Footer Placeholder 1">
            <a:extLst>
              <a:ext uri="{FF2B5EF4-FFF2-40B4-BE49-F238E27FC236}">
                <a16:creationId xmlns:a16="http://schemas.microsoft.com/office/drawing/2014/main" id="{4022022D-8694-465E-8859-BDAEC102720A}"/>
              </a:ext>
            </a:extLst>
          </p:cNvPr>
          <p:cNvSpPr>
            <a:spLocks noGrp="1"/>
          </p:cNvSpPr>
          <p:nvPr>
            <p:ph type="ftr" sz="quarter" idx="11"/>
          </p:nvPr>
        </p:nvSpPr>
        <p:spPr/>
        <p:txBody>
          <a:bodyPr/>
          <a:lstStyle/>
          <a:p>
            <a:r>
              <a:rPr kumimoji="1" lang="en-US" altLang="ja-JP" dirty="0"/>
              <a:t>Yano et al, (2009)</a:t>
            </a:r>
            <a:endParaRPr kumimoji="1" lang="ja-JP" altLang="en-US" dirty="0"/>
          </a:p>
        </p:txBody>
      </p:sp>
      <p:sp>
        <p:nvSpPr>
          <p:cNvPr id="5" name="TextBox 4">
            <a:extLst>
              <a:ext uri="{FF2B5EF4-FFF2-40B4-BE49-F238E27FC236}">
                <a16:creationId xmlns:a16="http://schemas.microsoft.com/office/drawing/2014/main" id="{B532659E-74DD-4FC0-AE61-310D56C731A7}"/>
              </a:ext>
            </a:extLst>
          </p:cNvPr>
          <p:cNvSpPr txBox="1"/>
          <p:nvPr/>
        </p:nvSpPr>
        <p:spPr>
          <a:xfrm>
            <a:off x="251520" y="1130850"/>
            <a:ext cx="3236784"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Estimated direct irradiance to </a:t>
            </a:r>
          </a:p>
          <a:p>
            <a:r>
              <a:rPr lang="en-US" u="sng" dirty="0">
                <a:latin typeface="Arial" panose="020B0604020202020204" pitchFamily="34" charset="0"/>
                <a:cs typeface="Arial" panose="020B0604020202020204" pitchFamily="34" charset="0"/>
              </a:rPr>
              <a:t>horizontal</a:t>
            </a:r>
            <a:r>
              <a:rPr lang="en-US" dirty="0">
                <a:latin typeface="Arial" panose="020B0604020202020204" pitchFamily="34" charset="0"/>
                <a:cs typeface="Arial" panose="020B0604020202020204" pitchFamily="34" charset="0"/>
              </a:rPr>
              <a:t> surface</a:t>
            </a:r>
          </a:p>
        </p:txBody>
      </p:sp>
      <p:sp>
        <p:nvSpPr>
          <p:cNvPr id="15" name="TextBox 14">
            <a:extLst>
              <a:ext uri="{FF2B5EF4-FFF2-40B4-BE49-F238E27FC236}">
                <a16:creationId xmlns:a16="http://schemas.microsoft.com/office/drawing/2014/main" id="{1801A881-B470-4130-8382-94FDDE342A9B}"/>
              </a:ext>
            </a:extLst>
          </p:cNvPr>
          <p:cNvSpPr txBox="1"/>
          <p:nvPr/>
        </p:nvSpPr>
        <p:spPr>
          <a:xfrm>
            <a:off x="251520" y="2463279"/>
            <a:ext cx="3348032"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Estimated diffuse irradiance to </a:t>
            </a:r>
          </a:p>
          <a:p>
            <a:r>
              <a:rPr lang="en-US" u="sng" dirty="0">
                <a:latin typeface="Arial" panose="020B0604020202020204" pitchFamily="34" charset="0"/>
                <a:cs typeface="Arial" panose="020B0604020202020204" pitchFamily="34" charset="0"/>
              </a:rPr>
              <a:t>horizontal</a:t>
            </a:r>
            <a:r>
              <a:rPr lang="en-US" dirty="0">
                <a:latin typeface="Arial" panose="020B0604020202020204" pitchFamily="34" charset="0"/>
                <a:cs typeface="Arial" panose="020B0604020202020204" pitchFamily="34" charset="0"/>
              </a:rPr>
              <a:t> surface</a:t>
            </a:r>
          </a:p>
        </p:txBody>
      </p:sp>
      <p:sp>
        <p:nvSpPr>
          <p:cNvPr id="8" name="TextBox 7">
            <a:extLst>
              <a:ext uri="{FF2B5EF4-FFF2-40B4-BE49-F238E27FC236}">
                <a16:creationId xmlns:a16="http://schemas.microsoft.com/office/drawing/2014/main" id="{E9E978AD-97F4-440B-B602-43747D1DE94B}"/>
              </a:ext>
            </a:extLst>
          </p:cNvPr>
          <p:cNvSpPr txBox="1"/>
          <p:nvPr/>
        </p:nvSpPr>
        <p:spPr>
          <a:xfrm>
            <a:off x="251520" y="4176707"/>
            <a:ext cx="283923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Irradiance to tilted surface</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F996D7D-76D3-478D-840A-150457A4B35A}"/>
                  </a:ext>
                </a:extLst>
              </p:cNvPr>
              <p:cNvSpPr/>
              <p:nvPr/>
            </p:nvSpPr>
            <p:spPr>
              <a:xfrm>
                <a:off x="251520" y="6063679"/>
                <a:ext cx="6611041" cy="46166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m:rPr>
                            <m:sty m:val="p"/>
                          </m:rPr>
                          <a:rPr lang="en-US" altLang="ja-JP" sz="2400" i="1">
                            <a:latin typeface="Cambria Math" panose="02040503050406030204" pitchFamily="18" charset="0"/>
                          </a:rPr>
                          <m:t>I</m:t>
                        </m:r>
                      </m:e>
                      <m:sub>
                        <m:r>
                          <m:rPr>
                            <m:sty m:val="p"/>
                          </m:rPr>
                          <a:rPr lang="en-US" sz="2400" i="0">
                            <a:latin typeface="Cambria Math" panose="02040503050406030204" pitchFamily="18" charset="0"/>
                          </a:rPr>
                          <m:t>T</m:t>
                        </m:r>
                      </m:sub>
                    </m:sSub>
                    <m:r>
                      <a:rPr lang="en-US" sz="2400" b="0" i="0" smtClean="0">
                        <a:latin typeface="Cambria Math" panose="02040503050406030204" pitchFamily="18" charset="0"/>
                      </a:rPr>
                      <m:t> </m:t>
                    </m:r>
                  </m:oMath>
                </a14:m>
                <a:r>
                  <a:rPr lang="en-US" sz="2400" dirty="0">
                    <a:latin typeface="Arial" panose="020B0604020202020204" pitchFamily="34" charset="0"/>
                    <a:cs typeface="Arial" panose="020B0604020202020204" pitchFamily="34" charset="0"/>
                  </a:rPr>
                  <a:t>[W m</a:t>
                </a:r>
                <a:r>
                  <a:rPr lang="en-US" sz="2400" baseline="30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total solar irradiance to tilted surface</a:t>
                </a:r>
              </a:p>
            </p:txBody>
          </p:sp>
        </mc:Choice>
        <mc:Fallback xmlns="">
          <p:sp>
            <p:nvSpPr>
              <p:cNvPr id="24" name="Rectangle 23">
                <a:extLst>
                  <a:ext uri="{FF2B5EF4-FFF2-40B4-BE49-F238E27FC236}">
                    <a16:creationId xmlns:a16="http://schemas.microsoft.com/office/drawing/2014/main" id="{7F996D7D-76D3-478D-840A-150457A4B35A}"/>
                  </a:ext>
                </a:extLst>
              </p:cNvPr>
              <p:cNvSpPr>
                <a:spLocks noRot="1" noChangeAspect="1" noMove="1" noResize="1" noEditPoints="1" noAdjustHandles="1" noChangeArrowheads="1" noChangeShapeType="1" noTextEdit="1"/>
              </p:cNvSpPr>
              <p:nvPr/>
            </p:nvSpPr>
            <p:spPr>
              <a:xfrm>
                <a:off x="251520" y="6063679"/>
                <a:ext cx="6611041" cy="461665"/>
              </a:xfrm>
              <a:prstGeom prst="rect">
                <a:avLst/>
              </a:prstGeom>
              <a:blipFill>
                <a:blip r:embed="rId9"/>
                <a:stretch>
                  <a:fillRect l="-184" t="-9333" r="-553" b="-32000"/>
                </a:stretch>
              </a:blipFill>
            </p:spPr>
            <p:txBody>
              <a:bodyPr/>
              <a:lstStyle/>
              <a:p>
                <a:r>
                  <a:rPr lang="en-US">
                    <a:noFill/>
                  </a:rPr>
                  <a:t> </a:t>
                </a:r>
              </a:p>
            </p:txBody>
          </p:sp>
        </mc:Fallback>
      </mc:AlternateContent>
      <p:pic>
        <p:nvPicPr>
          <p:cNvPr id="21" name="図 0" descr="angles.jpg">
            <a:extLst>
              <a:ext uri="{FF2B5EF4-FFF2-40B4-BE49-F238E27FC236}">
                <a16:creationId xmlns:a16="http://schemas.microsoft.com/office/drawing/2014/main" id="{C3986717-2C34-4EA6-9500-B08CF17727AF}"/>
              </a:ext>
            </a:extLst>
          </p:cNvPr>
          <p:cNvPicPr>
            <a:picLocks noChangeAspect="1"/>
          </p:cNvPicPr>
          <p:nvPr/>
        </p:nvPicPr>
        <p:blipFill>
          <a:blip r:embed="rId10" cstate="print"/>
          <a:stretch>
            <a:fillRect/>
          </a:stretch>
        </p:blipFill>
        <p:spPr>
          <a:xfrm>
            <a:off x="4805558" y="866909"/>
            <a:ext cx="4091957" cy="3190418"/>
          </a:xfrm>
          <a:prstGeom prst="rect">
            <a:avLst/>
          </a:prstGeom>
        </p:spPr>
      </p:pic>
      <p:sp>
        <p:nvSpPr>
          <p:cNvPr id="25" name="Rectangle 24">
            <a:extLst>
              <a:ext uri="{FF2B5EF4-FFF2-40B4-BE49-F238E27FC236}">
                <a16:creationId xmlns:a16="http://schemas.microsoft.com/office/drawing/2014/main" id="{59DCBD76-150B-42C6-A72F-D56B5A96C4DE}"/>
              </a:ext>
            </a:extLst>
          </p:cNvPr>
          <p:cNvSpPr/>
          <p:nvPr/>
        </p:nvSpPr>
        <p:spPr>
          <a:xfrm>
            <a:off x="6425334" y="4057327"/>
            <a:ext cx="2683170" cy="307777"/>
          </a:xfrm>
          <a:prstGeom prst="rect">
            <a:avLst/>
          </a:prstGeom>
        </p:spPr>
        <p:txBody>
          <a:bodyPr wrap="none">
            <a:spAutoFit/>
          </a:bodyPr>
          <a:lstStyle/>
          <a:p>
            <a:r>
              <a:rPr lang="en-US" sz="1400" dirty="0">
                <a:latin typeface="Arial" panose="020B0604020202020204" pitchFamily="34" charset="0"/>
                <a:ea typeface="MS Mincho" panose="02020609040205080304" pitchFamily="49" charset="-128"/>
                <a:cs typeface="Arial" panose="020B0604020202020204" pitchFamily="34" charset="0"/>
              </a:rPr>
              <a:t>(derived from Yano et al., 2009)</a:t>
            </a:r>
            <a:endParaRPr lang="en-US" sz="1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450D03C-EB54-4A54-9693-3C04C3CA26DC}"/>
                  </a:ext>
                </a:extLst>
              </p:cNvPr>
              <p:cNvSpPr/>
              <p:nvPr/>
            </p:nvSpPr>
            <p:spPr>
              <a:xfrm>
                <a:off x="5756739" y="5373216"/>
                <a:ext cx="1981504" cy="400110"/>
              </a:xfrm>
              <a:prstGeom prst="rect">
                <a:avLst/>
              </a:prstGeom>
            </p:spPr>
            <p:txBody>
              <a:bodyPr wrap="none">
                <a:spAutoFit/>
              </a:bodyPr>
              <a:lstStyle/>
              <a:p>
                <a:r>
                  <a:rPr lang="en-US" sz="2000" dirty="0"/>
                  <a:t>(</a:t>
                </a:r>
                <a14:m>
                  <m:oMath xmlns:m="http://schemas.openxmlformats.org/officeDocument/2006/math">
                    <m:sSub>
                      <m:sSubPr>
                        <m:ctrlPr>
                          <a:rPr lang="en-US" sz="2000" i="1" smtClean="0">
                            <a:latin typeface="Cambria Math" panose="02040503050406030204" pitchFamily="18" charset="0"/>
                          </a:rPr>
                        </m:ctrlPr>
                      </m:sSubPr>
                      <m:e>
                        <m:r>
                          <m:rPr>
                            <m:sty m:val="p"/>
                          </m:rPr>
                          <a:rPr lang="en-US" altLang="ja-JP" sz="2000" i="1">
                            <a:latin typeface="Cambria Math" panose="02040503050406030204" pitchFamily="18" charset="0"/>
                          </a:rPr>
                          <m:t>I</m:t>
                        </m:r>
                      </m:e>
                      <m:sub>
                        <m:r>
                          <m:rPr>
                            <m:sty m:val="p"/>
                          </m:rPr>
                          <a:rPr lang="en-US" altLang="ja-JP" sz="2000" b="0" i="0" smtClean="0">
                            <a:latin typeface="Cambria Math" panose="02040503050406030204" pitchFamily="18" charset="0"/>
                          </a:rPr>
                          <m:t>H</m:t>
                        </m:r>
                        <m:r>
                          <m:rPr>
                            <m:sty m:val="p"/>
                          </m:rPr>
                          <a:rPr lang="en-US" sz="2000" i="0">
                            <a:latin typeface="Cambria Math" panose="02040503050406030204" pitchFamily="18" charset="0"/>
                          </a:rPr>
                          <m:t>T</m:t>
                        </m:r>
                      </m:sub>
                    </m:sSub>
                    <m:r>
                      <a:rPr lang="en-US" sz="2000" i="0">
                        <a:latin typeface="Cambria Math" panose="02040503050406030204" pitchFamily="18" charset="0"/>
                      </a:rPr>
                      <m:t>= </m:t>
                    </m:r>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DH</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S</m:t>
                        </m:r>
                      </m:sub>
                    </m:sSub>
                  </m:oMath>
                </a14:m>
                <a:r>
                  <a:rPr lang="en-US" sz="2000" dirty="0">
                    <a:latin typeface="Arial" panose="020B0604020202020204" pitchFamily="34" charset="0"/>
                    <a:cs typeface="Arial" panose="020B0604020202020204" pitchFamily="34" charset="0"/>
                  </a:rPr>
                  <a:t>)</a:t>
                </a:r>
              </a:p>
            </p:txBody>
          </p:sp>
        </mc:Choice>
        <mc:Fallback xmlns="">
          <p:sp>
            <p:nvSpPr>
              <p:cNvPr id="22" name="Rectangle 21">
                <a:extLst>
                  <a:ext uri="{FF2B5EF4-FFF2-40B4-BE49-F238E27FC236}">
                    <a16:creationId xmlns:a16="http://schemas.microsoft.com/office/drawing/2014/main" id="{5450D03C-EB54-4A54-9693-3C04C3CA26DC}"/>
                  </a:ext>
                </a:extLst>
              </p:cNvPr>
              <p:cNvSpPr>
                <a:spLocks noRot="1" noChangeAspect="1" noMove="1" noResize="1" noEditPoints="1" noAdjustHandles="1" noChangeArrowheads="1" noChangeShapeType="1" noTextEdit="1"/>
              </p:cNvSpPr>
              <p:nvPr/>
            </p:nvSpPr>
            <p:spPr>
              <a:xfrm>
                <a:off x="5756739" y="5373216"/>
                <a:ext cx="1981504" cy="400110"/>
              </a:xfrm>
              <a:prstGeom prst="rect">
                <a:avLst/>
              </a:prstGeom>
              <a:blipFill>
                <a:blip r:embed="rId11"/>
                <a:stretch>
                  <a:fillRect l="-3077" t="-12121" r="-2769" b="-27273"/>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6541378A-1AA2-4173-BF0F-CC76C720ABDB}"/>
              </a:ext>
            </a:extLst>
          </p:cNvPr>
          <p:cNvSpPr/>
          <p:nvPr/>
        </p:nvSpPr>
        <p:spPr>
          <a:xfrm>
            <a:off x="5652120" y="5229200"/>
            <a:ext cx="2086123"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3708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13</a:t>
            </a:fld>
            <a:endParaRPr kumimoji="1" lang="ja-JP" altLang="en-US"/>
          </a:p>
        </p:txBody>
      </p:sp>
      <p:sp>
        <p:nvSpPr>
          <p:cNvPr id="22" name="タイトル 3">
            <a:extLst>
              <a:ext uri="{FF2B5EF4-FFF2-40B4-BE49-F238E27FC236}">
                <a16:creationId xmlns:a16="http://schemas.microsoft.com/office/drawing/2014/main" id="{B2CA2FD3-ECFB-461D-95D7-E29CAF0CDF74}"/>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1. Model for solar radiation on tilted OPV: Example</a:t>
            </a:r>
            <a:endParaRPr lang="en-US" altLang="ja-JP" sz="2400" u="sng" dirty="0">
              <a:solidFill>
                <a:schemeClr val="tx1"/>
              </a:solidFill>
            </a:endParaRPr>
          </a:p>
        </p:txBody>
      </p:sp>
      <p:graphicFrame>
        <p:nvGraphicFramePr>
          <p:cNvPr id="9" name="Chart 8">
            <a:extLst>
              <a:ext uri="{FF2B5EF4-FFF2-40B4-BE49-F238E27FC236}">
                <a16:creationId xmlns:a16="http://schemas.microsoft.com/office/drawing/2014/main" id="{B86C224B-F4F5-4F09-8E32-E917355AAEC2}"/>
              </a:ext>
            </a:extLst>
          </p:cNvPr>
          <p:cNvGraphicFramePr>
            <a:graphicFrameLocks noChangeAspect="1"/>
          </p:cNvGraphicFramePr>
          <p:nvPr>
            <p:extLst>
              <p:ext uri="{D42A27DB-BD31-4B8C-83A1-F6EECF244321}">
                <p14:modId xmlns:p14="http://schemas.microsoft.com/office/powerpoint/2010/main" val="324282435"/>
              </p:ext>
            </p:extLst>
          </p:nvPr>
        </p:nvGraphicFramePr>
        <p:xfrm>
          <a:off x="-81113" y="642918"/>
          <a:ext cx="9094145" cy="60264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7022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2F37F5-BDC0-42BC-BDF6-70E26462699C}"/>
              </a:ext>
            </a:extLst>
          </p:cNvPr>
          <p:cNvPicPr>
            <a:picLocks noChangeAspect="1"/>
          </p:cNvPicPr>
          <p:nvPr/>
        </p:nvPicPr>
        <p:blipFill>
          <a:blip r:embed="rId3"/>
          <a:stretch>
            <a:fillRect/>
          </a:stretch>
        </p:blipFill>
        <p:spPr>
          <a:xfrm>
            <a:off x="36873" y="1556792"/>
            <a:ext cx="9070254" cy="5184576"/>
          </a:xfrm>
          <a:prstGeom prst="rect">
            <a:avLst/>
          </a:prstGeom>
        </p:spPr>
      </p:pic>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14</a:t>
            </a:fld>
            <a:endParaRPr kumimoji="1" lang="ja-JP" altLang="en-US"/>
          </a:p>
        </p:txBody>
      </p:sp>
      <p:sp>
        <p:nvSpPr>
          <p:cNvPr id="22" name="タイトル 3">
            <a:extLst>
              <a:ext uri="{FF2B5EF4-FFF2-40B4-BE49-F238E27FC236}">
                <a16:creationId xmlns:a16="http://schemas.microsoft.com/office/drawing/2014/main" id="{B2CA2FD3-ECFB-461D-95D7-E29CAF0CDF74}"/>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1. Model for solar radiation on tilted OPV: Validation result</a:t>
            </a:r>
            <a:endParaRPr lang="en-US" altLang="ja-JP" sz="2400" u="sng" dirty="0">
              <a:solidFill>
                <a:schemeClr val="tx1"/>
              </a:solidFill>
            </a:endParaRPr>
          </a:p>
        </p:txBody>
      </p:sp>
      <p:sp>
        <p:nvSpPr>
          <p:cNvPr id="8" name="Rectangle 7">
            <a:extLst>
              <a:ext uri="{FF2B5EF4-FFF2-40B4-BE49-F238E27FC236}">
                <a16:creationId xmlns:a16="http://schemas.microsoft.com/office/drawing/2014/main" id="{998DD8A3-847F-4D9B-B7ED-6DCD4A1D3C3F}"/>
              </a:ext>
            </a:extLst>
          </p:cNvPr>
          <p:cNvSpPr/>
          <p:nvPr/>
        </p:nvSpPr>
        <p:spPr>
          <a:xfrm>
            <a:off x="0" y="642918"/>
            <a:ext cx="9070254" cy="830997"/>
          </a:xfrm>
          <a:prstGeom prst="rect">
            <a:avLst/>
          </a:prstGeom>
        </p:spPr>
        <p:txBody>
          <a:bodyPr wrap="square">
            <a:spAutoFit/>
          </a:bodyPr>
          <a:lstStyle/>
          <a:p>
            <a:r>
              <a:rPr lang="en-US" sz="2400" dirty="0"/>
              <a:t>Correlation of estimated vs real solar irradiance to </a:t>
            </a:r>
            <a:r>
              <a:rPr lang="en-US" sz="2400" u="sng" dirty="0"/>
              <a:t>horizontal</a:t>
            </a:r>
            <a:r>
              <a:rPr lang="en-US" sz="2400" dirty="0"/>
              <a:t> surface</a:t>
            </a:r>
          </a:p>
        </p:txBody>
      </p:sp>
    </p:spTree>
    <p:extLst>
      <p:ext uri="{BB962C8B-B14F-4D97-AF65-F5344CB8AC3E}">
        <p14:creationId xmlns:p14="http://schemas.microsoft.com/office/powerpoint/2010/main" val="295638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02DEE6-2371-4FC8-A474-A0C907C9F404}"/>
              </a:ext>
            </a:extLst>
          </p:cNvPr>
          <p:cNvPicPr>
            <a:picLocks noChangeAspect="1"/>
          </p:cNvPicPr>
          <p:nvPr/>
        </p:nvPicPr>
        <p:blipFill>
          <a:blip r:embed="rId3"/>
          <a:stretch>
            <a:fillRect/>
          </a:stretch>
        </p:blipFill>
        <p:spPr>
          <a:xfrm>
            <a:off x="36873" y="1473915"/>
            <a:ext cx="9070254" cy="5267452"/>
          </a:xfrm>
          <a:prstGeom prst="rect">
            <a:avLst/>
          </a:prstGeom>
        </p:spPr>
      </p:pic>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15</a:t>
            </a:fld>
            <a:endParaRPr kumimoji="1" lang="ja-JP" altLang="en-US"/>
          </a:p>
        </p:txBody>
      </p:sp>
      <p:sp>
        <p:nvSpPr>
          <p:cNvPr id="22" name="タイトル 3">
            <a:extLst>
              <a:ext uri="{FF2B5EF4-FFF2-40B4-BE49-F238E27FC236}">
                <a16:creationId xmlns:a16="http://schemas.microsoft.com/office/drawing/2014/main" id="{B2CA2FD3-ECFB-461D-95D7-E29CAF0CDF74}"/>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1. Model for solar radiation on tilted OPV: Validation result</a:t>
            </a:r>
            <a:endParaRPr lang="en-US" altLang="ja-JP" sz="2400" u="sng" dirty="0">
              <a:solidFill>
                <a:schemeClr val="tx1"/>
              </a:solidFill>
            </a:endParaRPr>
          </a:p>
        </p:txBody>
      </p:sp>
      <p:sp>
        <p:nvSpPr>
          <p:cNvPr id="10" name="Rectangle 9">
            <a:extLst>
              <a:ext uri="{FF2B5EF4-FFF2-40B4-BE49-F238E27FC236}">
                <a16:creationId xmlns:a16="http://schemas.microsoft.com/office/drawing/2014/main" id="{52033097-6910-4922-8873-0267EFCBE07C}"/>
              </a:ext>
            </a:extLst>
          </p:cNvPr>
          <p:cNvSpPr/>
          <p:nvPr/>
        </p:nvSpPr>
        <p:spPr>
          <a:xfrm>
            <a:off x="0" y="642918"/>
            <a:ext cx="9070254" cy="830997"/>
          </a:xfrm>
          <a:prstGeom prst="rect">
            <a:avLst/>
          </a:prstGeom>
        </p:spPr>
        <p:txBody>
          <a:bodyPr wrap="square">
            <a:spAutoFit/>
          </a:bodyPr>
          <a:lstStyle/>
          <a:p>
            <a:r>
              <a:rPr lang="en-US" sz="2400" dirty="0"/>
              <a:t>Correlation of estimated vs real solar irradiance to </a:t>
            </a:r>
            <a:r>
              <a:rPr lang="en-US" sz="2400" u="sng" dirty="0"/>
              <a:t>tilted</a:t>
            </a:r>
            <a:r>
              <a:rPr lang="en-US" sz="2400" dirty="0"/>
              <a:t> surface</a:t>
            </a:r>
          </a:p>
        </p:txBody>
      </p:sp>
    </p:spTree>
    <p:extLst>
      <p:ext uri="{BB962C8B-B14F-4D97-AF65-F5344CB8AC3E}">
        <p14:creationId xmlns:p14="http://schemas.microsoft.com/office/powerpoint/2010/main" val="326021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a:extLst>
              <a:ext uri="{FF2B5EF4-FFF2-40B4-BE49-F238E27FC236}">
                <a16:creationId xmlns:a16="http://schemas.microsoft.com/office/drawing/2014/main" id="{651E1FD0-0921-473F-8523-9700547CDB6E}"/>
              </a:ext>
            </a:extLst>
          </p:cNvPr>
          <p:cNvSpPr>
            <a:spLocks noGrp="1"/>
          </p:cNvSpPr>
          <p:nvPr>
            <p:ph type="title"/>
          </p:nvPr>
        </p:nvSpPr>
        <p:spPr>
          <a:xfrm>
            <a:off x="0" y="-24"/>
            <a:ext cx="9144000" cy="642942"/>
          </a:xfrm>
        </p:spPr>
        <p:txBody>
          <a:bodyPr>
            <a:normAutofit/>
          </a:bodyPr>
          <a:lstStyle/>
          <a:p>
            <a:r>
              <a:rPr lang="en-US" altLang="ja-JP" dirty="0">
                <a:solidFill>
                  <a:srgbClr val="464646"/>
                </a:solidFill>
                <a:effectLst>
                  <a:outerShdw blurRad="38100" dist="38100" dir="2700000" algn="tl">
                    <a:srgbClr val="000000">
                      <a:alpha val="43137"/>
                    </a:srgbClr>
                  </a:outerShdw>
                </a:effectLst>
              </a:rPr>
              <a:t>Overall Model Flow</a:t>
            </a:r>
            <a:endParaRPr lang="en-US" altLang="ja-JP" strike="sngStrike" dirty="0">
              <a:solidFill>
                <a:srgbClr val="FF0000"/>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a:xfrm>
            <a:off x="8483622" y="6407944"/>
            <a:ext cx="365760" cy="365125"/>
          </a:xfrm>
        </p:spPr>
        <p:txBody>
          <a:bodyPr/>
          <a:lstStyle/>
          <a:p>
            <a:fld id="{D2D8002D-B5B0-4BAC-B1F6-782DDCCE6D9C}" type="slidenum">
              <a:rPr kumimoji="1" lang="ja-JP" altLang="en-US" smtClean="0">
                <a:solidFill>
                  <a:prstClr val="black"/>
                </a:solidFill>
              </a:rPr>
              <a:pPr/>
              <a:t>16</a:t>
            </a:fld>
            <a:endParaRPr kumimoji="1" lang="ja-JP" altLang="en-US">
              <a:solidFill>
                <a:prstClr val="black"/>
              </a:solidFill>
            </a:endParaRPr>
          </a:p>
        </p:txBody>
      </p:sp>
      <p:sp>
        <p:nvSpPr>
          <p:cNvPr id="21" name="Rectangle 20">
            <a:extLst>
              <a:ext uri="{FF2B5EF4-FFF2-40B4-BE49-F238E27FC236}">
                <a16:creationId xmlns:a16="http://schemas.microsoft.com/office/drawing/2014/main" id="{C1150DE1-E741-401C-9405-CF48DAC7EA49}"/>
              </a:ext>
            </a:extLst>
          </p:cNvPr>
          <p:cNvSpPr/>
          <p:nvPr/>
        </p:nvSpPr>
        <p:spPr>
          <a:xfrm>
            <a:off x="90391" y="4672842"/>
            <a:ext cx="2106234" cy="1005840"/>
          </a:xfrm>
          <a:prstGeom prst="rect">
            <a:avLst/>
          </a:prstGeom>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3. Light intensity to plants thru shading curtain</a:t>
            </a:r>
          </a:p>
        </p:txBody>
      </p:sp>
      <p:sp>
        <p:nvSpPr>
          <p:cNvPr id="24" name="Rectangle 23">
            <a:extLst>
              <a:ext uri="{FF2B5EF4-FFF2-40B4-BE49-F238E27FC236}">
                <a16:creationId xmlns:a16="http://schemas.microsoft.com/office/drawing/2014/main" id="{A503BEEF-5E73-48A5-BBD0-F5116B27C2D7}"/>
              </a:ext>
            </a:extLst>
          </p:cNvPr>
          <p:cNvSpPr/>
          <p:nvPr/>
        </p:nvSpPr>
        <p:spPr>
          <a:xfrm>
            <a:off x="90391" y="1340767"/>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1. Solar irradiance to tiled PV</a:t>
            </a:r>
          </a:p>
        </p:txBody>
      </p:sp>
      <p:sp>
        <p:nvSpPr>
          <p:cNvPr id="25" name="Rectangle 24">
            <a:extLst>
              <a:ext uri="{FF2B5EF4-FFF2-40B4-BE49-F238E27FC236}">
                <a16:creationId xmlns:a16="http://schemas.microsoft.com/office/drawing/2014/main" id="{0D8AFB7E-BDC3-42ED-B7BB-0CA750ACA951}"/>
              </a:ext>
            </a:extLst>
          </p:cNvPr>
          <p:cNvSpPr/>
          <p:nvPr/>
        </p:nvSpPr>
        <p:spPr>
          <a:xfrm>
            <a:off x="2699792" y="1340768"/>
            <a:ext cx="201168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b="1" dirty="0">
                <a:solidFill>
                  <a:prstClr val="black"/>
                </a:solidFill>
                <a:latin typeface="Lucida Sans Unicode"/>
                <a:ea typeface="ＭＳ Ｐゴシック" panose="020B0600070205080204" pitchFamily="34" charset="-128"/>
              </a:rPr>
              <a:t>4. Electrical energy production</a:t>
            </a:r>
            <a:endParaRPr lang="en-US" sz="1600" b="1" dirty="0">
              <a:solidFill>
                <a:prstClr val="black"/>
              </a:solidFill>
              <a:latin typeface="Lucida Sans Unicode"/>
            </a:endParaRPr>
          </a:p>
        </p:txBody>
      </p:sp>
      <p:sp>
        <p:nvSpPr>
          <p:cNvPr id="26" name="Rectangle 25">
            <a:extLst>
              <a:ext uri="{FF2B5EF4-FFF2-40B4-BE49-F238E27FC236}">
                <a16:creationId xmlns:a16="http://schemas.microsoft.com/office/drawing/2014/main" id="{43E5BF7D-8A34-4C7D-B433-0419043F0AD4}"/>
              </a:ext>
            </a:extLst>
          </p:cNvPr>
          <p:cNvSpPr/>
          <p:nvPr/>
        </p:nvSpPr>
        <p:spPr>
          <a:xfrm>
            <a:off x="2627784" y="4655408"/>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6. Crop growth and yield</a:t>
            </a:r>
            <a:endParaRPr lang="en-US" b="1" dirty="0">
              <a:solidFill>
                <a:prstClr val="black"/>
              </a:solidFill>
              <a:latin typeface="Lucida Sans Unicode"/>
            </a:endParaRPr>
          </a:p>
        </p:txBody>
      </p:sp>
      <p:cxnSp>
        <p:nvCxnSpPr>
          <p:cNvPr id="27" name="Elbow Connector 38">
            <a:extLst>
              <a:ext uri="{FF2B5EF4-FFF2-40B4-BE49-F238E27FC236}">
                <a16:creationId xmlns:a16="http://schemas.microsoft.com/office/drawing/2014/main" id="{3057005C-49BC-43C2-8DF3-93B8B14DBF42}"/>
              </a:ext>
            </a:extLst>
          </p:cNvPr>
          <p:cNvCxnSpPr>
            <a:cxnSpLocks/>
            <a:stCxn id="21" idx="3"/>
            <a:endCxn id="26" idx="1"/>
          </p:cNvCxnSpPr>
          <p:nvPr/>
        </p:nvCxnSpPr>
        <p:spPr>
          <a:xfrm flipV="1">
            <a:off x="2196625" y="5158328"/>
            <a:ext cx="431159" cy="17434"/>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59">
            <a:extLst>
              <a:ext uri="{FF2B5EF4-FFF2-40B4-BE49-F238E27FC236}">
                <a16:creationId xmlns:a16="http://schemas.microsoft.com/office/drawing/2014/main" id="{C5B353DD-5464-4DB3-B82C-7A1E41D57462}"/>
              </a:ext>
            </a:extLst>
          </p:cNvPr>
          <p:cNvCxnSpPr>
            <a:cxnSpLocks/>
            <a:stCxn id="24" idx="3"/>
            <a:endCxn id="25" idx="1"/>
          </p:cNvCxnSpPr>
          <p:nvPr/>
        </p:nvCxnSpPr>
        <p:spPr>
          <a:xfrm>
            <a:off x="2196625" y="1843687"/>
            <a:ext cx="503167"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9C47D01-6FCB-4FF6-BA26-BEB43C21617D}"/>
              </a:ext>
            </a:extLst>
          </p:cNvPr>
          <p:cNvSpPr/>
          <p:nvPr/>
        </p:nvSpPr>
        <p:spPr>
          <a:xfrm>
            <a:off x="7316542" y="3072912"/>
            <a:ext cx="1714500" cy="6858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9. Economic</a:t>
            </a:r>
            <a:r>
              <a:rPr lang="ja-JP" altLang="en-US" b="1" dirty="0">
                <a:solidFill>
                  <a:prstClr val="black"/>
                </a:solidFill>
                <a:latin typeface="Lucida Sans Unicode"/>
                <a:ea typeface="ＭＳ Ｐゴシック" panose="020B0600070205080204" pitchFamily="34" charset="-128"/>
              </a:rPr>
              <a:t> </a:t>
            </a:r>
            <a:r>
              <a:rPr lang="en-US" altLang="ja-JP" b="1" dirty="0">
                <a:solidFill>
                  <a:prstClr val="black"/>
                </a:solidFill>
                <a:latin typeface="Lucida Sans Unicode"/>
                <a:ea typeface="ＭＳ Ｐゴシック" panose="020B0600070205080204" pitchFamily="34" charset="-128"/>
              </a:rPr>
              <a:t>profit</a:t>
            </a:r>
            <a:endParaRPr lang="en-US" b="1" dirty="0">
              <a:solidFill>
                <a:prstClr val="black"/>
              </a:solidFill>
              <a:latin typeface="Lucida Sans Unicode"/>
            </a:endParaRPr>
          </a:p>
        </p:txBody>
      </p:sp>
      <p:sp>
        <p:nvSpPr>
          <p:cNvPr id="30" name="Rectangle 29">
            <a:extLst>
              <a:ext uri="{FF2B5EF4-FFF2-40B4-BE49-F238E27FC236}">
                <a16:creationId xmlns:a16="http://schemas.microsoft.com/office/drawing/2014/main" id="{8712B616-7FF6-4BA8-ACA7-FDD9041176B0}"/>
              </a:ext>
            </a:extLst>
          </p:cNvPr>
          <p:cNvSpPr/>
          <p:nvPr/>
        </p:nvSpPr>
        <p:spPr>
          <a:xfrm>
            <a:off x="90391" y="3127811"/>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2. Transmittance thru multi-span roof</a:t>
            </a:r>
          </a:p>
        </p:txBody>
      </p:sp>
      <p:sp>
        <p:nvSpPr>
          <p:cNvPr id="31" name="Rectangle 30">
            <a:extLst>
              <a:ext uri="{FF2B5EF4-FFF2-40B4-BE49-F238E27FC236}">
                <a16:creationId xmlns:a16="http://schemas.microsoft.com/office/drawing/2014/main" id="{6D762693-63C6-445A-BE3E-9DEF6EE96392}"/>
              </a:ext>
            </a:extLst>
          </p:cNvPr>
          <p:cNvSpPr/>
          <p:nvPr/>
        </p:nvSpPr>
        <p:spPr>
          <a:xfrm>
            <a:off x="5233764" y="3988432"/>
            <a:ext cx="171450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8. Crop production sales/cost</a:t>
            </a:r>
          </a:p>
        </p:txBody>
      </p:sp>
      <p:cxnSp>
        <p:nvCxnSpPr>
          <p:cNvPr id="34" name="Elbow Connector 38">
            <a:extLst>
              <a:ext uri="{FF2B5EF4-FFF2-40B4-BE49-F238E27FC236}">
                <a16:creationId xmlns:a16="http://schemas.microsoft.com/office/drawing/2014/main" id="{07C77D46-DE05-4E4D-8B02-AF6AEEBF0351}"/>
              </a:ext>
            </a:extLst>
          </p:cNvPr>
          <p:cNvCxnSpPr>
            <a:cxnSpLocks/>
            <a:stCxn id="30" idx="2"/>
            <a:endCxn id="21" idx="0"/>
          </p:cNvCxnSpPr>
          <p:nvPr/>
        </p:nvCxnSpPr>
        <p:spPr>
          <a:xfrm rot="5400000">
            <a:off x="873913" y="4403246"/>
            <a:ext cx="539191"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59">
            <a:extLst>
              <a:ext uri="{FF2B5EF4-FFF2-40B4-BE49-F238E27FC236}">
                <a16:creationId xmlns:a16="http://schemas.microsoft.com/office/drawing/2014/main" id="{E7878BF2-AAD5-4D03-B970-552CBDB02880}"/>
              </a:ext>
            </a:extLst>
          </p:cNvPr>
          <p:cNvCxnSpPr>
            <a:cxnSpLocks/>
            <a:stCxn id="24" idx="2"/>
            <a:endCxn id="30" idx="0"/>
          </p:cNvCxnSpPr>
          <p:nvPr/>
        </p:nvCxnSpPr>
        <p:spPr>
          <a:xfrm rot="5400000">
            <a:off x="752906" y="2737209"/>
            <a:ext cx="781204"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0062335-623D-4097-B9C6-BC3AC068CF63}"/>
              </a:ext>
            </a:extLst>
          </p:cNvPr>
          <p:cNvSpPr/>
          <p:nvPr/>
        </p:nvSpPr>
        <p:spPr>
          <a:xfrm>
            <a:off x="5233763" y="2046546"/>
            <a:ext cx="171450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7. Electrical power sales/cost</a:t>
            </a:r>
            <a:endParaRPr lang="en-US" b="1" dirty="0">
              <a:solidFill>
                <a:prstClr val="black"/>
              </a:solidFill>
              <a:latin typeface="Lucida Sans Unicode"/>
            </a:endParaRPr>
          </a:p>
        </p:txBody>
      </p:sp>
      <p:cxnSp>
        <p:nvCxnSpPr>
          <p:cNvPr id="37" name="Elbow Connector 59">
            <a:extLst>
              <a:ext uri="{FF2B5EF4-FFF2-40B4-BE49-F238E27FC236}">
                <a16:creationId xmlns:a16="http://schemas.microsoft.com/office/drawing/2014/main" id="{9AEA1826-13B0-4793-A10A-700C93D4D84C}"/>
              </a:ext>
            </a:extLst>
          </p:cNvPr>
          <p:cNvCxnSpPr>
            <a:cxnSpLocks/>
            <a:stCxn id="25" idx="3"/>
            <a:endCxn id="36" idx="1"/>
          </p:cNvCxnSpPr>
          <p:nvPr/>
        </p:nvCxnSpPr>
        <p:spPr>
          <a:xfrm>
            <a:off x="4711472" y="1843688"/>
            <a:ext cx="522291" cy="705778"/>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59">
            <a:extLst>
              <a:ext uri="{FF2B5EF4-FFF2-40B4-BE49-F238E27FC236}">
                <a16:creationId xmlns:a16="http://schemas.microsoft.com/office/drawing/2014/main" id="{0F46AC8C-0856-4119-B957-3FADF534C44D}"/>
              </a:ext>
            </a:extLst>
          </p:cNvPr>
          <p:cNvCxnSpPr>
            <a:cxnSpLocks/>
            <a:stCxn id="26" idx="3"/>
            <a:endCxn id="31" idx="1"/>
          </p:cNvCxnSpPr>
          <p:nvPr/>
        </p:nvCxnSpPr>
        <p:spPr>
          <a:xfrm flipV="1">
            <a:off x="4639464" y="4491352"/>
            <a:ext cx="594300" cy="666976"/>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59">
            <a:extLst>
              <a:ext uri="{FF2B5EF4-FFF2-40B4-BE49-F238E27FC236}">
                <a16:creationId xmlns:a16="http://schemas.microsoft.com/office/drawing/2014/main" id="{33DB8CB2-79DE-4F89-B8DF-E43E3B8BB826}"/>
              </a:ext>
            </a:extLst>
          </p:cNvPr>
          <p:cNvCxnSpPr>
            <a:cxnSpLocks/>
            <a:stCxn id="36" idx="2"/>
            <a:endCxn id="29" idx="1"/>
          </p:cNvCxnSpPr>
          <p:nvPr/>
        </p:nvCxnSpPr>
        <p:spPr>
          <a:xfrm rot="16200000" flipH="1">
            <a:off x="6522064" y="2621334"/>
            <a:ext cx="363426" cy="122552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59">
            <a:extLst>
              <a:ext uri="{FF2B5EF4-FFF2-40B4-BE49-F238E27FC236}">
                <a16:creationId xmlns:a16="http://schemas.microsoft.com/office/drawing/2014/main" id="{43C3C07F-EE41-42C5-AF47-3C53E6143635}"/>
              </a:ext>
            </a:extLst>
          </p:cNvPr>
          <p:cNvCxnSpPr>
            <a:cxnSpLocks/>
            <a:stCxn id="31" idx="0"/>
            <a:endCxn id="29" idx="1"/>
          </p:cNvCxnSpPr>
          <p:nvPr/>
        </p:nvCxnSpPr>
        <p:spPr>
          <a:xfrm rot="5400000" flipH="1" flipV="1">
            <a:off x="6417468" y="3089358"/>
            <a:ext cx="572620" cy="122552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4C902F-AEEE-42FB-8D94-043DC85466B6}"/>
              </a:ext>
            </a:extLst>
          </p:cNvPr>
          <p:cNvSpPr/>
          <p:nvPr/>
        </p:nvSpPr>
        <p:spPr>
          <a:xfrm>
            <a:off x="2627784" y="3071232"/>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5. Energy consumption by cooling/heating</a:t>
            </a:r>
            <a:endParaRPr lang="en-US" b="1" dirty="0">
              <a:solidFill>
                <a:prstClr val="black"/>
              </a:solidFill>
              <a:latin typeface="Lucida Sans Unicode"/>
            </a:endParaRPr>
          </a:p>
        </p:txBody>
      </p:sp>
      <p:cxnSp>
        <p:nvCxnSpPr>
          <p:cNvPr id="44" name="Elbow Connector 38">
            <a:extLst>
              <a:ext uri="{FF2B5EF4-FFF2-40B4-BE49-F238E27FC236}">
                <a16:creationId xmlns:a16="http://schemas.microsoft.com/office/drawing/2014/main" id="{299E1486-9BE5-4C26-AA17-22B91CDF9CBF}"/>
              </a:ext>
            </a:extLst>
          </p:cNvPr>
          <p:cNvCxnSpPr>
            <a:cxnSpLocks/>
            <a:stCxn id="21" idx="3"/>
            <a:endCxn id="43" idx="1"/>
          </p:cNvCxnSpPr>
          <p:nvPr/>
        </p:nvCxnSpPr>
        <p:spPr>
          <a:xfrm flipV="1">
            <a:off x="2196625" y="3574152"/>
            <a:ext cx="431159" cy="160161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38">
            <a:extLst>
              <a:ext uri="{FF2B5EF4-FFF2-40B4-BE49-F238E27FC236}">
                <a16:creationId xmlns:a16="http://schemas.microsoft.com/office/drawing/2014/main" id="{AE20A39D-7B31-4AD8-806C-3CB8EB282F3D}"/>
              </a:ext>
            </a:extLst>
          </p:cNvPr>
          <p:cNvCxnSpPr>
            <a:cxnSpLocks/>
            <a:stCxn id="43" idx="3"/>
            <a:endCxn id="31" idx="1"/>
          </p:cNvCxnSpPr>
          <p:nvPr/>
        </p:nvCxnSpPr>
        <p:spPr>
          <a:xfrm>
            <a:off x="4639464" y="3574152"/>
            <a:ext cx="594300" cy="9172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8E770B2-520B-47C3-8630-5B606BF786C7}"/>
              </a:ext>
            </a:extLst>
          </p:cNvPr>
          <p:cNvSpPr/>
          <p:nvPr/>
        </p:nvSpPr>
        <p:spPr>
          <a:xfrm>
            <a:off x="2565750" y="1196752"/>
            <a:ext cx="2294281" cy="13527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C43E2D8C-F4B3-4D3B-9DD4-89F598FC691F}"/>
              </a:ext>
            </a:extLst>
          </p:cNvPr>
          <p:cNvSpPr/>
          <p:nvPr/>
        </p:nvSpPr>
        <p:spPr>
          <a:xfrm>
            <a:off x="5080598" y="1916832"/>
            <a:ext cx="2011681" cy="12052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477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3">
            <a:extLst>
              <a:ext uri="{FF2B5EF4-FFF2-40B4-BE49-F238E27FC236}">
                <a16:creationId xmlns:a16="http://schemas.microsoft.com/office/drawing/2014/main" id="{B9561ED2-93FD-497B-9EAD-324A55C7F8BD}"/>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4. Model for electricity production by OPV film</a:t>
            </a:r>
          </a:p>
        </p:txBody>
      </p:sp>
      <p:sp>
        <p:nvSpPr>
          <p:cNvPr id="2" name="Slide Number Placeholder 1">
            <a:extLst>
              <a:ext uri="{FF2B5EF4-FFF2-40B4-BE49-F238E27FC236}">
                <a16:creationId xmlns:a16="http://schemas.microsoft.com/office/drawing/2014/main" id="{55DF3FC5-BE17-40B8-8D09-5791BF32C2B7}"/>
              </a:ext>
            </a:extLst>
          </p:cNvPr>
          <p:cNvSpPr>
            <a:spLocks noGrp="1"/>
          </p:cNvSpPr>
          <p:nvPr>
            <p:ph type="sldNum" sz="quarter" idx="12"/>
          </p:nvPr>
        </p:nvSpPr>
        <p:spPr/>
        <p:txBody>
          <a:bodyPr/>
          <a:lstStyle/>
          <a:p>
            <a:fld id="{D2D8002D-B5B0-4BAC-B1F6-782DDCCE6D9C}" type="slidenum">
              <a:rPr kumimoji="1" lang="ja-JP" altLang="en-US" smtClean="0"/>
              <a:pPr/>
              <a:t>17</a:t>
            </a:fld>
            <a:endParaRPr kumimoji="1" lang="ja-JP" altLang="en-US"/>
          </a:p>
        </p:txBody>
      </p:sp>
      <p:sp>
        <p:nvSpPr>
          <p:cNvPr id="6" name="Rectangle 5">
            <a:extLst>
              <a:ext uri="{FF2B5EF4-FFF2-40B4-BE49-F238E27FC236}">
                <a16:creationId xmlns:a16="http://schemas.microsoft.com/office/drawing/2014/main" id="{8A233D85-3E7C-42B1-886B-32B94C5387DC}"/>
              </a:ext>
            </a:extLst>
          </p:cNvPr>
          <p:cNvSpPr/>
          <p:nvPr/>
        </p:nvSpPr>
        <p:spPr>
          <a:xfrm>
            <a:off x="119236" y="2460952"/>
            <a:ext cx="8905528" cy="3416320"/>
          </a:xfrm>
          <a:prstGeom prst="rect">
            <a:avLst/>
          </a:prstGeom>
        </p:spPr>
        <p:txBody>
          <a:bodyPr wrap="square">
            <a:spAutoFit/>
          </a:bodyPr>
          <a:lstStyle/>
          <a:p>
            <a:endParaRPr lang="en-US" sz="20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a:spcAft>
                <a:spcPts val="1200"/>
              </a:spcAft>
            </a:pPr>
            <a:r>
              <a:rPr lang="en-US" sz="2000" dirty="0" err="1">
                <a:latin typeface="Arial" panose="020B0604020202020204" pitchFamily="34" charset="0"/>
                <a:cs typeface="Arial" panose="020B0604020202020204" pitchFamily="34" charset="0"/>
              </a:rPr>
              <a:t>C</a:t>
            </a:r>
            <a:r>
              <a:rPr lang="en-US" sz="2000" baseline="-25000" dirty="0" err="1">
                <a:latin typeface="Arial" panose="020B0604020202020204" pitchFamily="34" charset="0"/>
                <a:cs typeface="Arial" panose="020B0604020202020204" pitchFamily="34" charset="0"/>
              </a:rPr>
              <a:t>cell</a:t>
            </a:r>
            <a:r>
              <a:rPr lang="en-US" sz="2000" dirty="0">
                <a:latin typeface="Arial" panose="020B0604020202020204" pitchFamily="34" charset="0"/>
                <a:cs typeface="Arial" panose="020B0604020202020204" pitchFamily="34" charset="0"/>
              </a:rPr>
              <a:t>: cell efficiency [-]</a:t>
            </a:r>
          </a:p>
          <a:p>
            <a:pPr>
              <a:spcAft>
                <a:spcPts val="1200"/>
              </a:spcAft>
            </a:pPr>
            <a:r>
              <a:rPr lang="en-US" sz="2000" dirty="0" err="1">
                <a:latin typeface="Arial" panose="020B0604020202020204" pitchFamily="34" charset="0"/>
                <a:cs typeface="Arial" panose="020B0604020202020204" pitchFamily="34" charset="0"/>
              </a:rPr>
              <a:t>C</a:t>
            </a:r>
            <a:r>
              <a:rPr lang="en-US" sz="2000" baseline="-25000" dirty="0" err="1">
                <a:latin typeface="Arial" panose="020B0604020202020204" pitchFamily="34" charset="0"/>
                <a:cs typeface="Arial" panose="020B0604020202020204" pitchFamily="34" charset="0"/>
              </a:rPr>
              <a:t>degrade</a:t>
            </a:r>
            <a:r>
              <a:rPr lang="en-US" sz="2000" dirty="0">
                <a:latin typeface="Arial" panose="020B0604020202020204" pitchFamily="34" charset="0"/>
                <a:cs typeface="Arial" panose="020B0604020202020204" pitchFamily="34" charset="0"/>
              </a:rPr>
              <a:t>: degradation ratio of PV [-] : assumed 20 * 0.008 hour</a:t>
            </a:r>
            <a:r>
              <a:rPr lang="en-US" sz="2000" baseline="30000" dirty="0">
                <a:latin typeface="Arial" panose="020B0604020202020204" pitchFamily="34" charset="0"/>
                <a:cs typeface="Arial" panose="020B0604020202020204" pitchFamily="34" charset="0"/>
              </a:rPr>
              <a:t>-1</a:t>
            </a:r>
            <a:endParaRPr lang="en-US" baseline="30000" dirty="0">
              <a:latin typeface="Arial" panose="020B0604020202020204" pitchFamily="34" charset="0"/>
              <a:cs typeface="Arial" panose="020B0604020202020204" pitchFamily="34" charset="0"/>
            </a:endParaRPr>
          </a:p>
          <a:p>
            <a:pPr>
              <a:spcAft>
                <a:spcPts val="1200"/>
              </a:spcAft>
            </a:pPr>
            <a:r>
              <a:rPr lang="en-US" sz="2000" dirty="0" err="1">
                <a:latin typeface="Arial" panose="020B0604020202020204" pitchFamily="34" charset="0"/>
                <a:cs typeface="Arial" panose="020B0604020202020204" pitchFamily="34" charset="0"/>
              </a:rPr>
              <a:t>C</a:t>
            </a:r>
            <a:r>
              <a:rPr lang="en-US" sz="2000" baseline="-25000" dirty="0" err="1">
                <a:latin typeface="Arial" panose="020B0604020202020204" pitchFamily="34" charset="0"/>
                <a:cs typeface="Arial" panose="020B0604020202020204" pitchFamily="34" charset="0"/>
              </a:rPr>
              <a:t>pmpp</a:t>
            </a:r>
            <a:r>
              <a:rPr lang="en-US" sz="2000" dirty="0">
                <a:latin typeface="Arial" panose="020B0604020202020204" pitchFamily="34" charset="0"/>
                <a:cs typeface="Arial" panose="020B0604020202020204" pitchFamily="34" charset="0"/>
              </a:rPr>
              <a:t>: temperature coefficient for power [-</a:t>
            </a:r>
            <a:r>
              <a:rPr lang="ja-JP" altLang="en-US" sz="2000" dirty="0">
                <a:latin typeface="Arial" panose="020B0604020202020204" pitchFamily="34" charset="0"/>
                <a:cs typeface="Arial" panose="020B0604020202020204" pitchFamily="34" charset="0"/>
              </a:rPr>
              <a:t>℃</a:t>
            </a:r>
            <a:r>
              <a:rPr lang="en-US" altLang="ja-JP"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assumed 0.0002 from our OPV module</a:t>
            </a:r>
          </a:p>
          <a:p>
            <a:pPr>
              <a:spcAft>
                <a:spcPts val="1200"/>
              </a:spcAft>
            </a:pPr>
            <a:r>
              <a:rPr lang="en-US" sz="2000" dirty="0" err="1">
                <a:latin typeface="Arial" panose="020B0604020202020204" pitchFamily="34" charset="0"/>
                <a:cs typeface="Arial" panose="020B0604020202020204" pitchFamily="34" charset="0"/>
              </a:rPr>
              <a:t>T</a:t>
            </a:r>
            <a:r>
              <a:rPr lang="en-US" sz="2000" baseline="-25000" dirty="0" err="1">
                <a:latin typeface="Arial" panose="020B0604020202020204" pitchFamily="34" charset="0"/>
                <a:cs typeface="Arial" panose="020B0604020202020204" pitchFamily="34" charset="0"/>
              </a:rPr>
              <a:t>opvHour</a:t>
            </a:r>
            <a:r>
              <a:rPr lang="en-US" sz="2000" dirty="0">
                <a:latin typeface="Arial" panose="020B0604020202020204" pitchFamily="34" charset="0"/>
                <a:cs typeface="Arial" panose="020B0604020202020204" pitchFamily="34" charset="0"/>
              </a:rPr>
              <a:t> [</a:t>
            </a:r>
            <a:r>
              <a:rPr lang="ja-JP" altLang="en-US"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OPV temperature: assumed same as the weather station’s measurement device body temperature</a:t>
            </a:r>
          </a:p>
          <a:p>
            <a:pPr>
              <a:spcAft>
                <a:spcPts val="1200"/>
              </a:spcAft>
            </a:pPr>
            <a:r>
              <a:rPr lang="en-US" sz="2000" dirty="0">
                <a:latin typeface="Arial" panose="020B0604020202020204" pitchFamily="34" charset="0"/>
                <a:cs typeface="Arial" panose="020B0604020202020204" pitchFamily="34" charset="0"/>
              </a:rPr>
              <a:t>I</a:t>
            </a:r>
            <a:r>
              <a:rPr lang="en-US" sz="2000" baseline="-25000" dirty="0">
                <a:latin typeface="Arial" panose="020B0604020202020204" pitchFamily="34" charset="0"/>
                <a:cs typeface="Arial" panose="020B0604020202020204" pitchFamily="34" charset="0"/>
              </a:rPr>
              <a:t>T</a:t>
            </a:r>
            <a:r>
              <a:rPr lang="ja-JP" altLang="en-US" sz="2000" baseline="-25000" dirty="0">
                <a:latin typeface="Arial" panose="020B0604020202020204" pitchFamily="34" charset="0"/>
                <a:cs typeface="Arial" panose="020B0604020202020204" pitchFamily="34" charset="0"/>
              </a:rPr>
              <a:t>　</a:t>
            </a:r>
            <a:r>
              <a:rPr lang="en-US" altLang="ja-JP" sz="2000" dirty="0">
                <a:latin typeface="Arial" panose="020B0604020202020204" pitchFamily="34" charset="0"/>
                <a:cs typeface="Arial" panose="020B0604020202020204" pitchFamily="34" charset="0"/>
              </a:rPr>
              <a:t>[W m</a:t>
            </a:r>
            <a:r>
              <a:rPr lang="en-US" altLang="ja-JP" sz="2000" baseline="30000" dirty="0">
                <a:latin typeface="Arial" panose="020B0604020202020204" pitchFamily="34" charset="0"/>
                <a:cs typeface="Arial" panose="020B0604020202020204" pitchFamily="34" charset="0"/>
              </a:rPr>
              <a:t>-2</a:t>
            </a:r>
            <a:r>
              <a:rPr lang="en-US" altLang="ja-JP"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total solar radiation to the PV module</a:t>
            </a:r>
          </a:p>
        </p:txBody>
      </p:sp>
      <p:grpSp>
        <p:nvGrpSpPr>
          <p:cNvPr id="5" name="Group 4">
            <a:extLst>
              <a:ext uri="{FF2B5EF4-FFF2-40B4-BE49-F238E27FC236}">
                <a16:creationId xmlns:a16="http://schemas.microsoft.com/office/drawing/2014/main" id="{EBF281C2-C1CA-42CA-B182-950EFFFFC995}"/>
              </a:ext>
            </a:extLst>
          </p:cNvPr>
          <p:cNvGrpSpPr/>
          <p:nvPr/>
        </p:nvGrpSpPr>
        <p:grpSpPr>
          <a:xfrm>
            <a:off x="179512" y="980729"/>
            <a:ext cx="8833520" cy="1656184"/>
            <a:chOff x="179512" y="830637"/>
            <a:chExt cx="8833520" cy="1308243"/>
          </a:xfrm>
        </p:grpSpPr>
        <mc:AlternateContent xmlns:mc="http://schemas.openxmlformats.org/markup-compatibility/2006">
          <mc:Choice xmlns:a14="http://schemas.microsoft.com/office/drawing/2010/main" Requires="a14">
            <p:sp>
              <p:nvSpPr>
                <p:cNvPr id="7" name="Rectangle 6"/>
                <p:cNvSpPr/>
                <p:nvPr/>
              </p:nvSpPr>
              <p:spPr>
                <a:xfrm>
                  <a:off x="179512" y="830637"/>
                  <a:ext cx="8833520" cy="13082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a:latin typeface="Cambria Math" panose="02040503050406030204" pitchFamily="18" charset="0"/>
                              </a:rPr>
                              <m:t>W</m:t>
                            </m:r>
                          </m:e>
                          <m:sub>
                            <m:r>
                              <m:rPr>
                                <m:sty m:val="p"/>
                              </m:rPr>
                              <a:rPr lang="en-US" sz="2000" i="0">
                                <a:latin typeface="Cambria Math" panose="02040503050406030204" pitchFamily="18" charset="0"/>
                              </a:rPr>
                              <m:t>outDaily</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C</m:t>
                            </m:r>
                          </m:e>
                          <m:sub>
                            <m:r>
                              <m:rPr>
                                <m:sty m:val="p"/>
                              </m:rPr>
                              <a:rPr lang="en-US" sz="2000" i="0">
                                <a:latin typeface="Cambria Math" panose="02040503050406030204" pitchFamily="18" charset="0"/>
                              </a:rPr>
                              <m:t>cell</m:t>
                            </m:r>
                          </m:sub>
                        </m:sSub>
                        <m:r>
                          <a:rPr lang="en-US" sz="2000" i="0">
                            <a:latin typeface="Cambria Math" panose="02040503050406030204" pitchFamily="18" charset="0"/>
                          </a:rPr>
                          <m:t> </m:t>
                        </m:r>
                        <m:nary>
                          <m:naryPr>
                            <m:chr m:val="∑"/>
                            <m:limLoc m:val="undOvr"/>
                            <m:ctrlPr>
                              <a:rPr lang="en-US" sz="2000" i="1">
                                <a:latin typeface="Cambria Math" panose="02040503050406030204" pitchFamily="18" charset="0"/>
                              </a:rPr>
                            </m:ctrlPr>
                          </m:naryPr>
                          <m:sub>
                            <m:r>
                              <m:rPr>
                                <m:sty m:val="p"/>
                              </m:rPr>
                              <a:rPr lang="en-US" sz="2000" i="0">
                                <a:latin typeface="Cambria Math" panose="02040503050406030204" pitchFamily="18" charset="0"/>
                              </a:rPr>
                              <m:t>hour</m:t>
                            </m:r>
                            <m:r>
                              <a:rPr lang="en-US" sz="2000" i="0">
                                <a:latin typeface="Cambria Math" panose="02040503050406030204" pitchFamily="18" charset="0"/>
                              </a:rPr>
                              <m:t> = 1</m:t>
                            </m:r>
                          </m:sub>
                          <m:sup>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hour</m:t>
                                </m:r>
                              </m:e>
                              <m:sub>
                                <m:r>
                                  <m:rPr>
                                    <m:sty m:val="p"/>
                                  </m:rPr>
                                  <a:rPr lang="en-US" sz="2000" i="0">
                                    <a:latin typeface="Cambria Math" panose="02040503050406030204" pitchFamily="18" charset="0"/>
                                  </a:rPr>
                                  <m:t>end</m:t>
                                </m:r>
                              </m:sub>
                            </m:sSub>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C</m:t>
                                </m:r>
                              </m:e>
                              <m:sub>
                                <m:r>
                                  <m:rPr>
                                    <m:sty m:val="p"/>
                                  </m:rPr>
                                  <a:rPr lang="en-US" sz="2000">
                                    <a:latin typeface="Cambria Math" panose="02040503050406030204" pitchFamily="18" charset="0"/>
                                  </a:rPr>
                                  <m:t>degrade</m:t>
                                </m:r>
                              </m:sub>
                            </m:sSub>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d>
                                      <m:dPr>
                                        <m:begChr m:val=""/>
                                        <m:ctrlPr>
                                          <a:rPr lang="en-US" sz="2000" i="1">
                                            <a:latin typeface="Cambria Math" panose="02040503050406030204" pitchFamily="18" charset="0"/>
                                          </a:rPr>
                                        </m:ctrlPr>
                                      </m:dPr>
                                      <m:e>
                                        <m:r>
                                          <a:rPr lang="en-US" sz="2000" i="0">
                                            <a:latin typeface="Cambria Math" panose="02040503050406030204" pitchFamily="18" charset="0"/>
                                          </a:rPr>
                                          <m:t>1+</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C</m:t>
                                            </m:r>
                                          </m:e>
                                          <m:sub>
                                            <m:r>
                                              <m:rPr>
                                                <m:sty m:val="p"/>
                                              </m:rPr>
                                              <a:rPr lang="en-US" sz="2000" i="0">
                                                <a:latin typeface="Cambria Math" panose="02040503050406030204" pitchFamily="18" charset="0"/>
                                              </a:rPr>
                                              <m:t>Pmpp</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T</m:t>
                                            </m:r>
                                          </m:e>
                                          <m:sub>
                                            <m:r>
                                              <m:rPr>
                                                <m:sty m:val="p"/>
                                              </m:rPr>
                                              <a:rPr lang="en-US" sz="2000" i="0">
                                                <a:latin typeface="Cambria Math" panose="02040503050406030204" pitchFamily="18" charset="0"/>
                                              </a:rPr>
                                              <m:t>opvHour</m:t>
                                            </m:r>
                                          </m:sub>
                                        </m:sSub>
                                        <m:r>
                                          <a:rPr lang="en-US" sz="2000" i="0">
                                            <a:latin typeface="Cambria Math" panose="02040503050406030204" pitchFamily="18" charset="0"/>
                                          </a:rPr>
                                          <m:t>−25[°</m:t>
                                        </m:r>
                                        <m:r>
                                          <m:rPr>
                                            <m:sty m:val="p"/>
                                          </m:rPr>
                                          <a:rPr lang="en-US" sz="2000" i="0">
                                            <a:latin typeface="Cambria Math" panose="02040503050406030204" pitchFamily="18" charset="0"/>
                                          </a:rPr>
                                          <m:t>C</m:t>
                                        </m:r>
                                        <m:r>
                                          <a:rPr lang="en-US" sz="2000" i="0">
                                            <a:latin typeface="Cambria Math" panose="02040503050406030204" pitchFamily="18" charset="0"/>
                                          </a:rPr>
                                          <m:t>]</m:t>
                                        </m:r>
                                      </m:e>
                                    </m:d>
                                  </m:e>
                                </m:d>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i="0">
                                        <a:latin typeface="Cambria Math" panose="02040503050406030204" pitchFamily="18" charset="0"/>
                                      </a:rPr>
                                      <m:t>T</m:t>
                                    </m:r>
                                  </m:sub>
                                </m:sSub>
                                <m:r>
                                  <a:rPr lang="en-US" sz="2000" i="0">
                                    <a:latin typeface="Cambria Math" panose="02040503050406030204" pitchFamily="18" charset="0"/>
                                  </a:rPr>
                                  <m:t>∗3600</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sec</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hour</m:t>
                                </m:r>
                                <m:r>
                                  <a:rPr lang="en-US" sz="2000" b="0" i="0" smtClean="0">
                                    <a:latin typeface="Cambria Math" panose="02040503050406030204" pitchFamily="18" charset="0"/>
                                  </a:rPr>
                                  <m:t>]</m:t>
                                </m:r>
                              </m:e>
                            </m:d>
                          </m:e>
                        </m:nary>
                      </m:oMath>
                    </m:oMathPara>
                  </a14:m>
                  <a:endParaRPr lang="en-US" sz="2000" dirty="0"/>
                </a:p>
              </p:txBody>
            </p:sp>
          </mc:Choice>
          <mc:Fallback>
            <p:sp>
              <p:nvSpPr>
                <p:cNvPr id="7" name="Rectangle 6"/>
                <p:cNvSpPr>
                  <a:spLocks noRot="1" noChangeAspect="1" noMove="1" noResize="1" noEditPoints="1" noAdjustHandles="1" noChangeArrowheads="1" noChangeShapeType="1" noTextEdit="1"/>
                </p:cNvSpPr>
                <p:nvPr/>
              </p:nvSpPr>
              <p:spPr>
                <a:xfrm>
                  <a:off x="179512" y="830637"/>
                  <a:ext cx="8833520" cy="1308243"/>
                </a:xfrm>
                <a:prstGeom prst="rect">
                  <a:avLst/>
                </a:prstGeom>
                <a:blipFill>
                  <a:blip r:embed="rId3"/>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AE3C9FA4-B782-4B24-94DF-BF29EFF2DA30}"/>
                </a:ext>
              </a:extLst>
            </p:cNvPr>
            <p:cNvCxnSpPr>
              <a:cxnSpLocks/>
            </p:cNvCxnSpPr>
            <p:nvPr/>
          </p:nvCxnSpPr>
          <p:spPr>
            <a:xfrm>
              <a:off x="6444208" y="1683838"/>
              <a:ext cx="432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ADB7155-C186-493A-B316-A6DAC046708C}"/>
                </a:ext>
              </a:extLst>
            </p:cNvPr>
            <p:cNvCxnSpPr>
              <a:cxnSpLocks/>
            </p:cNvCxnSpPr>
            <p:nvPr/>
          </p:nvCxnSpPr>
          <p:spPr>
            <a:xfrm>
              <a:off x="323528" y="1171917"/>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0288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18</a:t>
            </a:fld>
            <a:endParaRPr kumimoji="1" lang="ja-JP" altLang="en-US"/>
          </a:p>
        </p:txBody>
      </p:sp>
      <p:sp>
        <p:nvSpPr>
          <p:cNvPr id="21" name="タイトル 3">
            <a:extLst>
              <a:ext uri="{FF2B5EF4-FFF2-40B4-BE49-F238E27FC236}">
                <a16:creationId xmlns:a16="http://schemas.microsoft.com/office/drawing/2014/main" id="{76B60260-DB6A-4F18-BE37-4FED941AA5AF}"/>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7. Model for electrical power sales</a:t>
            </a:r>
          </a:p>
        </p:txBody>
      </p:sp>
      <p:sp>
        <p:nvSpPr>
          <p:cNvPr id="10" name="Rectangle 9">
            <a:extLst>
              <a:ext uri="{FF2B5EF4-FFF2-40B4-BE49-F238E27FC236}">
                <a16:creationId xmlns:a16="http://schemas.microsoft.com/office/drawing/2014/main" id="{6AD02221-21A5-4355-9143-447FCF7D4D3C}"/>
              </a:ext>
            </a:extLst>
          </p:cNvPr>
          <p:cNvSpPr/>
          <p:nvPr/>
        </p:nvSpPr>
        <p:spPr>
          <a:xfrm>
            <a:off x="35496" y="2756535"/>
            <a:ext cx="9108504" cy="2554545"/>
          </a:xfrm>
          <a:prstGeom prst="rect">
            <a:avLst/>
          </a:prstGeom>
        </p:spPr>
        <p:txBody>
          <a:bodyPr wrap="square">
            <a:spAutoFit/>
          </a:bodyPr>
          <a:lstStyle/>
          <a:p>
            <a:pPr>
              <a:spcAft>
                <a:spcPts val="1200"/>
              </a:spcAft>
            </a:pPr>
            <a:endParaRPr lang="en-US" sz="2000" dirty="0">
              <a:latin typeface="Arial" panose="020B0604020202020204" pitchFamily="34" charset="0"/>
              <a:cs typeface="Arial" panose="020B0604020202020204" pitchFamily="34" charset="0"/>
            </a:endParaRPr>
          </a:p>
          <a:p>
            <a:pPr>
              <a:spcAft>
                <a:spcPts val="1200"/>
              </a:spcAft>
            </a:pPr>
            <a:r>
              <a:rPr lang="en-US" sz="2000" dirty="0" err="1">
                <a:latin typeface="Arial" panose="020B0604020202020204" pitchFamily="34" charset="0"/>
                <a:cs typeface="Arial" panose="020B0604020202020204" pitchFamily="34" charset="0"/>
              </a:rPr>
              <a:t>r</a:t>
            </a:r>
            <a:r>
              <a:rPr lang="en-US" sz="2000" baseline="-25000" dirty="0" err="1">
                <a:latin typeface="Arial" panose="020B0604020202020204" pitchFamily="34" charset="0"/>
                <a:cs typeface="Arial" panose="020B0604020202020204" pitchFamily="34" charset="0"/>
              </a:rPr>
              <a:t>opv</a:t>
            </a:r>
            <a:r>
              <a:rPr lang="en-US" sz="2000" dirty="0">
                <a:latin typeface="Arial" panose="020B0604020202020204" pitchFamily="34" charset="0"/>
                <a:cs typeface="Arial" panose="020B0604020202020204" pitchFamily="34" charset="0"/>
              </a:rPr>
              <a:t> [-]: PV module ratio on greenhouse roof (100: fully covered, 0: not PV)</a:t>
            </a:r>
          </a:p>
          <a:p>
            <a:pPr>
              <a:spcAft>
                <a:spcPts val="1200"/>
              </a:spcAft>
            </a:pPr>
            <a:r>
              <a:rPr lang="en-US" sz="2000" dirty="0" err="1">
                <a:latin typeface="Arial" panose="020B0604020202020204" pitchFamily="34" charset="0"/>
                <a:cs typeface="Arial" panose="020B0604020202020204" pitchFamily="34" charset="0"/>
              </a:rPr>
              <a:t>Area</a:t>
            </a:r>
            <a:r>
              <a:rPr lang="en-US" sz="2000" baseline="-25000" dirty="0" err="1">
                <a:latin typeface="Arial" panose="020B0604020202020204" pitchFamily="34" charset="0"/>
                <a:cs typeface="Arial" panose="020B0604020202020204" pitchFamily="34" charset="0"/>
              </a:rPr>
              <a:t>roof</a:t>
            </a:r>
            <a:r>
              <a:rPr lang="en-US" sz="2000" dirty="0">
                <a:latin typeface="Arial" panose="020B0604020202020204" pitchFamily="34" charset="0"/>
                <a:cs typeface="Arial" panose="020B0604020202020204" pitchFamily="34" charset="0"/>
              </a:rPr>
              <a:t> [m</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greenhouse roof area (1660.3)</a:t>
            </a:r>
          </a:p>
          <a:p>
            <a:pPr>
              <a:spcAft>
                <a:spcPts val="1200"/>
              </a:spcAft>
            </a:pPr>
            <a:r>
              <a:rPr lang="en-US" sz="2000" dirty="0" err="1">
                <a:latin typeface="Arial" panose="020B0604020202020204" pitchFamily="34" charset="0"/>
                <a:cs typeface="Arial" panose="020B0604020202020204" pitchFamily="34" charset="0"/>
              </a:rPr>
              <a:t>Sales</a:t>
            </a:r>
            <a:r>
              <a:rPr lang="en-US" sz="2000" baseline="-25000" dirty="0" err="1">
                <a:latin typeface="Arial" panose="020B0604020202020204" pitchFamily="34" charset="0"/>
                <a:cs typeface="Arial" panose="020B0604020202020204" pitchFamily="34" charset="0"/>
              </a:rPr>
              <a:t>monthlyUnitEle</a:t>
            </a:r>
            <a:r>
              <a:rPr lang="en-US" sz="2000" dirty="0">
                <a:latin typeface="Arial" panose="020B0604020202020204" pitchFamily="34" charset="0"/>
                <a:cs typeface="Arial" panose="020B0604020202020204" pitchFamily="34" charset="0"/>
              </a:rPr>
              <a:t> [USD kwh</a:t>
            </a:r>
            <a:r>
              <a:rPr lang="en-US"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electricity sales price on each month (10.99 - 12.78)</a:t>
            </a:r>
          </a:p>
          <a:p>
            <a:pPr>
              <a:spcAft>
                <a:spcPts val="1200"/>
              </a:spcAft>
            </a:pPr>
            <a:r>
              <a:rPr lang="en-US" sz="2000" dirty="0" err="1">
                <a:latin typeface="Arial" panose="020B0604020202020204" pitchFamily="34" charset="0"/>
                <a:cs typeface="Arial" panose="020B0604020202020204" pitchFamily="34" charset="0"/>
              </a:rPr>
              <a:t>W</a:t>
            </a:r>
            <a:r>
              <a:rPr lang="en-US" sz="2000" baseline="-25000" dirty="0" err="1">
                <a:latin typeface="Arial" panose="020B0604020202020204" pitchFamily="34" charset="0"/>
                <a:cs typeface="Arial" panose="020B0604020202020204" pitchFamily="34" charset="0"/>
              </a:rPr>
              <a:t>opvoutDaily</a:t>
            </a:r>
            <a:r>
              <a:rPr lang="en-US" sz="2000" dirty="0">
                <a:latin typeface="Arial" panose="020B0604020202020204" pitchFamily="34" charset="0"/>
                <a:cs typeface="Arial" panose="020B0604020202020204" pitchFamily="34" charset="0"/>
              </a:rPr>
              <a:t> [kwh m</a:t>
            </a:r>
            <a:r>
              <a:rPr lang="en-US" sz="2000" baseline="30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day</a:t>
            </a:r>
            <a:r>
              <a:rPr lang="en-US"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electric energy made by PV module each day</a:t>
            </a:r>
          </a:p>
        </p:txBody>
      </p:sp>
      <p:grpSp>
        <p:nvGrpSpPr>
          <p:cNvPr id="4" name="Group 3">
            <a:extLst>
              <a:ext uri="{FF2B5EF4-FFF2-40B4-BE49-F238E27FC236}">
                <a16:creationId xmlns:a16="http://schemas.microsoft.com/office/drawing/2014/main" id="{3CFCD23D-5BD3-42FE-9C40-2AF036100E5D}"/>
              </a:ext>
            </a:extLst>
          </p:cNvPr>
          <p:cNvGrpSpPr/>
          <p:nvPr/>
        </p:nvGrpSpPr>
        <p:grpSpPr>
          <a:xfrm>
            <a:off x="125760" y="1220821"/>
            <a:ext cx="8892480" cy="1560107"/>
            <a:chOff x="125760" y="1148813"/>
            <a:chExt cx="8892480" cy="1560107"/>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059AE9E-3843-40D3-B1FD-F9FC4DEAE6EA}"/>
                    </a:ext>
                  </a:extLst>
                </p:cNvPr>
                <p:cNvSpPr/>
                <p:nvPr/>
              </p:nvSpPr>
              <p:spPr>
                <a:xfrm>
                  <a:off x="125760" y="1148813"/>
                  <a:ext cx="8892480" cy="156010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m:rPr>
                                <m:sty m:val="p"/>
                              </m:rPr>
                              <a:rPr lang="en-US" sz="2400">
                                <a:latin typeface="Cambria Math" panose="02040503050406030204" pitchFamily="18" charset="0"/>
                              </a:rPr>
                              <m:t>S</m:t>
                            </m:r>
                            <m:r>
                              <m:rPr>
                                <m:sty m:val="p"/>
                              </m:rPr>
                              <a:rPr lang="en-US" sz="2400" i="0">
                                <a:latin typeface="Cambria Math" panose="02040503050406030204" pitchFamily="18" charset="0"/>
                              </a:rPr>
                              <m:t>ales</m:t>
                            </m:r>
                          </m:e>
                          <m:sub>
                            <m:r>
                              <m:rPr>
                                <m:sty m:val="p"/>
                              </m:rPr>
                              <a:rPr lang="en-US" sz="2400" i="0">
                                <a:latin typeface="Cambria Math" panose="02040503050406030204" pitchFamily="18" charset="0"/>
                              </a:rPr>
                              <m:t>ele</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d>
                              <m:dPr>
                                <m:endChr m:val=""/>
                                <m:ctrlPr>
                                  <a:rPr lang="en-US" sz="2400" i="1">
                                    <a:latin typeface="Cambria Math" panose="02040503050406030204" pitchFamily="18" charset="0"/>
                                  </a:rPr>
                                </m:ctrlPr>
                              </m:dPr>
                              <m:e>
                                <m:r>
                                  <m:rPr>
                                    <m:sty m:val="p"/>
                                  </m:rPr>
                                  <a:rPr lang="en-US" sz="2400" i="0">
                                    <a:latin typeface="Cambria Math" panose="02040503050406030204" pitchFamily="18" charset="0"/>
                                  </a:rPr>
                                  <m:t>r</m:t>
                                </m:r>
                              </m:e>
                            </m:d>
                          </m:e>
                          <m:sub>
                            <m:r>
                              <m:rPr>
                                <m:sty m:val="p"/>
                              </m:rPr>
                              <a:rPr lang="en-US" sz="2400" i="0">
                                <a:latin typeface="Cambria Math" panose="02040503050406030204" pitchFamily="18" charset="0"/>
                              </a:rPr>
                              <m:t>opv</m:t>
                            </m:r>
                          </m:sub>
                        </m:sSub>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Area</m:t>
                            </m:r>
                          </m:e>
                          <m:sub>
                            <m:r>
                              <m:rPr>
                                <m:sty m:val="p"/>
                              </m:rPr>
                              <a:rPr lang="en-US" sz="2400" i="0">
                                <a:latin typeface="Cambria Math" panose="02040503050406030204" pitchFamily="18" charset="0"/>
                              </a:rPr>
                              <m:t>roof</m:t>
                            </m:r>
                          </m:sub>
                        </m:sSub>
                        <m:r>
                          <a:rPr lang="en-US" sz="2400" i="0">
                            <a:latin typeface="Cambria Math" panose="02040503050406030204" pitchFamily="18" charset="0"/>
                          </a:rPr>
                          <m:t>)</m:t>
                        </m:r>
                        <m:nary>
                          <m:naryPr>
                            <m:chr m:val="∑"/>
                            <m:limLoc m:val="undOvr"/>
                            <m:ctrlPr>
                              <a:rPr lang="en-US" sz="2400" i="1">
                                <a:latin typeface="Cambria Math" panose="02040503050406030204" pitchFamily="18" charset="0"/>
                              </a:rPr>
                            </m:ctrlPr>
                          </m:naryPr>
                          <m:sub>
                            <m:r>
                              <m:rPr>
                                <m:sty m:val="p"/>
                              </m:rPr>
                              <a:rPr lang="en-US" sz="2400" i="0">
                                <a:latin typeface="Cambria Math" panose="02040503050406030204" pitchFamily="18" charset="0"/>
                              </a:rPr>
                              <m:t>month</m:t>
                            </m:r>
                            <m:r>
                              <a:rPr lang="en-US" sz="2400" i="0">
                                <a:latin typeface="Cambria Math" panose="02040503050406030204" pitchFamily="18" charset="0"/>
                              </a:rPr>
                              <m:t>=1</m:t>
                            </m:r>
                          </m:sub>
                          <m:sup>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Months</m:t>
                                </m:r>
                              </m:e>
                              <m:sub/>
                            </m:sSub>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Sales</m:t>
                                </m:r>
                              </m:e>
                              <m:sub>
                                <m:r>
                                  <m:rPr>
                                    <m:sty m:val="p"/>
                                  </m:rPr>
                                  <a:rPr lang="en-US" sz="2400">
                                    <a:latin typeface="Cambria Math" panose="02040503050406030204" pitchFamily="18" charset="0"/>
                                  </a:rPr>
                                  <m:t>monthlyUnitEle</m:t>
                                </m:r>
                              </m:sub>
                            </m:sSub>
                          </m:e>
                        </m:nary>
                        <m:nary>
                          <m:naryPr>
                            <m:chr m:val="∑"/>
                            <m:limLoc m:val="undOvr"/>
                            <m:ctrlPr>
                              <a:rPr lang="en-US" sz="2400" i="1">
                                <a:latin typeface="Cambria Math" panose="02040503050406030204" pitchFamily="18" charset="0"/>
                              </a:rPr>
                            </m:ctrlPr>
                          </m:naryPr>
                          <m:sub>
                            <m:r>
                              <m:rPr>
                                <m:sty m:val="p"/>
                              </m:rPr>
                              <a:rPr lang="en-US" sz="2400" i="0">
                                <a:latin typeface="Cambria Math" panose="02040503050406030204" pitchFamily="18" charset="0"/>
                              </a:rPr>
                              <m:t>day</m:t>
                            </m:r>
                            <m:r>
                              <a:rPr lang="en-US" sz="2400" i="0">
                                <a:latin typeface="Cambria Math" panose="02040503050406030204" pitchFamily="18" charset="0"/>
                              </a:rPr>
                              <m:t>=1</m:t>
                            </m:r>
                          </m:sub>
                          <m:sup>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DAYS</m:t>
                                </m:r>
                              </m:e>
                              <m:sub>
                                <m:r>
                                  <a:rPr lang="en-US" sz="2400" b="0" i="1" smtClean="0">
                                    <a:latin typeface="Cambria Math" panose="02040503050406030204" pitchFamily="18" charset="0"/>
                                  </a:rPr>
                                  <m:t>𝑚𝑜𝑛𝑡h</m:t>
                                </m:r>
                              </m:sub>
                            </m:sSub>
                          </m:sup>
                          <m:e>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W</m:t>
                                </m:r>
                              </m:e>
                              <m:sub>
                                <m:r>
                                  <m:rPr>
                                    <m:sty m:val="p"/>
                                  </m:rPr>
                                  <a:rPr lang="en-US" sz="2400" i="0">
                                    <a:latin typeface="Cambria Math" panose="02040503050406030204" pitchFamily="18" charset="0"/>
                                  </a:rPr>
                                  <m:t>opvoutDaily</m:t>
                                </m:r>
                              </m:sub>
                            </m:sSub>
                          </m:e>
                        </m:nary>
                      </m:oMath>
                    </m:oMathPara>
                  </a14:m>
                  <a:endParaRPr lang="en-US" sz="2400" dirty="0">
                    <a:latin typeface="Arial" panose="020B0604020202020204" pitchFamily="34" charset="0"/>
                    <a:cs typeface="Arial" panose="020B0604020202020204" pitchFamily="34" charset="0"/>
                  </a:endParaRPr>
                </a:p>
              </p:txBody>
            </p:sp>
          </mc:Choice>
          <mc:Fallback xmlns="">
            <p:sp>
              <p:nvSpPr>
                <p:cNvPr id="2" name="Rectangle 1">
                  <a:extLst>
                    <a:ext uri="{FF2B5EF4-FFF2-40B4-BE49-F238E27FC236}">
                      <a16:creationId xmlns:a16="http://schemas.microsoft.com/office/drawing/2014/main" id="{1059AE9E-3843-40D3-B1FD-F9FC4DEAE6EA}"/>
                    </a:ext>
                  </a:extLst>
                </p:cNvPr>
                <p:cNvSpPr>
                  <a:spLocks noRot="1" noChangeAspect="1" noMove="1" noResize="1" noEditPoints="1" noAdjustHandles="1" noChangeArrowheads="1" noChangeShapeType="1" noTextEdit="1"/>
                </p:cNvSpPr>
                <p:nvPr/>
              </p:nvSpPr>
              <p:spPr>
                <a:xfrm>
                  <a:off x="125760" y="1148813"/>
                  <a:ext cx="8892480" cy="1560107"/>
                </a:xfrm>
                <a:prstGeom prst="rect">
                  <a:avLst/>
                </a:prstGeom>
                <a:blipFill>
                  <a:blip r:embed="rId3"/>
                  <a:stretch>
                    <a:fillRect l="-206"/>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CD78A99D-4E12-47B1-8F41-94326DC7385E}"/>
                </a:ext>
              </a:extLst>
            </p:cNvPr>
            <p:cNvCxnSpPr>
              <a:cxnSpLocks/>
            </p:cNvCxnSpPr>
            <p:nvPr/>
          </p:nvCxnSpPr>
          <p:spPr>
            <a:xfrm>
              <a:off x="7236296" y="2372949"/>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BEC6FB-B1E0-4B50-96BF-4129E1003691}"/>
                </a:ext>
              </a:extLst>
            </p:cNvPr>
            <p:cNvCxnSpPr>
              <a:cxnSpLocks/>
            </p:cNvCxnSpPr>
            <p:nvPr/>
          </p:nvCxnSpPr>
          <p:spPr>
            <a:xfrm>
              <a:off x="125760" y="1652869"/>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507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a:extLst>
              <a:ext uri="{FF2B5EF4-FFF2-40B4-BE49-F238E27FC236}">
                <a16:creationId xmlns:a16="http://schemas.microsoft.com/office/drawing/2014/main" id="{651E1FD0-0921-473F-8523-9700547CDB6E}"/>
              </a:ext>
            </a:extLst>
          </p:cNvPr>
          <p:cNvSpPr>
            <a:spLocks noGrp="1"/>
          </p:cNvSpPr>
          <p:nvPr>
            <p:ph type="title"/>
          </p:nvPr>
        </p:nvSpPr>
        <p:spPr>
          <a:xfrm>
            <a:off x="0" y="-24"/>
            <a:ext cx="9144000" cy="642942"/>
          </a:xfrm>
        </p:spPr>
        <p:txBody>
          <a:bodyPr>
            <a:normAutofit/>
          </a:bodyPr>
          <a:lstStyle/>
          <a:p>
            <a:r>
              <a:rPr lang="en-US" altLang="ja-JP" dirty="0">
                <a:solidFill>
                  <a:srgbClr val="464646"/>
                </a:solidFill>
                <a:effectLst>
                  <a:outerShdw blurRad="38100" dist="38100" dir="2700000" algn="tl">
                    <a:srgbClr val="000000">
                      <a:alpha val="43137"/>
                    </a:srgbClr>
                  </a:outerShdw>
                </a:effectLst>
              </a:rPr>
              <a:t>Overall Model Flow</a:t>
            </a:r>
            <a:endParaRPr lang="en-US" altLang="ja-JP" strike="sngStrike" dirty="0">
              <a:solidFill>
                <a:srgbClr val="FF0000"/>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a:xfrm>
            <a:off x="8483622" y="6407944"/>
            <a:ext cx="365760" cy="365125"/>
          </a:xfrm>
        </p:spPr>
        <p:txBody>
          <a:bodyPr/>
          <a:lstStyle/>
          <a:p>
            <a:fld id="{D2D8002D-B5B0-4BAC-B1F6-782DDCCE6D9C}" type="slidenum">
              <a:rPr kumimoji="1" lang="ja-JP" altLang="en-US" smtClean="0">
                <a:solidFill>
                  <a:prstClr val="black"/>
                </a:solidFill>
              </a:rPr>
              <a:pPr/>
              <a:t>19</a:t>
            </a:fld>
            <a:endParaRPr kumimoji="1" lang="ja-JP" altLang="en-US">
              <a:solidFill>
                <a:prstClr val="black"/>
              </a:solidFill>
            </a:endParaRPr>
          </a:p>
        </p:txBody>
      </p:sp>
      <p:sp>
        <p:nvSpPr>
          <p:cNvPr id="21" name="Rectangle 20">
            <a:extLst>
              <a:ext uri="{FF2B5EF4-FFF2-40B4-BE49-F238E27FC236}">
                <a16:creationId xmlns:a16="http://schemas.microsoft.com/office/drawing/2014/main" id="{C1150DE1-E741-401C-9405-CF48DAC7EA49}"/>
              </a:ext>
            </a:extLst>
          </p:cNvPr>
          <p:cNvSpPr/>
          <p:nvPr/>
        </p:nvSpPr>
        <p:spPr>
          <a:xfrm>
            <a:off x="90391" y="4672842"/>
            <a:ext cx="2106234" cy="1005840"/>
          </a:xfrm>
          <a:prstGeom prst="rect">
            <a:avLst/>
          </a:prstGeom>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3. Light intensity to plants thru shading curtain</a:t>
            </a:r>
          </a:p>
        </p:txBody>
      </p:sp>
      <p:sp>
        <p:nvSpPr>
          <p:cNvPr id="24" name="Rectangle 23">
            <a:extLst>
              <a:ext uri="{FF2B5EF4-FFF2-40B4-BE49-F238E27FC236}">
                <a16:creationId xmlns:a16="http://schemas.microsoft.com/office/drawing/2014/main" id="{A503BEEF-5E73-48A5-BBD0-F5116B27C2D7}"/>
              </a:ext>
            </a:extLst>
          </p:cNvPr>
          <p:cNvSpPr/>
          <p:nvPr/>
        </p:nvSpPr>
        <p:spPr>
          <a:xfrm>
            <a:off x="90391" y="1340767"/>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1. Solar irradiance to tiled PV</a:t>
            </a:r>
          </a:p>
        </p:txBody>
      </p:sp>
      <p:sp>
        <p:nvSpPr>
          <p:cNvPr id="25" name="Rectangle 24">
            <a:extLst>
              <a:ext uri="{FF2B5EF4-FFF2-40B4-BE49-F238E27FC236}">
                <a16:creationId xmlns:a16="http://schemas.microsoft.com/office/drawing/2014/main" id="{0D8AFB7E-BDC3-42ED-B7BB-0CA750ACA951}"/>
              </a:ext>
            </a:extLst>
          </p:cNvPr>
          <p:cNvSpPr/>
          <p:nvPr/>
        </p:nvSpPr>
        <p:spPr>
          <a:xfrm>
            <a:off x="2699792" y="1340768"/>
            <a:ext cx="201168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b="1" dirty="0">
                <a:solidFill>
                  <a:prstClr val="black"/>
                </a:solidFill>
                <a:latin typeface="Lucida Sans Unicode"/>
                <a:ea typeface="ＭＳ Ｐゴシック" panose="020B0600070205080204" pitchFamily="34" charset="-128"/>
              </a:rPr>
              <a:t>4. Electrical energy production</a:t>
            </a:r>
            <a:endParaRPr lang="en-US" sz="1600" b="1" dirty="0">
              <a:solidFill>
                <a:prstClr val="black"/>
              </a:solidFill>
              <a:latin typeface="Lucida Sans Unicode"/>
            </a:endParaRPr>
          </a:p>
        </p:txBody>
      </p:sp>
      <p:sp>
        <p:nvSpPr>
          <p:cNvPr id="26" name="Rectangle 25">
            <a:extLst>
              <a:ext uri="{FF2B5EF4-FFF2-40B4-BE49-F238E27FC236}">
                <a16:creationId xmlns:a16="http://schemas.microsoft.com/office/drawing/2014/main" id="{43E5BF7D-8A34-4C7D-B433-0419043F0AD4}"/>
              </a:ext>
            </a:extLst>
          </p:cNvPr>
          <p:cNvSpPr/>
          <p:nvPr/>
        </p:nvSpPr>
        <p:spPr>
          <a:xfrm>
            <a:off x="2627784" y="4655408"/>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6. Crop growth and yield</a:t>
            </a:r>
            <a:endParaRPr lang="en-US" b="1" dirty="0">
              <a:solidFill>
                <a:prstClr val="black"/>
              </a:solidFill>
              <a:latin typeface="Lucida Sans Unicode"/>
            </a:endParaRPr>
          </a:p>
        </p:txBody>
      </p:sp>
      <p:cxnSp>
        <p:nvCxnSpPr>
          <p:cNvPr id="27" name="Elbow Connector 38">
            <a:extLst>
              <a:ext uri="{FF2B5EF4-FFF2-40B4-BE49-F238E27FC236}">
                <a16:creationId xmlns:a16="http://schemas.microsoft.com/office/drawing/2014/main" id="{3057005C-49BC-43C2-8DF3-93B8B14DBF42}"/>
              </a:ext>
            </a:extLst>
          </p:cNvPr>
          <p:cNvCxnSpPr>
            <a:cxnSpLocks/>
            <a:stCxn id="21" idx="3"/>
            <a:endCxn id="26" idx="1"/>
          </p:cNvCxnSpPr>
          <p:nvPr/>
        </p:nvCxnSpPr>
        <p:spPr>
          <a:xfrm flipV="1">
            <a:off x="2196625" y="5158328"/>
            <a:ext cx="431159" cy="17434"/>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59">
            <a:extLst>
              <a:ext uri="{FF2B5EF4-FFF2-40B4-BE49-F238E27FC236}">
                <a16:creationId xmlns:a16="http://schemas.microsoft.com/office/drawing/2014/main" id="{C5B353DD-5464-4DB3-B82C-7A1E41D57462}"/>
              </a:ext>
            </a:extLst>
          </p:cNvPr>
          <p:cNvCxnSpPr>
            <a:cxnSpLocks/>
            <a:stCxn id="24" idx="3"/>
            <a:endCxn id="25" idx="1"/>
          </p:cNvCxnSpPr>
          <p:nvPr/>
        </p:nvCxnSpPr>
        <p:spPr>
          <a:xfrm>
            <a:off x="2196625" y="1843687"/>
            <a:ext cx="503167"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9C47D01-6FCB-4FF6-BA26-BEB43C21617D}"/>
              </a:ext>
            </a:extLst>
          </p:cNvPr>
          <p:cNvSpPr/>
          <p:nvPr/>
        </p:nvSpPr>
        <p:spPr>
          <a:xfrm>
            <a:off x="7316542" y="3072912"/>
            <a:ext cx="1714500" cy="6858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9. Economic</a:t>
            </a:r>
            <a:r>
              <a:rPr lang="ja-JP" altLang="en-US" b="1" dirty="0">
                <a:solidFill>
                  <a:prstClr val="black"/>
                </a:solidFill>
                <a:latin typeface="Lucida Sans Unicode"/>
                <a:ea typeface="ＭＳ Ｐゴシック" panose="020B0600070205080204" pitchFamily="34" charset="-128"/>
              </a:rPr>
              <a:t> </a:t>
            </a:r>
            <a:r>
              <a:rPr lang="en-US" altLang="ja-JP" b="1" dirty="0">
                <a:solidFill>
                  <a:prstClr val="black"/>
                </a:solidFill>
                <a:latin typeface="Lucida Sans Unicode"/>
                <a:ea typeface="ＭＳ Ｐゴシック" panose="020B0600070205080204" pitchFamily="34" charset="-128"/>
              </a:rPr>
              <a:t>profit</a:t>
            </a:r>
            <a:endParaRPr lang="en-US" b="1" dirty="0">
              <a:solidFill>
                <a:prstClr val="black"/>
              </a:solidFill>
              <a:latin typeface="Lucida Sans Unicode"/>
            </a:endParaRPr>
          </a:p>
        </p:txBody>
      </p:sp>
      <p:sp>
        <p:nvSpPr>
          <p:cNvPr id="30" name="Rectangle 29">
            <a:extLst>
              <a:ext uri="{FF2B5EF4-FFF2-40B4-BE49-F238E27FC236}">
                <a16:creationId xmlns:a16="http://schemas.microsoft.com/office/drawing/2014/main" id="{8712B616-7FF6-4BA8-ACA7-FDD9041176B0}"/>
              </a:ext>
            </a:extLst>
          </p:cNvPr>
          <p:cNvSpPr/>
          <p:nvPr/>
        </p:nvSpPr>
        <p:spPr>
          <a:xfrm>
            <a:off x="90391" y="3127811"/>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2. Transmittance thru multi-span roof</a:t>
            </a:r>
          </a:p>
        </p:txBody>
      </p:sp>
      <p:sp>
        <p:nvSpPr>
          <p:cNvPr id="31" name="Rectangle 30">
            <a:extLst>
              <a:ext uri="{FF2B5EF4-FFF2-40B4-BE49-F238E27FC236}">
                <a16:creationId xmlns:a16="http://schemas.microsoft.com/office/drawing/2014/main" id="{6D762693-63C6-445A-BE3E-9DEF6EE96392}"/>
              </a:ext>
            </a:extLst>
          </p:cNvPr>
          <p:cNvSpPr/>
          <p:nvPr/>
        </p:nvSpPr>
        <p:spPr>
          <a:xfrm>
            <a:off x="5233764" y="3988432"/>
            <a:ext cx="171450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8. Crop production sales/cost</a:t>
            </a:r>
          </a:p>
        </p:txBody>
      </p:sp>
      <p:cxnSp>
        <p:nvCxnSpPr>
          <p:cNvPr id="34" name="Elbow Connector 38">
            <a:extLst>
              <a:ext uri="{FF2B5EF4-FFF2-40B4-BE49-F238E27FC236}">
                <a16:creationId xmlns:a16="http://schemas.microsoft.com/office/drawing/2014/main" id="{07C77D46-DE05-4E4D-8B02-AF6AEEBF0351}"/>
              </a:ext>
            </a:extLst>
          </p:cNvPr>
          <p:cNvCxnSpPr>
            <a:cxnSpLocks/>
            <a:stCxn id="30" idx="2"/>
            <a:endCxn id="21" idx="0"/>
          </p:cNvCxnSpPr>
          <p:nvPr/>
        </p:nvCxnSpPr>
        <p:spPr>
          <a:xfrm rot="5400000">
            <a:off x="873913" y="4403246"/>
            <a:ext cx="539191"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59">
            <a:extLst>
              <a:ext uri="{FF2B5EF4-FFF2-40B4-BE49-F238E27FC236}">
                <a16:creationId xmlns:a16="http://schemas.microsoft.com/office/drawing/2014/main" id="{E7878BF2-AAD5-4D03-B970-552CBDB02880}"/>
              </a:ext>
            </a:extLst>
          </p:cNvPr>
          <p:cNvCxnSpPr>
            <a:cxnSpLocks/>
            <a:stCxn id="24" idx="2"/>
            <a:endCxn id="30" idx="0"/>
          </p:cNvCxnSpPr>
          <p:nvPr/>
        </p:nvCxnSpPr>
        <p:spPr>
          <a:xfrm rot="5400000">
            <a:off x="752906" y="2737209"/>
            <a:ext cx="781204"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0062335-623D-4097-B9C6-BC3AC068CF63}"/>
              </a:ext>
            </a:extLst>
          </p:cNvPr>
          <p:cNvSpPr/>
          <p:nvPr/>
        </p:nvSpPr>
        <p:spPr>
          <a:xfrm>
            <a:off x="5233763" y="2046546"/>
            <a:ext cx="171450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7. Electrical power sales/cost</a:t>
            </a:r>
            <a:endParaRPr lang="en-US" b="1" dirty="0">
              <a:solidFill>
                <a:prstClr val="black"/>
              </a:solidFill>
              <a:latin typeface="Lucida Sans Unicode"/>
            </a:endParaRPr>
          </a:p>
        </p:txBody>
      </p:sp>
      <p:cxnSp>
        <p:nvCxnSpPr>
          <p:cNvPr id="37" name="Elbow Connector 59">
            <a:extLst>
              <a:ext uri="{FF2B5EF4-FFF2-40B4-BE49-F238E27FC236}">
                <a16:creationId xmlns:a16="http://schemas.microsoft.com/office/drawing/2014/main" id="{9AEA1826-13B0-4793-A10A-700C93D4D84C}"/>
              </a:ext>
            </a:extLst>
          </p:cNvPr>
          <p:cNvCxnSpPr>
            <a:cxnSpLocks/>
            <a:stCxn id="25" idx="3"/>
            <a:endCxn id="36" idx="1"/>
          </p:cNvCxnSpPr>
          <p:nvPr/>
        </p:nvCxnSpPr>
        <p:spPr>
          <a:xfrm>
            <a:off x="4711472" y="1843688"/>
            <a:ext cx="522291" cy="705778"/>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59">
            <a:extLst>
              <a:ext uri="{FF2B5EF4-FFF2-40B4-BE49-F238E27FC236}">
                <a16:creationId xmlns:a16="http://schemas.microsoft.com/office/drawing/2014/main" id="{0F46AC8C-0856-4119-B957-3FADF534C44D}"/>
              </a:ext>
            </a:extLst>
          </p:cNvPr>
          <p:cNvCxnSpPr>
            <a:cxnSpLocks/>
            <a:stCxn id="26" idx="3"/>
            <a:endCxn id="31" idx="1"/>
          </p:cNvCxnSpPr>
          <p:nvPr/>
        </p:nvCxnSpPr>
        <p:spPr>
          <a:xfrm flipV="1">
            <a:off x="4639464" y="4491352"/>
            <a:ext cx="594300" cy="666976"/>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59">
            <a:extLst>
              <a:ext uri="{FF2B5EF4-FFF2-40B4-BE49-F238E27FC236}">
                <a16:creationId xmlns:a16="http://schemas.microsoft.com/office/drawing/2014/main" id="{33DB8CB2-79DE-4F89-B8DF-E43E3B8BB826}"/>
              </a:ext>
            </a:extLst>
          </p:cNvPr>
          <p:cNvCxnSpPr>
            <a:cxnSpLocks/>
            <a:stCxn id="36" idx="2"/>
            <a:endCxn id="29" idx="1"/>
          </p:cNvCxnSpPr>
          <p:nvPr/>
        </p:nvCxnSpPr>
        <p:spPr>
          <a:xfrm rot="16200000" flipH="1">
            <a:off x="6522064" y="2621334"/>
            <a:ext cx="363426" cy="122552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59">
            <a:extLst>
              <a:ext uri="{FF2B5EF4-FFF2-40B4-BE49-F238E27FC236}">
                <a16:creationId xmlns:a16="http://schemas.microsoft.com/office/drawing/2014/main" id="{43C3C07F-EE41-42C5-AF47-3C53E6143635}"/>
              </a:ext>
            </a:extLst>
          </p:cNvPr>
          <p:cNvCxnSpPr>
            <a:cxnSpLocks/>
            <a:stCxn id="31" idx="0"/>
            <a:endCxn id="29" idx="1"/>
          </p:cNvCxnSpPr>
          <p:nvPr/>
        </p:nvCxnSpPr>
        <p:spPr>
          <a:xfrm rot="5400000" flipH="1" flipV="1">
            <a:off x="6417468" y="3089358"/>
            <a:ext cx="572620" cy="122552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4C902F-AEEE-42FB-8D94-043DC85466B6}"/>
              </a:ext>
            </a:extLst>
          </p:cNvPr>
          <p:cNvSpPr/>
          <p:nvPr/>
        </p:nvSpPr>
        <p:spPr>
          <a:xfrm>
            <a:off x="2627784" y="3071232"/>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5. Energy consumption by cooling/heating</a:t>
            </a:r>
            <a:endParaRPr lang="en-US" b="1" dirty="0">
              <a:solidFill>
                <a:prstClr val="black"/>
              </a:solidFill>
              <a:latin typeface="Lucida Sans Unicode"/>
            </a:endParaRPr>
          </a:p>
        </p:txBody>
      </p:sp>
      <p:cxnSp>
        <p:nvCxnSpPr>
          <p:cNvPr id="44" name="Elbow Connector 38">
            <a:extLst>
              <a:ext uri="{FF2B5EF4-FFF2-40B4-BE49-F238E27FC236}">
                <a16:creationId xmlns:a16="http://schemas.microsoft.com/office/drawing/2014/main" id="{299E1486-9BE5-4C26-AA17-22B91CDF9CBF}"/>
              </a:ext>
            </a:extLst>
          </p:cNvPr>
          <p:cNvCxnSpPr>
            <a:cxnSpLocks/>
            <a:stCxn id="21" idx="3"/>
            <a:endCxn id="43" idx="1"/>
          </p:cNvCxnSpPr>
          <p:nvPr/>
        </p:nvCxnSpPr>
        <p:spPr>
          <a:xfrm flipV="1">
            <a:off x="2196625" y="3574152"/>
            <a:ext cx="431159" cy="160161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38">
            <a:extLst>
              <a:ext uri="{FF2B5EF4-FFF2-40B4-BE49-F238E27FC236}">
                <a16:creationId xmlns:a16="http://schemas.microsoft.com/office/drawing/2014/main" id="{AE20A39D-7B31-4AD8-806C-3CB8EB282F3D}"/>
              </a:ext>
            </a:extLst>
          </p:cNvPr>
          <p:cNvCxnSpPr>
            <a:cxnSpLocks/>
            <a:stCxn id="43" idx="3"/>
            <a:endCxn id="31" idx="1"/>
          </p:cNvCxnSpPr>
          <p:nvPr/>
        </p:nvCxnSpPr>
        <p:spPr>
          <a:xfrm>
            <a:off x="4639464" y="3574152"/>
            <a:ext cx="594300" cy="9172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8E770B2-520B-47C3-8630-5B606BF786C7}"/>
              </a:ext>
            </a:extLst>
          </p:cNvPr>
          <p:cNvSpPr/>
          <p:nvPr/>
        </p:nvSpPr>
        <p:spPr>
          <a:xfrm>
            <a:off x="45472" y="2940382"/>
            <a:ext cx="2214034" cy="13527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37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5717253" y="1018392"/>
            <a:ext cx="2520280" cy="1982182"/>
          </a:xfrm>
          <a:prstGeom prst="rect">
            <a:avLst/>
          </a:prstGeom>
        </p:spPr>
      </p:pic>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2</a:t>
            </a:fld>
            <a:endParaRPr kumimoji="1" lang="ja-JP" altLang="en-US"/>
          </a:p>
        </p:txBody>
      </p:sp>
      <p:grpSp>
        <p:nvGrpSpPr>
          <p:cNvPr id="20" name="グループ化 19"/>
          <p:cNvGrpSpPr/>
          <p:nvPr/>
        </p:nvGrpSpPr>
        <p:grpSpPr>
          <a:xfrm>
            <a:off x="546997" y="2132856"/>
            <a:ext cx="8201467" cy="2987400"/>
            <a:chOff x="428596" y="2428868"/>
            <a:chExt cx="8201467" cy="2987400"/>
          </a:xfrm>
        </p:grpSpPr>
        <p:pic>
          <p:nvPicPr>
            <p:cNvPr id="40963" name="Picture 3" descr="C:\Users\kensaku_lenovo\Google ドライブ\Studying abroad\University of Arizona\projects\Improving Sustainability of Greenhouse Production using Semi-Transparent Flexible\presentationSlide\pictures\solar-electricity.jpg"/>
            <p:cNvPicPr>
              <a:picLocks noChangeAspect="1" noChangeArrowheads="1"/>
            </p:cNvPicPr>
            <p:nvPr/>
          </p:nvPicPr>
          <p:blipFill>
            <a:blip r:embed="rId4" cstate="print"/>
            <a:srcRect/>
            <a:stretch>
              <a:fillRect/>
            </a:stretch>
          </p:blipFill>
          <p:spPr bwMode="auto">
            <a:xfrm>
              <a:off x="928662" y="3797020"/>
              <a:ext cx="2698747" cy="1619248"/>
            </a:xfrm>
            <a:prstGeom prst="rect">
              <a:avLst/>
            </a:prstGeom>
            <a:noFill/>
          </p:spPr>
        </p:pic>
        <p:grpSp>
          <p:nvGrpSpPr>
            <p:cNvPr id="12" name="グループ化 11"/>
            <p:cNvGrpSpPr/>
            <p:nvPr/>
          </p:nvGrpSpPr>
          <p:grpSpPr>
            <a:xfrm>
              <a:off x="428596" y="2428868"/>
              <a:ext cx="8201467" cy="2285563"/>
              <a:chOff x="214282" y="1643050"/>
              <a:chExt cx="8201467" cy="2285563"/>
            </a:xfrm>
          </p:grpSpPr>
          <p:sp>
            <p:nvSpPr>
              <p:cNvPr id="10" name="円/楕円 9"/>
              <p:cNvSpPr/>
              <p:nvPr/>
            </p:nvSpPr>
            <p:spPr>
              <a:xfrm>
                <a:off x="214282" y="1643050"/>
                <a:ext cx="4786346" cy="1571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effectLst>
                      <a:outerShdw blurRad="38100" dist="38100" dir="2700000" algn="tl">
                        <a:srgbClr val="000000">
                          <a:alpha val="43137"/>
                        </a:srgbClr>
                      </a:outerShdw>
                    </a:effectLst>
                  </a:rPr>
                  <a:t>Power generation</a:t>
                </a:r>
                <a:endParaRPr kumimoji="1" lang="ja-JP" altLang="en-US" sz="3200" dirty="0">
                  <a:effectLst>
                    <a:outerShdw blurRad="38100" dist="38100" dir="2700000" algn="tl">
                      <a:srgbClr val="000000">
                        <a:alpha val="43137"/>
                      </a:srgbClr>
                    </a:outerShdw>
                  </a:effectLst>
                </a:endParaRPr>
              </a:p>
            </p:txBody>
          </p:sp>
          <p:sp>
            <p:nvSpPr>
              <p:cNvPr id="11" name="円/楕円 10"/>
              <p:cNvSpPr/>
              <p:nvPr/>
            </p:nvSpPr>
            <p:spPr>
              <a:xfrm>
                <a:off x="3629403" y="2356977"/>
                <a:ext cx="4786346" cy="1571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effectLst>
                      <a:outerShdw blurRad="38100" dist="38100" dir="2700000" algn="tl">
                        <a:srgbClr val="000000">
                          <a:alpha val="43137"/>
                        </a:srgbClr>
                      </a:outerShdw>
                    </a:effectLst>
                  </a:rPr>
                  <a:t>Food production</a:t>
                </a:r>
                <a:endParaRPr lang="ja-JP" altLang="en-US" sz="3200" dirty="0">
                  <a:effectLst>
                    <a:outerShdw blurRad="38100" dist="38100" dir="2700000" algn="tl">
                      <a:srgbClr val="000000">
                        <a:alpha val="43137"/>
                      </a:srgbClr>
                    </a:outerShdw>
                  </a:effectLst>
                </a:endParaRPr>
              </a:p>
            </p:txBody>
          </p:sp>
        </p:grpSp>
      </p:grpSp>
      <p:sp>
        <p:nvSpPr>
          <p:cNvPr id="19" name="テキスト ボックス 18"/>
          <p:cNvSpPr txBox="1"/>
          <p:nvPr/>
        </p:nvSpPr>
        <p:spPr>
          <a:xfrm>
            <a:off x="107504" y="1018392"/>
            <a:ext cx="4714908" cy="1015663"/>
          </a:xfrm>
          <a:prstGeom prst="rect">
            <a:avLst/>
          </a:prstGeom>
          <a:noFill/>
        </p:spPr>
        <p:txBody>
          <a:bodyPr wrap="square" rtlCol="0">
            <a:spAutoFit/>
          </a:bodyPr>
          <a:lstStyle/>
          <a:p>
            <a:r>
              <a:rPr lang="en-US" altLang="ja-JP" sz="2000" i="1" dirty="0"/>
              <a:t>Creating energy while providing light for photosynthesis at the same time (make full use of light and land)</a:t>
            </a:r>
            <a:endParaRPr kumimoji="1" lang="ja-JP" altLang="en-US" sz="2000" i="1" dirty="0"/>
          </a:p>
        </p:txBody>
      </p:sp>
      <p:sp>
        <p:nvSpPr>
          <p:cNvPr id="13" name="Rectangle 5"/>
          <p:cNvSpPr/>
          <p:nvPr/>
        </p:nvSpPr>
        <p:spPr>
          <a:xfrm>
            <a:off x="152400" y="116632"/>
            <a:ext cx="8991600" cy="707886"/>
          </a:xfrm>
          <a:prstGeom prst="rect">
            <a:avLst/>
          </a:prstGeom>
        </p:spPr>
        <p:txBody>
          <a:bodyPr wrap="square">
            <a:spAutoFit/>
          </a:bodyPr>
          <a:lstStyle/>
          <a:p>
            <a:pPr>
              <a:buNone/>
            </a:pPr>
            <a:r>
              <a:rPr lang="en-US" altLang="ja-JP" sz="4000" b="1" dirty="0">
                <a:effectLst>
                  <a:outerShdw blurRad="38100" dist="38100" dir="2700000" algn="tl">
                    <a:srgbClr val="000000">
                      <a:alpha val="43137"/>
                    </a:srgbClr>
                  </a:outerShdw>
                </a:effectLst>
              </a:rPr>
              <a:t>Introduction: </a:t>
            </a:r>
            <a:r>
              <a:rPr lang="en-US" altLang="ja-JP" sz="4000" b="1" dirty="0" err="1">
                <a:effectLst>
                  <a:outerShdw blurRad="38100" dist="38100" dir="2700000" algn="tl">
                    <a:srgbClr val="000000">
                      <a:alpha val="43137"/>
                    </a:srgbClr>
                  </a:outerShdw>
                </a:effectLst>
              </a:rPr>
              <a:t>Agrivoltaics</a:t>
            </a:r>
            <a:endParaRPr lang="en-US" altLang="ja-JP" sz="4000" dirty="0">
              <a:effectLst>
                <a:outerShdw blurRad="38100" dist="38100" dir="2700000" algn="tl">
                  <a:srgbClr val="000000">
                    <a:alpha val="43137"/>
                  </a:srgbClr>
                </a:outerShdw>
              </a:effectLst>
            </a:endParaRPr>
          </a:p>
        </p:txBody>
      </p:sp>
      <p:sp>
        <p:nvSpPr>
          <p:cNvPr id="14" name="テキスト ボックス 18">
            <a:extLst>
              <a:ext uri="{FF2B5EF4-FFF2-40B4-BE49-F238E27FC236}">
                <a16:creationId xmlns:a16="http://schemas.microsoft.com/office/drawing/2014/main" id="{2F4ED3B0-41D7-4C19-99E8-69A4CBCE69C1}"/>
              </a:ext>
            </a:extLst>
          </p:cNvPr>
          <p:cNvSpPr txBox="1"/>
          <p:nvPr/>
        </p:nvSpPr>
        <p:spPr>
          <a:xfrm>
            <a:off x="107504" y="5077633"/>
            <a:ext cx="8496944" cy="1354217"/>
          </a:xfrm>
          <a:prstGeom prst="rect">
            <a:avLst/>
          </a:prstGeom>
          <a:noFill/>
        </p:spPr>
        <p:txBody>
          <a:bodyPr wrap="square" rtlCol="0">
            <a:spAutoFit/>
          </a:bodyPr>
          <a:lstStyle/>
          <a:p>
            <a:pPr marL="457200" indent="-457200">
              <a:spcAft>
                <a:spcPts val="1200"/>
              </a:spcAft>
              <a:buFont typeface="+mj-lt"/>
              <a:buAutoNum type="arabicPeriod"/>
              <a:defRPr/>
            </a:pPr>
            <a:r>
              <a:rPr lang="en-US" sz="2400" dirty="0"/>
              <a:t>Alleviate the competition of the </a:t>
            </a:r>
            <a:r>
              <a:rPr lang="en-US" sz="2400" u="sng" dirty="0"/>
              <a:t>land demand</a:t>
            </a:r>
            <a:r>
              <a:rPr lang="en-US" sz="2400" dirty="0"/>
              <a:t>.</a:t>
            </a:r>
          </a:p>
          <a:p>
            <a:pPr marL="457200" indent="-457200">
              <a:spcAft>
                <a:spcPts val="1200"/>
              </a:spcAft>
              <a:buFont typeface="+mj-lt"/>
              <a:buAutoNum type="arabicPeriod"/>
              <a:defRPr/>
            </a:pPr>
            <a:r>
              <a:rPr lang="en-US" altLang="ja-JP" sz="2400" dirty="0"/>
              <a:t>Make use of the </a:t>
            </a:r>
            <a:r>
              <a:rPr lang="en-US" altLang="ja-JP" sz="2400" u="sng" dirty="0"/>
              <a:t>excessive solar energy</a:t>
            </a:r>
            <a:r>
              <a:rPr lang="en-US" altLang="ja-JP" sz="2400" dirty="0"/>
              <a:t> of farming for power generation (</a:t>
            </a:r>
            <a:r>
              <a:rPr lang="en-US" sz="2400" dirty="0"/>
              <a:t>especially arid and semi-arid climates</a:t>
            </a:r>
            <a:r>
              <a:rPr lang="en-US" altLang="ja-JP" sz="2400" dirty="0"/>
              <a:t>).</a:t>
            </a:r>
            <a:endParaRPr kumimoji="1" lang="ja-JP" altLang="en-US" sz="2400" i="1" dirty="0"/>
          </a:p>
        </p:txBody>
      </p:sp>
    </p:spTree>
    <p:extLst>
      <p:ext uri="{BB962C8B-B14F-4D97-AF65-F5344CB8AC3E}">
        <p14:creationId xmlns:p14="http://schemas.microsoft.com/office/powerpoint/2010/main" val="286486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20</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3. Model for the solar transmittance of multi-span greenhouse </a:t>
            </a: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t>Soriano et al. (2004)</a:t>
            </a:r>
            <a:endParaRPr kumimoji="1" lang="ja-JP" altLang="en-US" dirty="0"/>
          </a:p>
        </p:txBody>
      </p:sp>
      <p:sp>
        <p:nvSpPr>
          <p:cNvPr id="2" name="Rectangle 1">
            <a:extLst>
              <a:ext uri="{FF2B5EF4-FFF2-40B4-BE49-F238E27FC236}">
                <a16:creationId xmlns:a16="http://schemas.microsoft.com/office/drawing/2014/main" id="{EBA48B77-845F-40AC-BACA-3F96DE7BFE65}"/>
              </a:ext>
            </a:extLst>
          </p:cNvPr>
          <p:cNvSpPr/>
          <p:nvPr/>
        </p:nvSpPr>
        <p:spPr>
          <a:xfrm>
            <a:off x="6228184" y="4484948"/>
            <a:ext cx="1224136" cy="31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6F651623-9786-45FF-BB36-67AAEE645102}"/>
              </a:ext>
            </a:extLst>
          </p:cNvPr>
          <p:cNvSpPr/>
          <p:nvPr/>
        </p:nvSpPr>
        <p:spPr>
          <a:xfrm>
            <a:off x="3228932" y="6093296"/>
            <a:ext cx="2279172" cy="38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a:extLst>
              <a:ext uri="{FF2B5EF4-FFF2-40B4-BE49-F238E27FC236}">
                <a16:creationId xmlns:a16="http://schemas.microsoft.com/office/drawing/2014/main" id="{BFC0E846-9444-462E-9A7A-D9E14C4B5D13}"/>
              </a:ext>
            </a:extLst>
          </p:cNvPr>
          <p:cNvPicPr>
            <a:picLocks noChangeAspect="1"/>
          </p:cNvPicPr>
          <p:nvPr/>
        </p:nvPicPr>
        <p:blipFill>
          <a:blip r:embed="rId3"/>
          <a:stretch>
            <a:fillRect/>
          </a:stretch>
        </p:blipFill>
        <p:spPr>
          <a:xfrm>
            <a:off x="17748" y="1564721"/>
            <a:ext cx="9108504" cy="4559680"/>
          </a:xfrm>
          <a:prstGeom prst="rect">
            <a:avLst/>
          </a:prstGeom>
        </p:spPr>
      </p:pic>
      <p:sp>
        <p:nvSpPr>
          <p:cNvPr id="8" name="Rectangle 7">
            <a:extLst>
              <a:ext uri="{FF2B5EF4-FFF2-40B4-BE49-F238E27FC236}">
                <a16:creationId xmlns:a16="http://schemas.microsoft.com/office/drawing/2014/main" id="{60D162C9-94D0-4F8C-99A3-1D8B7A5FC5CB}"/>
              </a:ext>
            </a:extLst>
          </p:cNvPr>
          <p:cNvSpPr/>
          <p:nvPr/>
        </p:nvSpPr>
        <p:spPr>
          <a:xfrm>
            <a:off x="48816" y="620688"/>
            <a:ext cx="9046368" cy="830997"/>
          </a:xfrm>
          <a:prstGeom prst="rect">
            <a:avLst/>
          </a:prstGeom>
        </p:spPr>
        <p:txBody>
          <a:bodyPr wrap="square">
            <a:spAutoFit/>
          </a:bodyPr>
          <a:lstStyle/>
          <a:p>
            <a:r>
              <a:rPr lang="en-US" altLang="ja-JP" sz="2400" dirty="0">
                <a:latin typeface="Arial" panose="020B0604020202020204" pitchFamily="34" charset="0"/>
                <a:ea typeface="MS Mincho" panose="02020609040205080304" pitchFamily="49" charset="-128"/>
                <a:cs typeface="Arial" panose="020B0604020202020204" pitchFamily="34" charset="0"/>
              </a:rPr>
              <a:t>β = </a:t>
            </a:r>
            <a:r>
              <a:rPr lang="en-US" sz="2400" dirty="0">
                <a:latin typeface="Arial" panose="020B0604020202020204" pitchFamily="34" charset="0"/>
                <a:ea typeface="MS Mincho" panose="02020609040205080304" pitchFamily="49" charset="-128"/>
                <a:cs typeface="Arial" panose="020B0604020202020204" pitchFamily="34" charset="0"/>
              </a:rPr>
              <a:t>the roof angle. </a:t>
            </a:r>
            <a:r>
              <a:rPr lang="en-US" altLang="ja-JP" sz="2400" dirty="0">
                <a:latin typeface="Arial" panose="020B0604020202020204" pitchFamily="34" charset="0"/>
                <a:ea typeface="MS Mincho" panose="02020609040205080304" pitchFamily="49" charset="-128"/>
                <a:cs typeface="Arial" panose="020B0604020202020204" pitchFamily="34" charset="0"/>
              </a:rPr>
              <a:t>α = β in this study (symmetric roof)</a:t>
            </a:r>
            <a:endParaRPr lang="en-US" sz="2400" dirty="0">
              <a:latin typeface="Arial" panose="020B0604020202020204" pitchFamily="34" charset="0"/>
              <a:ea typeface="MS Mincho" panose="02020609040205080304" pitchFamily="49" charset="-128"/>
              <a:cs typeface="Arial" panose="020B0604020202020204" pitchFamily="34" charset="0"/>
            </a:endParaRPr>
          </a:p>
          <a:p>
            <a:r>
              <a:rPr lang="en-US" sz="2400" dirty="0">
                <a:latin typeface="Arial" panose="020B0604020202020204" pitchFamily="34" charset="0"/>
                <a:ea typeface="MS Mincho" panose="02020609040205080304" pitchFamily="49" charset="-128"/>
                <a:cs typeface="Arial" panose="020B0604020202020204" pitchFamily="34" charset="0"/>
              </a:rPr>
              <a:t>E = angle formed by the incident ray with the horizontal axis</a:t>
            </a:r>
          </a:p>
        </p:txBody>
      </p:sp>
    </p:spTree>
    <p:extLst>
      <p:ext uri="{BB962C8B-B14F-4D97-AF65-F5344CB8AC3E}">
        <p14:creationId xmlns:p14="http://schemas.microsoft.com/office/powerpoint/2010/main" val="1049107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21</a:t>
            </a:fld>
            <a:endParaRPr kumimoji="1" lang="ja-JP" altLang="en-US"/>
          </a:p>
        </p:txBody>
      </p:sp>
      <p:sp>
        <p:nvSpPr>
          <p:cNvPr id="7" name="Rectangle 6"/>
          <p:cNvSpPr/>
          <p:nvPr/>
        </p:nvSpPr>
        <p:spPr>
          <a:xfrm>
            <a:off x="0" y="797803"/>
            <a:ext cx="9144000" cy="830997"/>
          </a:xfrm>
          <a:prstGeom prst="rect">
            <a:avLst/>
          </a:prstGeom>
        </p:spPr>
        <p:txBody>
          <a:bodyPr wrap="square">
            <a:spAutoFit/>
          </a:bodyPr>
          <a:lstStyle/>
          <a:p>
            <a:pPr algn="ctr"/>
            <a:r>
              <a:rPr lang="en-US" sz="2400" dirty="0">
                <a:ea typeface="MS Mincho" panose="02020609040205080304" pitchFamily="49" charset="-128"/>
                <a:cs typeface="Times New Roman" panose="02020603050405020304" pitchFamily="18" charset="0"/>
              </a:rPr>
              <a:t>Transmittance through multi-span roof on January (blue), April (orange), July (gray), and October (yellow) 1st.</a:t>
            </a:r>
            <a:endParaRPr lang="en-US" sz="2400" dirty="0"/>
          </a:p>
        </p:txBody>
      </p:sp>
      <p:sp>
        <p:nvSpPr>
          <p:cNvPr id="22" name="タイトル 3">
            <a:extLst>
              <a:ext uri="{FF2B5EF4-FFF2-40B4-BE49-F238E27FC236}">
                <a16:creationId xmlns:a16="http://schemas.microsoft.com/office/drawing/2014/main" id="{B2CA2FD3-ECFB-461D-95D7-E29CAF0CDF74}"/>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3. Model for the solar transmittance of multi-span greenhouse</a:t>
            </a:r>
          </a:p>
        </p:txBody>
      </p:sp>
      <p:pic>
        <p:nvPicPr>
          <p:cNvPr id="6" name="Picture 5">
            <a:extLst>
              <a:ext uri="{FF2B5EF4-FFF2-40B4-BE49-F238E27FC236}">
                <a16:creationId xmlns:a16="http://schemas.microsoft.com/office/drawing/2014/main" id="{3E6EBC12-0202-4EBF-A4AD-391E08BA3F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3560" y="1583927"/>
            <a:ext cx="7416880" cy="5301457"/>
          </a:xfrm>
          <a:prstGeom prst="rect">
            <a:avLst/>
          </a:prstGeom>
          <a:noFill/>
          <a:ln>
            <a:noFill/>
          </a:ln>
        </p:spPr>
      </p:pic>
    </p:spTree>
    <p:extLst>
      <p:ext uri="{BB962C8B-B14F-4D97-AF65-F5344CB8AC3E}">
        <p14:creationId xmlns:p14="http://schemas.microsoft.com/office/powerpoint/2010/main" val="461197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580112" y="6407944"/>
            <a:ext cx="3432920" cy="365125"/>
          </a:xfrm>
        </p:spPr>
        <p:txBody>
          <a:bodyPr/>
          <a:lstStyle/>
          <a:p>
            <a:r>
              <a:rPr kumimoji="1" lang="ja-JP" altLang="en-US" dirty="0"/>
              <a:t>　　　</a:t>
            </a:r>
            <a:r>
              <a:rPr kumimoji="1" lang="it-IT" altLang="ja-JP" dirty="0"/>
              <a:t>Soriano et al. (2004)</a:t>
            </a:r>
            <a:r>
              <a:rPr kumimoji="1" lang="ja-JP" altLang="en-US" dirty="0"/>
              <a:t>　</a:t>
            </a:r>
            <a:fld id="{D2D8002D-B5B0-4BAC-B1F6-782DDCCE6D9C}" type="slidenum">
              <a:rPr kumimoji="1" lang="ja-JP" altLang="en-US" smtClean="0"/>
              <a:pPr/>
              <a:t>22</a:t>
            </a:fld>
            <a:endParaRPr kumimoji="1" lang="ja-JP" altLang="en-US" dirty="0"/>
          </a:p>
        </p:txBody>
      </p:sp>
      <p:sp>
        <p:nvSpPr>
          <p:cNvPr id="22" name="タイトル 3">
            <a:extLst>
              <a:ext uri="{FF2B5EF4-FFF2-40B4-BE49-F238E27FC236}">
                <a16:creationId xmlns:a16="http://schemas.microsoft.com/office/drawing/2014/main" id="{B2CA2FD3-ECFB-461D-95D7-E29CAF0CDF74}"/>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3. Model for the solar transmittance of multi-span greenhouse</a:t>
            </a:r>
          </a:p>
        </p:txBody>
      </p:sp>
      <p:grpSp>
        <p:nvGrpSpPr>
          <p:cNvPr id="8" name="Group 7">
            <a:extLst>
              <a:ext uri="{FF2B5EF4-FFF2-40B4-BE49-F238E27FC236}">
                <a16:creationId xmlns:a16="http://schemas.microsoft.com/office/drawing/2014/main" id="{9F81F0D2-0D5A-4D0D-9946-1341ACCC0D40}"/>
              </a:ext>
            </a:extLst>
          </p:cNvPr>
          <p:cNvGrpSpPr>
            <a:grpSpLocks noChangeAspect="1"/>
          </p:cNvGrpSpPr>
          <p:nvPr/>
        </p:nvGrpSpPr>
        <p:grpSpPr>
          <a:xfrm>
            <a:off x="2015716" y="820637"/>
            <a:ext cx="5112568" cy="5913537"/>
            <a:chOff x="107504" y="1596635"/>
            <a:chExt cx="4441676" cy="5137539"/>
          </a:xfrm>
        </p:grpSpPr>
        <p:pic>
          <p:nvPicPr>
            <p:cNvPr id="9" name="Picture 8">
              <a:extLst>
                <a:ext uri="{FF2B5EF4-FFF2-40B4-BE49-F238E27FC236}">
                  <a16:creationId xmlns:a16="http://schemas.microsoft.com/office/drawing/2014/main" id="{F77425BC-30AF-4CCE-AE1B-957F8FE797CF}"/>
                </a:ext>
              </a:extLst>
            </p:cNvPr>
            <p:cNvPicPr>
              <a:picLocks noChangeAspect="1"/>
            </p:cNvPicPr>
            <p:nvPr/>
          </p:nvPicPr>
          <p:blipFill>
            <a:blip r:embed="rId3"/>
            <a:stretch>
              <a:fillRect/>
            </a:stretch>
          </p:blipFill>
          <p:spPr>
            <a:xfrm>
              <a:off x="107504" y="1596635"/>
              <a:ext cx="4441676" cy="5137539"/>
            </a:xfrm>
            <a:prstGeom prst="rect">
              <a:avLst/>
            </a:prstGeom>
          </p:spPr>
        </p:pic>
        <p:sp>
          <p:nvSpPr>
            <p:cNvPr id="10" name="TextBox 9">
              <a:extLst>
                <a:ext uri="{FF2B5EF4-FFF2-40B4-BE49-F238E27FC236}">
                  <a16:creationId xmlns:a16="http://schemas.microsoft.com/office/drawing/2014/main" id="{D0CDB76E-5F21-4A75-867B-D5CFD218E1C7}"/>
                </a:ext>
              </a:extLst>
            </p:cNvPr>
            <p:cNvSpPr txBox="1"/>
            <p:nvPr/>
          </p:nvSpPr>
          <p:spPr>
            <a:xfrm>
              <a:off x="2195736" y="2852936"/>
              <a:ext cx="1992853" cy="646331"/>
            </a:xfrm>
            <a:prstGeom prst="rect">
              <a:avLst/>
            </a:prstGeom>
            <a:noFill/>
          </p:spPr>
          <p:txBody>
            <a:bodyPr wrap="none" rtlCol="0">
              <a:spAutoFit/>
            </a:bodyPr>
            <a:lstStyle/>
            <a:p>
              <a:r>
                <a:rPr lang="ja-JP" altLang="en-US" dirty="0"/>
                <a:t>□ </a:t>
              </a:r>
              <a:r>
                <a:rPr lang="en-US" altLang="ja-JP" dirty="0"/>
                <a:t>: simulated </a:t>
              </a:r>
              <a:r>
                <a:rPr lang="en-US" altLang="ja-JP" dirty="0" err="1"/>
                <a:t>val</a:t>
              </a:r>
              <a:endParaRPr lang="en-US" altLang="ja-JP" dirty="0"/>
            </a:p>
            <a:p>
              <a:r>
                <a:rPr lang="ja-JP" altLang="en-US" dirty="0"/>
                <a:t>● </a:t>
              </a:r>
              <a:r>
                <a:rPr lang="en-US" altLang="ja-JP" dirty="0"/>
                <a:t>: measured </a:t>
              </a:r>
              <a:r>
                <a:rPr lang="en-US" altLang="ja-JP" dirty="0" err="1"/>
                <a:t>val</a:t>
              </a:r>
              <a:endParaRPr lang="en-US" dirty="0"/>
            </a:p>
          </p:txBody>
        </p:sp>
        <p:sp>
          <p:nvSpPr>
            <p:cNvPr id="11" name="TextBox 10">
              <a:extLst>
                <a:ext uri="{FF2B5EF4-FFF2-40B4-BE49-F238E27FC236}">
                  <a16:creationId xmlns:a16="http://schemas.microsoft.com/office/drawing/2014/main" id="{C26E2EAD-4886-48FB-88E5-F77051731087}"/>
                </a:ext>
              </a:extLst>
            </p:cNvPr>
            <p:cNvSpPr txBox="1"/>
            <p:nvPr/>
          </p:nvSpPr>
          <p:spPr>
            <a:xfrm>
              <a:off x="1043608" y="1628800"/>
              <a:ext cx="1710725" cy="369332"/>
            </a:xfrm>
            <a:prstGeom prst="rect">
              <a:avLst/>
            </a:prstGeom>
            <a:noFill/>
          </p:spPr>
          <p:txBody>
            <a:bodyPr wrap="none" rtlCol="0">
              <a:spAutoFit/>
            </a:bodyPr>
            <a:lstStyle/>
            <a:p>
              <a:r>
                <a:rPr lang="en-US" dirty="0"/>
                <a:t>Jan 13 (winter)</a:t>
              </a:r>
            </a:p>
          </p:txBody>
        </p:sp>
        <p:sp>
          <p:nvSpPr>
            <p:cNvPr id="12" name="TextBox 11">
              <a:extLst>
                <a:ext uri="{FF2B5EF4-FFF2-40B4-BE49-F238E27FC236}">
                  <a16:creationId xmlns:a16="http://schemas.microsoft.com/office/drawing/2014/main" id="{77DEE061-0DB3-4BDC-B208-AB87DB29C7AB}"/>
                </a:ext>
              </a:extLst>
            </p:cNvPr>
            <p:cNvSpPr txBox="1"/>
            <p:nvPr/>
          </p:nvSpPr>
          <p:spPr>
            <a:xfrm>
              <a:off x="1115616" y="4293096"/>
              <a:ext cx="1928733" cy="369332"/>
            </a:xfrm>
            <a:prstGeom prst="rect">
              <a:avLst/>
            </a:prstGeom>
            <a:noFill/>
          </p:spPr>
          <p:txBody>
            <a:bodyPr wrap="none" rtlCol="0">
              <a:spAutoFit/>
            </a:bodyPr>
            <a:lstStyle/>
            <a:p>
              <a:r>
                <a:rPr lang="en-US" dirty="0"/>
                <a:t>Jun 19 (summer)</a:t>
              </a:r>
            </a:p>
          </p:txBody>
        </p:sp>
      </p:grpSp>
    </p:spTree>
    <p:extLst>
      <p:ext uri="{BB962C8B-B14F-4D97-AF65-F5344CB8AC3E}">
        <p14:creationId xmlns:p14="http://schemas.microsoft.com/office/powerpoint/2010/main" val="4118683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a:extLst>
              <a:ext uri="{FF2B5EF4-FFF2-40B4-BE49-F238E27FC236}">
                <a16:creationId xmlns:a16="http://schemas.microsoft.com/office/drawing/2014/main" id="{651E1FD0-0921-473F-8523-9700547CDB6E}"/>
              </a:ext>
            </a:extLst>
          </p:cNvPr>
          <p:cNvSpPr>
            <a:spLocks noGrp="1"/>
          </p:cNvSpPr>
          <p:nvPr>
            <p:ph type="title"/>
          </p:nvPr>
        </p:nvSpPr>
        <p:spPr>
          <a:xfrm>
            <a:off x="0" y="-24"/>
            <a:ext cx="9144000" cy="642942"/>
          </a:xfrm>
        </p:spPr>
        <p:txBody>
          <a:bodyPr>
            <a:normAutofit/>
          </a:bodyPr>
          <a:lstStyle/>
          <a:p>
            <a:r>
              <a:rPr lang="en-US" altLang="ja-JP" dirty="0">
                <a:solidFill>
                  <a:srgbClr val="464646"/>
                </a:solidFill>
                <a:effectLst>
                  <a:outerShdw blurRad="38100" dist="38100" dir="2700000" algn="tl">
                    <a:srgbClr val="000000">
                      <a:alpha val="43137"/>
                    </a:srgbClr>
                  </a:outerShdw>
                </a:effectLst>
              </a:rPr>
              <a:t>Overall Model Flow</a:t>
            </a:r>
            <a:endParaRPr lang="en-US" altLang="ja-JP" strike="sngStrike" dirty="0">
              <a:solidFill>
                <a:srgbClr val="FF0000"/>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a:xfrm>
            <a:off x="8483622" y="6407944"/>
            <a:ext cx="365760" cy="365125"/>
          </a:xfrm>
        </p:spPr>
        <p:txBody>
          <a:bodyPr/>
          <a:lstStyle/>
          <a:p>
            <a:fld id="{D2D8002D-B5B0-4BAC-B1F6-782DDCCE6D9C}" type="slidenum">
              <a:rPr kumimoji="1" lang="ja-JP" altLang="en-US" smtClean="0">
                <a:solidFill>
                  <a:prstClr val="black"/>
                </a:solidFill>
              </a:rPr>
              <a:pPr/>
              <a:t>23</a:t>
            </a:fld>
            <a:endParaRPr kumimoji="1" lang="ja-JP" altLang="en-US">
              <a:solidFill>
                <a:prstClr val="black"/>
              </a:solidFill>
            </a:endParaRPr>
          </a:p>
        </p:txBody>
      </p:sp>
      <p:sp>
        <p:nvSpPr>
          <p:cNvPr id="21" name="Rectangle 20">
            <a:extLst>
              <a:ext uri="{FF2B5EF4-FFF2-40B4-BE49-F238E27FC236}">
                <a16:creationId xmlns:a16="http://schemas.microsoft.com/office/drawing/2014/main" id="{C1150DE1-E741-401C-9405-CF48DAC7EA49}"/>
              </a:ext>
            </a:extLst>
          </p:cNvPr>
          <p:cNvSpPr/>
          <p:nvPr/>
        </p:nvSpPr>
        <p:spPr>
          <a:xfrm>
            <a:off x="90391" y="4672842"/>
            <a:ext cx="2106234" cy="1005840"/>
          </a:xfrm>
          <a:prstGeom prst="rect">
            <a:avLst/>
          </a:prstGeom>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3. Light intensity to plants thru shading curtain</a:t>
            </a:r>
          </a:p>
        </p:txBody>
      </p:sp>
      <p:sp>
        <p:nvSpPr>
          <p:cNvPr id="24" name="Rectangle 23">
            <a:extLst>
              <a:ext uri="{FF2B5EF4-FFF2-40B4-BE49-F238E27FC236}">
                <a16:creationId xmlns:a16="http://schemas.microsoft.com/office/drawing/2014/main" id="{A503BEEF-5E73-48A5-BBD0-F5116B27C2D7}"/>
              </a:ext>
            </a:extLst>
          </p:cNvPr>
          <p:cNvSpPr/>
          <p:nvPr/>
        </p:nvSpPr>
        <p:spPr>
          <a:xfrm>
            <a:off x="90391" y="1340767"/>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1. Solar irradiance to tiled PV</a:t>
            </a:r>
          </a:p>
        </p:txBody>
      </p:sp>
      <p:sp>
        <p:nvSpPr>
          <p:cNvPr id="25" name="Rectangle 24">
            <a:extLst>
              <a:ext uri="{FF2B5EF4-FFF2-40B4-BE49-F238E27FC236}">
                <a16:creationId xmlns:a16="http://schemas.microsoft.com/office/drawing/2014/main" id="{0D8AFB7E-BDC3-42ED-B7BB-0CA750ACA951}"/>
              </a:ext>
            </a:extLst>
          </p:cNvPr>
          <p:cNvSpPr/>
          <p:nvPr/>
        </p:nvSpPr>
        <p:spPr>
          <a:xfrm>
            <a:off x="2699792" y="1340768"/>
            <a:ext cx="201168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b="1" dirty="0">
                <a:solidFill>
                  <a:prstClr val="black"/>
                </a:solidFill>
                <a:latin typeface="Lucida Sans Unicode"/>
                <a:ea typeface="ＭＳ Ｐゴシック" panose="020B0600070205080204" pitchFamily="34" charset="-128"/>
              </a:rPr>
              <a:t>4. Electrical energy production</a:t>
            </a:r>
            <a:endParaRPr lang="en-US" sz="1600" b="1" dirty="0">
              <a:solidFill>
                <a:prstClr val="black"/>
              </a:solidFill>
              <a:latin typeface="Lucida Sans Unicode"/>
            </a:endParaRPr>
          </a:p>
        </p:txBody>
      </p:sp>
      <p:sp>
        <p:nvSpPr>
          <p:cNvPr id="26" name="Rectangle 25">
            <a:extLst>
              <a:ext uri="{FF2B5EF4-FFF2-40B4-BE49-F238E27FC236}">
                <a16:creationId xmlns:a16="http://schemas.microsoft.com/office/drawing/2014/main" id="{43E5BF7D-8A34-4C7D-B433-0419043F0AD4}"/>
              </a:ext>
            </a:extLst>
          </p:cNvPr>
          <p:cNvSpPr/>
          <p:nvPr/>
        </p:nvSpPr>
        <p:spPr>
          <a:xfrm>
            <a:off x="2627784" y="4655408"/>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6. Crop growth and yield</a:t>
            </a:r>
            <a:endParaRPr lang="en-US" b="1" dirty="0">
              <a:solidFill>
                <a:prstClr val="black"/>
              </a:solidFill>
              <a:latin typeface="Lucida Sans Unicode"/>
            </a:endParaRPr>
          </a:p>
        </p:txBody>
      </p:sp>
      <p:cxnSp>
        <p:nvCxnSpPr>
          <p:cNvPr id="27" name="Elbow Connector 38">
            <a:extLst>
              <a:ext uri="{FF2B5EF4-FFF2-40B4-BE49-F238E27FC236}">
                <a16:creationId xmlns:a16="http://schemas.microsoft.com/office/drawing/2014/main" id="{3057005C-49BC-43C2-8DF3-93B8B14DBF42}"/>
              </a:ext>
            </a:extLst>
          </p:cNvPr>
          <p:cNvCxnSpPr>
            <a:cxnSpLocks/>
            <a:stCxn id="21" idx="3"/>
            <a:endCxn id="26" idx="1"/>
          </p:cNvCxnSpPr>
          <p:nvPr/>
        </p:nvCxnSpPr>
        <p:spPr>
          <a:xfrm flipV="1">
            <a:off x="2196625" y="5158328"/>
            <a:ext cx="431159" cy="17434"/>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59">
            <a:extLst>
              <a:ext uri="{FF2B5EF4-FFF2-40B4-BE49-F238E27FC236}">
                <a16:creationId xmlns:a16="http://schemas.microsoft.com/office/drawing/2014/main" id="{C5B353DD-5464-4DB3-B82C-7A1E41D57462}"/>
              </a:ext>
            </a:extLst>
          </p:cNvPr>
          <p:cNvCxnSpPr>
            <a:cxnSpLocks/>
            <a:stCxn id="24" idx="3"/>
            <a:endCxn id="25" idx="1"/>
          </p:cNvCxnSpPr>
          <p:nvPr/>
        </p:nvCxnSpPr>
        <p:spPr>
          <a:xfrm>
            <a:off x="2196625" y="1843687"/>
            <a:ext cx="503167"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9C47D01-6FCB-4FF6-BA26-BEB43C21617D}"/>
              </a:ext>
            </a:extLst>
          </p:cNvPr>
          <p:cNvSpPr/>
          <p:nvPr/>
        </p:nvSpPr>
        <p:spPr>
          <a:xfrm>
            <a:off x="7316542" y="3072912"/>
            <a:ext cx="1714500" cy="6858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9. Economic</a:t>
            </a:r>
            <a:r>
              <a:rPr lang="ja-JP" altLang="en-US" b="1" dirty="0">
                <a:solidFill>
                  <a:prstClr val="black"/>
                </a:solidFill>
                <a:latin typeface="Lucida Sans Unicode"/>
                <a:ea typeface="ＭＳ Ｐゴシック" panose="020B0600070205080204" pitchFamily="34" charset="-128"/>
              </a:rPr>
              <a:t> </a:t>
            </a:r>
            <a:r>
              <a:rPr lang="en-US" altLang="ja-JP" b="1" dirty="0">
                <a:solidFill>
                  <a:prstClr val="black"/>
                </a:solidFill>
                <a:latin typeface="Lucida Sans Unicode"/>
                <a:ea typeface="ＭＳ Ｐゴシック" panose="020B0600070205080204" pitchFamily="34" charset="-128"/>
              </a:rPr>
              <a:t>profit</a:t>
            </a:r>
            <a:endParaRPr lang="en-US" b="1" dirty="0">
              <a:solidFill>
                <a:prstClr val="black"/>
              </a:solidFill>
              <a:latin typeface="Lucida Sans Unicode"/>
            </a:endParaRPr>
          </a:p>
        </p:txBody>
      </p:sp>
      <p:sp>
        <p:nvSpPr>
          <p:cNvPr id="30" name="Rectangle 29">
            <a:extLst>
              <a:ext uri="{FF2B5EF4-FFF2-40B4-BE49-F238E27FC236}">
                <a16:creationId xmlns:a16="http://schemas.microsoft.com/office/drawing/2014/main" id="{8712B616-7FF6-4BA8-ACA7-FDD9041176B0}"/>
              </a:ext>
            </a:extLst>
          </p:cNvPr>
          <p:cNvSpPr/>
          <p:nvPr/>
        </p:nvSpPr>
        <p:spPr>
          <a:xfrm>
            <a:off x="90391" y="3127811"/>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2. Transmittance thru multi-span roof</a:t>
            </a:r>
          </a:p>
        </p:txBody>
      </p:sp>
      <p:sp>
        <p:nvSpPr>
          <p:cNvPr id="31" name="Rectangle 30">
            <a:extLst>
              <a:ext uri="{FF2B5EF4-FFF2-40B4-BE49-F238E27FC236}">
                <a16:creationId xmlns:a16="http://schemas.microsoft.com/office/drawing/2014/main" id="{6D762693-63C6-445A-BE3E-9DEF6EE96392}"/>
              </a:ext>
            </a:extLst>
          </p:cNvPr>
          <p:cNvSpPr/>
          <p:nvPr/>
        </p:nvSpPr>
        <p:spPr>
          <a:xfrm>
            <a:off x="5233764" y="3988432"/>
            <a:ext cx="171450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8. Crop production sales/cost</a:t>
            </a:r>
          </a:p>
        </p:txBody>
      </p:sp>
      <p:cxnSp>
        <p:nvCxnSpPr>
          <p:cNvPr id="34" name="Elbow Connector 38">
            <a:extLst>
              <a:ext uri="{FF2B5EF4-FFF2-40B4-BE49-F238E27FC236}">
                <a16:creationId xmlns:a16="http://schemas.microsoft.com/office/drawing/2014/main" id="{07C77D46-DE05-4E4D-8B02-AF6AEEBF0351}"/>
              </a:ext>
            </a:extLst>
          </p:cNvPr>
          <p:cNvCxnSpPr>
            <a:cxnSpLocks/>
            <a:stCxn id="30" idx="2"/>
            <a:endCxn id="21" idx="0"/>
          </p:cNvCxnSpPr>
          <p:nvPr/>
        </p:nvCxnSpPr>
        <p:spPr>
          <a:xfrm rot="5400000">
            <a:off x="873913" y="4403246"/>
            <a:ext cx="539191"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59">
            <a:extLst>
              <a:ext uri="{FF2B5EF4-FFF2-40B4-BE49-F238E27FC236}">
                <a16:creationId xmlns:a16="http://schemas.microsoft.com/office/drawing/2014/main" id="{E7878BF2-AAD5-4D03-B970-552CBDB02880}"/>
              </a:ext>
            </a:extLst>
          </p:cNvPr>
          <p:cNvCxnSpPr>
            <a:cxnSpLocks/>
            <a:stCxn id="24" idx="2"/>
            <a:endCxn id="30" idx="0"/>
          </p:cNvCxnSpPr>
          <p:nvPr/>
        </p:nvCxnSpPr>
        <p:spPr>
          <a:xfrm rot="5400000">
            <a:off x="752906" y="2737209"/>
            <a:ext cx="781204"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0062335-623D-4097-B9C6-BC3AC068CF63}"/>
              </a:ext>
            </a:extLst>
          </p:cNvPr>
          <p:cNvSpPr/>
          <p:nvPr/>
        </p:nvSpPr>
        <p:spPr>
          <a:xfrm>
            <a:off x="5233763" y="2046546"/>
            <a:ext cx="171450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7. Electrical power sales/cost</a:t>
            </a:r>
            <a:endParaRPr lang="en-US" b="1" dirty="0">
              <a:solidFill>
                <a:prstClr val="black"/>
              </a:solidFill>
              <a:latin typeface="Lucida Sans Unicode"/>
            </a:endParaRPr>
          </a:p>
        </p:txBody>
      </p:sp>
      <p:cxnSp>
        <p:nvCxnSpPr>
          <p:cNvPr id="37" name="Elbow Connector 59">
            <a:extLst>
              <a:ext uri="{FF2B5EF4-FFF2-40B4-BE49-F238E27FC236}">
                <a16:creationId xmlns:a16="http://schemas.microsoft.com/office/drawing/2014/main" id="{9AEA1826-13B0-4793-A10A-700C93D4D84C}"/>
              </a:ext>
            </a:extLst>
          </p:cNvPr>
          <p:cNvCxnSpPr>
            <a:cxnSpLocks/>
            <a:stCxn id="25" idx="3"/>
            <a:endCxn id="36" idx="1"/>
          </p:cNvCxnSpPr>
          <p:nvPr/>
        </p:nvCxnSpPr>
        <p:spPr>
          <a:xfrm>
            <a:off x="4711472" y="1843688"/>
            <a:ext cx="522291" cy="705778"/>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59">
            <a:extLst>
              <a:ext uri="{FF2B5EF4-FFF2-40B4-BE49-F238E27FC236}">
                <a16:creationId xmlns:a16="http://schemas.microsoft.com/office/drawing/2014/main" id="{0F46AC8C-0856-4119-B957-3FADF534C44D}"/>
              </a:ext>
            </a:extLst>
          </p:cNvPr>
          <p:cNvCxnSpPr>
            <a:cxnSpLocks/>
            <a:stCxn id="26" idx="3"/>
            <a:endCxn id="31" idx="1"/>
          </p:cNvCxnSpPr>
          <p:nvPr/>
        </p:nvCxnSpPr>
        <p:spPr>
          <a:xfrm flipV="1">
            <a:off x="4639464" y="4491352"/>
            <a:ext cx="594300" cy="666976"/>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59">
            <a:extLst>
              <a:ext uri="{FF2B5EF4-FFF2-40B4-BE49-F238E27FC236}">
                <a16:creationId xmlns:a16="http://schemas.microsoft.com/office/drawing/2014/main" id="{33DB8CB2-79DE-4F89-B8DF-E43E3B8BB826}"/>
              </a:ext>
            </a:extLst>
          </p:cNvPr>
          <p:cNvCxnSpPr>
            <a:cxnSpLocks/>
            <a:stCxn id="36" idx="2"/>
            <a:endCxn id="29" idx="1"/>
          </p:cNvCxnSpPr>
          <p:nvPr/>
        </p:nvCxnSpPr>
        <p:spPr>
          <a:xfrm rot="16200000" flipH="1">
            <a:off x="6522064" y="2621334"/>
            <a:ext cx="363426" cy="122552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59">
            <a:extLst>
              <a:ext uri="{FF2B5EF4-FFF2-40B4-BE49-F238E27FC236}">
                <a16:creationId xmlns:a16="http://schemas.microsoft.com/office/drawing/2014/main" id="{43C3C07F-EE41-42C5-AF47-3C53E6143635}"/>
              </a:ext>
            </a:extLst>
          </p:cNvPr>
          <p:cNvCxnSpPr>
            <a:cxnSpLocks/>
            <a:stCxn id="31" idx="0"/>
            <a:endCxn id="29" idx="1"/>
          </p:cNvCxnSpPr>
          <p:nvPr/>
        </p:nvCxnSpPr>
        <p:spPr>
          <a:xfrm rot="5400000" flipH="1" flipV="1">
            <a:off x="6417468" y="3089358"/>
            <a:ext cx="572620" cy="122552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4C902F-AEEE-42FB-8D94-043DC85466B6}"/>
              </a:ext>
            </a:extLst>
          </p:cNvPr>
          <p:cNvSpPr/>
          <p:nvPr/>
        </p:nvSpPr>
        <p:spPr>
          <a:xfrm>
            <a:off x="2627784" y="3071232"/>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5. Energy consumption by cooling/heating</a:t>
            </a:r>
            <a:endParaRPr lang="en-US" b="1" dirty="0">
              <a:solidFill>
                <a:prstClr val="black"/>
              </a:solidFill>
              <a:latin typeface="Lucida Sans Unicode"/>
            </a:endParaRPr>
          </a:p>
        </p:txBody>
      </p:sp>
      <p:cxnSp>
        <p:nvCxnSpPr>
          <p:cNvPr id="44" name="Elbow Connector 38">
            <a:extLst>
              <a:ext uri="{FF2B5EF4-FFF2-40B4-BE49-F238E27FC236}">
                <a16:creationId xmlns:a16="http://schemas.microsoft.com/office/drawing/2014/main" id="{299E1486-9BE5-4C26-AA17-22B91CDF9CBF}"/>
              </a:ext>
            </a:extLst>
          </p:cNvPr>
          <p:cNvCxnSpPr>
            <a:cxnSpLocks/>
            <a:stCxn id="21" idx="3"/>
            <a:endCxn id="43" idx="1"/>
          </p:cNvCxnSpPr>
          <p:nvPr/>
        </p:nvCxnSpPr>
        <p:spPr>
          <a:xfrm flipV="1">
            <a:off x="2196625" y="3574152"/>
            <a:ext cx="431159" cy="160161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38">
            <a:extLst>
              <a:ext uri="{FF2B5EF4-FFF2-40B4-BE49-F238E27FC236}">
                <a16:creationId xmlns:a16="http://schemas.microsoft.com/office/drawing/2014/main" id="{AE20A39D-7B31-4AD8-806C-3CB8EB282F3D}"/>
              </a:ext>
            </a:extLst>
          </p:cNvPr>
          <p:cNvCxnSpPr>
            <a:cxnSpLocks/>
            <a:stCxn id="43" idx="3"/>
            <a:endCxn id="31" idx="1"/>
          </p:cNvCxnSpPr>
          <p:nvPr/>
        </p:nvCxnSpPr>
        <p:spPr>
          <a:xfrm>
            <a:off x="4639464" y="3574152"/>
            <a:ext cx="594300" cy="9172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8E770B2-520B-47C3-8630-5B606BF786C7}"/>
              </a:ext>
            </a:extLst>
          </p:cNvPr>
          <p:cNvSpPr/>
          <p:nvPr/>
        </p:nvSpPr>
        <p:spPr>
          <a:xfrm>
            <a:off x="45472" y="4524558"/>
            <a:ext cx="2214034" cy="13527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42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24</a:t>
            </a:fld>
            <a:endParaRPr kumimoji="1" lang="ja-JP" altLang="en-US"/>
          </a:p>
        </p:txBody>
      </p:sp>
      <mc:AlternateContent xmlns:mc="http://schemas.openxmlformats.org/markup-compatibility/2006" xmlns:a14="http://schemas.microsoft.com/office/drawing/2010/main">
        <mc:Choice Requires="a14">
          <p:sp>
            <p:nvSpPr>
              <p:cNvPr id="13" name="Rectangle 12"/>
              <p:cNvSpPr/>
              <p:nvPr/>
            </p:nvSpPr>
            <p:spPr>
              <a:xfrm>
                <a:off x="605786" y="2060848"/>
                <a:ext cx="8252784" cy="55297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opv</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 </m:t>
                          </m:r>
                          <m:r>
                            <m:rPr>
                              <m:sty m:val="p"/>
                            </m:rPr>
                            <a:rPr lang="en-US" sz="2000">
                              <a:latin typeface="Cambria Math" panose="02040503050406030204" pitchFamily="18" charset="0"/>
                            </a:rPr>
                            <m:t>Tr</m:t>
                          </m:r>
                        </m:e>
                        <m:sub>
                          <m:r>
                            <m:rPr>
                              <m:sty m:val="p"/>
                            </m:rPr>
                            <a:rPr lang="en-US" sz="2000">
                              <a:latin typeface="Cambria Math" panose="02040503050406030204" pitchFamily="18" charset="0"/>
                            </a:rPr>
                            <m:t>opv</m:t>
                          </m:r>
                        </m:sub>
                      </m:sSub>
                      <m:d>
                        <m:dPr>
                          <m:begChr m:val="{"/>
                          <m:endChr m:val="}"/>
                          <m:ctrlPr>
                            <a:rPr lang="en-US" sz="2000" i="1">
                              <a:latin typeface="Cambria Math" panose="02040503050406030204" pitchFamily="18" charset="0"/>
                            </a:rPr>
                          </m:ctrlPr>
                        </m:dPr>
                        <m:e>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r</m:t>
                                  </m:r>
                                </m:e>
                                <m:sub>
                                  <m:r>
                                    <m:rPr>
                                      <m:sty m:val="p"/>
                                    </m:rPr>
                                    <a:rPr lang="en-US" sz="2000" i="0">
                                      <a:latin typeface="Cambria Math" panose="02040503050406030204" pitchFamily="18" charset="0"/>
                                    </a:rPr>
                                    <m:t>opv</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𝐼</m:t>
                                  </m:r>
                                </m:e>
                                <m:sub>
                                  <m:r>
                                    <a:rPr lang="en-US" sz="2000" i="1">
                                      <a:latin typeface="Cambria Math" panose="02040503050406030204" pitchFamily="18" charset="0"/>
                                    </a:rPr>
                                    <m:t>𝑚𝑢𝑙𝑡𝑖𝑠𝑝𝑎𝑛</m:t>
                                  </m:r>
                                </m:sub>
                              </m:sSub>
                              <m:r>
                                <a:rPr lang="en-US" sz="2000" i="0">
                                  <a:latin typeface="Cambria Math" panose="02040503050406030204" pitchFamily="18" charset="0"/>
                                </a:rPr>
                                <m:t>+ </m:t>
                              </m:r>
                              <m:d>
                                <m:dPr>
                                  <m:ctrlPr>
                                    <a:rPr lang="en-US" sz="2000" i="1">
                                      <a:latin typeface="Cambria Math" panose="02040503050406030204" pitchFamily="18" charset="0"/>
                                    </a:rPr>
                                  </m:ctrlPr>
                                </m:dPr>
                                <m:e>
                                  <m:r>
                                    <a:rPr lang="en-US" sz="2000" i="0">
                                      <a:latin typeface="Cambria Math" panose="02040503050406030204" pitchFamily="18" charset="0"/>
                                    </a:rPr>
                                    <m:t>1−</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r</m:t>
                                      </m:r>
                                    </m:e>
                                    <m:sub>
                                      <m:r>
                                        <m:rPr>
                                          <m:sty m:val="p"/>
                                        </m:rPr>
                                        <a:rPr lang="en-US" sz="2000" i="0">
                                          <a:latin typeface="Cambria Math" panose="02040503050406030204" pitchFamily="18" charset="0"/>
                                        </a:rPr>
                                        <m:t>opv</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𝑚𝑢𝑙𝑡𝑖𝑠𝑝𝑎𝑛</m:t>
                                  </m:r>
                                </m:sub>
                              </m:sSub>
                            </m:e>
                          </m:d>
                        </m:e>
                      </m:d>
                    </m:oMath>
                  </m:oMathPara>
                </a14:m>
                <a:endParaRPr lang="en-US" sz="2000" dirty="0">
                  <a:latin typeface="Arial" panose="020B0604020202020204" pitchFamily="34" charset="0"/>
                  <a:cs typeface="Arial" panose="020B060402020202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605786" y="2060848"/>
                <a:ext cx="8252784" cy="552972"/>
              </a:xfrm>
              <a:prstGeom prst="rect">
                <a:avLst/>
              </a:prstGeom>
              <a:blipFill>
                <a:blip r:embed="rId3"/>
                <a:stretch>
                  <a:fillRect/>
                </a:stretch>
              </a:blipFill>
            </p:spPr>
            <p:txBody>
              <a:bodyPr/>
              <a:lstStyle/>
              <a:p>
                <a:r>
                  <a:rPr lang="en-US">
                    <a:noFill/>
                  </a:rPr>
                  <a:t> </a:t>
                </a:r>
              </a:p>
            </p:txBody>
          </p:sp>
        </mc:Fallback>
      </mc:AlternateContent>
      <p:sp>
        <p:nvSpPr>
          <p:cNvPr id="15" name="Rectangle 14"/>
          <p:cNvSpPr/>
          <p:nvPr/>
        </p:nvSpPr>
        <p:spPr>
          <a:xfrm>
            <a:off x="577651" y="3212976"/>
            <a:ext cx="7891696" cy="707886"/>
          </a:xfrm>
          <a:prstGeom prst="rect">
            <a:avLst/>
          </a:prstGeom>
        </p:spPr>
        <p:txBody>
          <a:bodyPr wrap="square">
            <a:spAutoFit/>
          </a:bodyPr>
          <a:lstStyle/>
          <a:p>
            <a:pPr algn="just"/>
            <a:r>
              <a:rPr lang="en-US" sz="2000" dirty="0">
                <a:latin typeface="Arial" panose="020B0604020202020204" pitchFamily="34" charset="0"/>
                <a:ea typeface="MS Mincho" panose="02020609040205080304" pitchFamily="49" charset="-128"/>
                <a:cs typeface="Arial" panose="020B0604020202020204" pitchFamily="34" charset="0"/>
              </a:rPr>
              <a:t>(If the simulation date is </a:t>
            </a:r>
            <a:r>
              <a:rPr lang="en-US" sz="2000" u="sng" dirty="0">
                <a:latin typeface="Arial" panose="020B0604020202020204" pitchFamily="34" charset="0"/>
                <a:ea typeface="MS Mincho" panose="02020609040205080304" pitchFamily="49" charset="-128"/>
                <a:cs typeface="Arial" panose="020B0604020202020204" pitchFamily="34" charset="0"/>
              </a:rPr>
              <a:t>during the period when deploying shading curtain</a:t>
            </a:r>
            <a:r>
              <a:rPr lang="en-US" sz="2000" dirty="0">
                <a:latin typeface="Arial" panose="020B0604020202020204" pitchFamily="34" charset="0"/>
                <a:ea typeface="MS Mincho" panose="02020609040205080304" pitchFamily="49" charset="-128"/>
                <a:cs typeface="Arial" panose="020B0604020202020204" pitchFamily="34" charset="0"/>
              </a:rPr>
              <a:t>)</a:t>
            </a:r>
            <a:endParaRPr lang="en-US" sz="2000" dirty="0">
              <a:effectLst/>
              <a:latin typeface="Arial" panose="020B0604020202020204" pitchFamily="34" charset="0"/>
              <a:ea typeface="MS Mincho" panose="02020609040205080304" pitchFamily="49"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6" name="Rectangle 15"/>
              <p:cNvSpPr/>
              <p:nvPr/>
            </p:nvSpPr>
            <p:spPr>
              <a:xfrm>
                <a:off x="1109462" y="3923164"/>
                <a:ext cx="3208186" cy="4274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i="0">
                              <a:latin typeface="Cambria Math" panose="02040503050406030204" pitchFamily="18" charset="0"/>
                            </a:rPr>
                            <m:t>plant</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Tr</m:t>
                          </m:r>
                        </m:e>
                        <m:sub>
                          <m:r>
                            <m:rPr>
                              <m:sty m:val="p"/>
                            </m:rPr>
                            <a:rPr lang="en-US" sz="2000" i="0">
                              <a:latin typeface="Cambria Math" panose="02040503050406030204" pitchFamily="18" charset="0"/>
                            </a:rPr>
                            <m:t>curtain</m:t>
                          </m:r>
                        </m:sub>
                      </m:sSub>
                      <m:r>
                        <m:rPr>
                          <m:nor/>
                        </m:rPr>
                        <a:rPr lang="en-US" sz="2000" b="0" i="0" smtClean="0">
                          <a:latin typeface="Arial" panose="020B0604020202020204" pitchFamily="34" charset="0"/>
                          <a:cs typeface="Arial" panose="020B0604020202020204" pitchFamily="34" charset="0"/>
                        </a:rPr>
                        <m:t>∗ </m:t>
                      </m:r>
                      <m:r>
                        <m:rPr>
                          <m:nor/>
                        </m:rPr>
                        <a:rPr lang="en-US" sz="2000" dirty="0">
                          <a:latin typeface="Arial" panose="020B0604020202020204" pitchFamily="34" charset="0"/>
                          <a:ea typeface="Cambria Math" panose="02040503050406030204" pitchFamily="18" charset="0"/>
                          <a:cs typeface="Arial" panose="020B0604020202020204" pitchFamily="34" charset="0"/>
                        </a:rPr>
                        <m:t>I</m:t>
                      </m:r>
                      <m:r>
                        <m:rPr>
                          <m:nor/>
                        </m:rPr>
                        <a:rPr lang="en-US" sz="2000" baseline="-25000" dirty="0">
                          <a:latin typeface="Arial" panose="020B0604020202020204" pitchFamily="34" charset="0"/>
                          <a:ea typeface="Cambria Math" panose="02040503050406030204" pitchFamily="18" charset="0"/>
                          <a:cs typeface="Arial" panose="020B0604020202020204" pitchFamily="34" charset="0"/>
                        </a:rPr>
                        <m:t>ghStructure</m:t>
                      </m:r>
                    </m:oMath>
                  </m:oMathPara>
                </a14:m>
                <a:endParaRPr lang="en-US" sz="2000" dirty="0">
                  <a:latin typeface="Arial" panose="020B0604020202020204" pitchFamily="34" charset="0"/>
                  <a:cs typeface="Arial" panose="020B060402020202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109462" y="3923164"/>
                <a:ext cx="3208186" cy="427425"/>
              </a:xfrm>
              <a:prstGeom prst="rect">
                <a:avLst/>
              </a:prstGeom>
              <a:blipFill>
                <a:blip r:embed="rId4"/>
                <a:stretch>
                  <a:fillRect b="-10000"/>
                </a:stretch>
              </a:blipFill>
            </p:spPr>
            <p:txBody>
              <a:bodyPr/>
              <a:lstStyle/>
              <a:p>
                <a:r>
                  <a:rPr lang="en-US">
                    <a:noFill/>
                  </a:rPr>
                  <a:t> </a:t>
                </a:r>
              </a:p>
            </p:txBody>
          </p:sp>
        </mc:Fallback>
      </mc:AlternateContent>
      <p:sp>
        <p:nvSpPr>
          <p:cNvPr id="17" name="Rectangle 16"/>
          <p:cNvSpPr/>
          <p:nvPr/>
        </p:nvSpPr>
        <p:spPr>
          <a:xfrm>
            <a:off x="568504" y="4355212"/>
            <a:ext cx="8184430" cy="707886"/>
          </a:xfrm>
          <a:prstGeom prst="rect">
            <a:avLst/>
          </a:prstGeom>
        </p:spPr>
        <p:txBody>
          <a:bodyPr wrap="square">
            <a:spAutoFit/>
          </a:bodyPr>
          <a:lstStyle/>
          <a:p>
            <a:pPr algn="just"/>
            <a:r>
              <a:rPr lang="en-US" sz="2000" dirty="0">
                <a:latin typeface="Arial" panose="020B0604020202020204" pitchFamily="34" charset="0"/>
                <a:ea typeface="MS Mincho" panose="02020609040205080304" pitchFamily="49" charset="-128"/>
                <a:cs typeface="Arial" panose="020B0604020202020204" pitchFamily="34" charset="0"/>
              </a:rPr>
              <a:t>(Else if the simulation date is </a:t>
            </a:r>
            <a:r>
              <a:rPr lang="en-US" sz="2000" u="sng" dirty="0">
                <a:latin typeface="Arial" panose="020B0604020202020204" pitchFamily="34" charset="0"/>
                <a:ea typeface="MS Mincho" panose="02020609040205080304" pitchFamily="49" charset="-128"/>
                <a:cs typeface="Arial" panose="020B0604020202020204" pitchFamily="34" charset="0"/>
              </a:rPr>
              <a:t>out of the period when deploying shading curtain</a:t>
            </a:r>
            <a:r>
              <a:rPr lang="en-US" sz="2000" dirty="0">
                <a:latin typeface="Arial" panose="020B0604020202020204" pitchFamily="34" charset="0"/>
                <a:ea typeface="MS Mincho" panose="02020609040205080304" pitchFamily="49" charset="-128"/>
                <a:cs typeface="Arial" panose="020B0604020202020204" pitchFamily="34" charset="0"/>
              </a:rPr>
              <a:t>)</a:t>
            </a:r>
          </a:p>
        </p:txBody>
      </p:sp>
      <mc:AlternateContent xmlns:mc="http://schemas.openxmlformats.org/markup-compatibility/2006" xmlns:a14="http://schemas.microsoft.com/office/drawing/2010/main">
        <mc:Choice Requires="a14">
          <p:sp>
            <p:nvSpPr>
              <p:cNvPr id="18" name="Rectangle 17"/>
              <p:cNvSpPr/>
              <p:nvPr/>
            </p:nvSpPr>
            <p:spPr>
              <a:xfrm>
                <a:off x="1107903" y="5085184"/>
                <a:ext cx="2149371" cy="4274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i="0">
                              <a:latin typeface="Cambria Math" panose="02040503050406030204" pitchFamily="18" charset="0"/>
                            </a:rPr>
                            <m:t>pl</m:t>
                          </m:r>
                          <m:r>
                            <a:rPr lang="en-US" sz="2000" b="0" i="1" smtClean="0">
                              <a:latin typeface="Cambria Math" panose="02040503050406030204" pitchFamily="18" charset="0"/>
                            </a:rPr>
                            <m:t>𝑎𝑛𝑡</m:t>
                          </m:r>
                        </m:sub>
                      </m:sSub>
                      <m:r>
                        <a:rPr lang="en-US" sz="2000" i="0">
                          <a:latin typeface="Cambria Math" panose="02040503050406030204" pitchFamily="18" charset="0"/>
                        </a:rPr>
                        <m:t>=</m:t>
                      </m:r>
                      <m:r>
                        <m:rPr>
                          <m:nor/>
                        </m:rPr>
                        <a:rPr lang="en-US" sz="2000" dirty="0">
                          <a:latin typeface="Arial" panose="020B0604020202020204" pitchFamily="34" charset="0"/>
                          <a:ea typeface="Cambria Math" panose="02040503050406030204" pitchFamily="18" charset="0"/>
                          <a:cs typeface="Arial" panose="020B0604020202020204" pitchFamily="34" charset="0"/>
                        </a:rPr>
                        <m:t>I</m:t>
                      </m:r>
                      <m:r>
                        <m:rPr>
                          <m:nor/>
                        </m:rPr>
                        <a:rPr lang="en-US" sz="2000" baseline="-25000" dirty="0">
                          <a:latin typeface="Arial" panose="020B0604020202020204" pitchFamily="34" charset="0"/>
                          <a:ea typeface="Cambria Math" panose="02040503050406030204" pitchFamily="18" charset="0"/>
                          <a:cs typeface="Arial" panose="020B0604020202020204" pitchFamily="34" charset="0"/>
                        </a:rPr>
                        <m:t>ghStructure</m:t>
                      </m:r>
                    </m:oMath>
                  </m:oMathPara>
                </a14:m>
                <a:endParaRPr lang="en-US" sz="20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107903" y="5085184"/>
                <a:ext cx="2149371" cy="427425"/>
              </a:xfrm>
              <a:prstGeom prst="rect">
                <a:avLst/>
              </a:prstGeom>
              <a:blipFill>
                <a:blip r:embed="rId5"/>
                <a:stretch>
                  <a:fillRect b="-10000"/>
                </a:stretch>
              </a:blipFill>
            </p:spPr>
            <p:txBody>
              <a:bodyPr/>
              <a:lstStyle/>
              <a:p>
                <a:r>
                  <a:rPr lang="en-US">
                    <a:noFill/>
                  </a:rPr>
                  <a:t> </a:t>
                </a:r>
              </a:p>
            </p:txBody>
          </p:sp>
        </mc:Fallback>
      </mc:AlternateContent>
      <p:sp>
        <p:nvSpPr>
          <p:cNvPr id="23" name="タイトル 3">
            <a:extLst>
              <a:ext uri="{FF2B5EF4-FFF2-40B4-BE49-F238E27FC236}">
                <a16:creationId xmlns:a16="http://schemas.microsoft.com/office/drawing/2014/main" id="{376A961B-D76F-48C2-B817-59828BBBFBA1}"/>
              </a:ext>
            </a:extLst>
          </p:cNvPr>
          <p:cNvSpPr>
            <a:spLocks noGrp="1"/>
          </p:cNvSpPr>
          <p:nvPr>
            <p:ph type="title"/>
          </p:nvPr>
        </p:nvSpPr>
        <p:spPr>
          <a:xfrm>
            <a:off x="0" y="-24"/>
            <a:ext cx="9144000" cy="642942"/>
          </a:xfrm>
        </p:spPr>
        <p:txBody>
          <a:bodyPr>
            <a:normAutofit/>
          </a:bodyPr>
          <a:lstStyle/>
          <a:p>
            <a:r>
              <a:rPr lang="en-US" altLang="ja-JP" sz="2800" dirty="0">
                <a:solidFill>
                  <a:schemeClr val="tx1"/>
                </a:solidFill>
              </a:rPr>
              <a:t>4. Model for light intensity to plants</a:t>
            </a:r>
          </a:p>
        </p:txBody>
      </p:sp>
      <p:cxnSp>
        <p:nvCxnSpPr>
          <p:cNvPr id="24" name="Straight Connector 23">
            <a:extLst>
              <a:ext uri="{FF2B5EF4-FFF2-40B4-BE49-F238E27FC236}">
                <a16:creationId xmlns:a16="http://schemas.microsoft.com/office/drawing/2014/main" id="{3C4B7028-CBFF-4EE2-8B8B-31461291395A}"/>
              </a:ext>
            </a:extLst>
          </p:cNvPr>
          <p:cNvCxnSpPr>
            <a:cxnSpLocks/>
          </p:cNvCxnSpPr>
          <p:nvPr/>
        </p:nvCxnSpPr>
        <p:spPr>
          <a:xfrm>
            <a:off x="3123100" y="1844824"/>
            <a:ext cx="10168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694A2C1-C0F7-483D-B482-A1E337096ED1}"/>
                  </a:ext>
                </a:extLst>
              </p:cNvPr>
              <p:cNvSpPr/>
              <p:nvPr/>
            </p:nvSpPr>
            <p:spPr>
              <a:xfrm>
                <a:off x="579116" y="1382068"/>
                <a:ext cx="3754682"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𝑚𝑢𝑙𝑡𝑖𝑠𝑝𝑎𝑛</m:t>
                          </m:r>
                        </m:sub>
                      </m:sSub>
                      <m:r>
                        <a:rPr lang="en-US" sz="2000" i="0">
                          <a:latin typeface="Cambria Math" panose="02040503050406030204" pitchFamily="18" charset="0"/>
                        </a:rPr>
                        <m:t>=</m:t>
                      </m:r>
                      <m:r>
                        <a:rPr lang="en-US" sz="2000" b="0" i="1" smtClean="0">
                          <a:latin typeface="Cambria Math" panose="02040503050406030204" pitchFamily="18" charset="0"/>
                        </a:rPr>
                        <m:t>𝑇</m:t>
                      </m:r>
                      <m:r>
                        <a:rPr lang="en-US" sz="2000" b="0" i="1" baseline="-25000" smtClean="0">
                          <a:latin typeface="Cambria Math" panose="02040503050406030204" pitchFamily="18" charset="0"/>
                        </a:rPr>
                        <m:t>𝑚𝑢𝑙𝑡𝑖𝑆𝑝𝑎𝑛</m:t>
                      </m:r>
                      <m:d>
                        <m:dPr>
                          <m:ctrlPr>
                            <a:rPr lang="en-US" sz="2000" i="1">
                              <a:latin typeface="Cambria Math" panose="02040503050406030204" pitchFamily="18" charset="0"/>
                            </a:rPr>
                          </m:ctrlPr>
                        </m:dPr>
                        <m:e>
                          <m:r>
                            <a:rPr lang="en-US" sz="2000">
                              <a:latin typeface="Cambria Math" panose="02040503050406030204" pitchFamily="18" charset="0"/>
                            </a:rPr>
                            <m:t> </m:t>
                          </m:r>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DH</m:t>
                              </m:r>
                            </m:sub>
                          </m:sSub>
                          <m:r>
                            <a:rPr lang="en-US" sz="2000" b="0" i="0">
                              <a:latin typeface="Cambria Math" panose="02040503050406030204" pitchFamily="18" charset="0"/>
                            </a:rPr>
                            <m:t>+</m:t>
                          </m:r>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S</m:t>
                              </m:r>
                            </m:sub>
                          </m:sSub>
                        </m:e>
                      </m:d>
                    </m:oMath>
                  </m:oMathPara>
                </a14:m>
                <a:endParaRPr lang="en-US" sz="2000" dirty="0">
                  <a:latin typeface="Arial" panose="020B0604020202020204" pitchFamily="34" charset="0"/>
                  <a:cs typeface="Arial" panose="020B0604020202020204" pitchFamily="34" charset="0"/>
                </a:endParaRPr>
              </a:p>
            </p:txBody>
          </p:sp>
        </mc:Choice>
        <mc:Fallback xmlns="">
          <p:sp>
            <p:nvSpPr>
              <p:cNvPr id="14" name="Rectangle 13">
                <a:extLst>
                  <a:ext uri="{FF2B5EF4-FFF2-40B4-BE49-F238E27FC236}">
                    <a16:creationId xmlns:a16="http://schemas.microsoft.com/office/drawing/2014/main" id="{1694A2C1-C0F7-483D-B482-A1E337096ED1}"/>
                  </a:ext>
                </a:extLst>
              </p:cNvPr>
              <p:cNvSpPr>
                <a:spLocks noRot="1" noChangeAspect="1" noMove="1" noResize="1" noEditPoints="1" noAdjustHandles="1" noChangeArrowheads="1" noChangeShapeType="1" noTextEdit="1"/>
              </p:cNvSpPr>
              <p:nvPr/>
            </p:nvSpPr>
            <p:spPr>
              <a:xfrm>
                <a:off x="579116" y="1382068"/>
                <a:ext cx="3754682" cy="423770"/>
              </a:xfrm>
              <a:prstGeom prst="rect">
                <a:avLst/>
              </a:prstGeom>
              <a:blipFill>
                <a:blip r:embed="rId6"/>
                <a:stretch>
                  <a:fillRect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1F1F31E-A5BF-49F9-B2E9-167BDA58A1CB}"/>
                  </a:ext>
                </a:extLst>
              </p:cNvPr>
              <p:cNvSpPr/>
              <p:nvPr/>
            </p:nvSpPr>
            <p:spPr>
              <a:xfrm>
                <a:off x="577651" y="2655192"/>
                <a:ext cx="3434338" cy="429092"/>
              </a:xfrm>
              <a:prstGeom prst="rect">
                <a:avLst/>
              </a:prstGeom>
            </p:spPr>
            <p:txBody>
              <a:bodyPr wrap="none">
                <a:spAutoFit/>
              </a:bodyPr>
              <a:lstStyle/>
              <a:p>
                <a:r>
                  <a:rPr lang="en-US" sz="2000" dirty="0">
                    <a:latin typeface="Arial" panose="020B0604020202020204" pitchFamily="34" charset="0"/>
                    <a:ea typeface="Cambria Math" panose="02040503050406030204" pitchFamily="18" charset="0"/>
                    <a:cs typeface="Arial" panose="020B0604020202020204" pitchFamily="34" charset="0"/>
                  </a:rPr>
                  <a:t>I</a:t>
                </a:r>
                <a:r>
                  <a:rPr lang="en-US" sz="2000" baseline="-25000" dirty="0" err="1">
                    <a:latin typeface="Arial" panose="020B0604020202020204" pitchFamily="34" charset="0"/>
                    <a:ea typeface="Cambria Math" panose="02040503050406030204" pitchFamily="18" charset="0"/>
                    <a:cs typeface="Arial" panose="020B0604020202020204" pitchFamily="34" charset="0"/>
                  </a:rPr>
                  <a:t>ghStructure</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Tr</m:t>
                        </m:r>
                      </m:e>
                      <m:sub>
                        <m:r>
                          <m:rPr>
                            <m:sty m:val="p"/>
                          </m:rPr>
                          <a:rPr lang="en-US" sz="2000">
                            <a:latin typeface="Cambria Math" panose="02040503050406030204" pitchFamily="18" charset="0"/>
                            <a:ea typeface="Cambria Math" panose="02040503050406030204" pitchFamily="18" charset="0"/>
                          </a:rPr>
                          <m:t>ghStructure</m:t>
                        </m:r>
                      </m:sub>
                    </m:sSub>
                  </m:oMath>
                </a14:m>
                <a:r>
                  <a:rPr lang="en-US" sz="2000" dirty="0">
                    <a:latin typeface="Arial" panose="020B0604020202020204" pitchFamily="34" charset="0"/>
                    <a:ea typeface="Cambria Math" panose="02040503050406030204" pitchFamily="18" charset="0"/>
                    <a:cs typeface="Arial" panose="020B0604020202020204" pitchFamily="34" charset="0"/>
                  </a:rPr>
                  <a:t> * </a:t>
                </a:r>
                <a:r>
                  <a:rPr lang="en-US" sz="2000" dirty="0" err="1">
                    <a:latin typeface="Arial" panose="020B0604020202020204" pitchFamily="34" charset="0"/>
                    <a:ea typeface="Cambria Math" panose="02040503050406030204" pitchFamily="18" charset="0"/>
                    <a:cs typeface="Arial" panose="020B0604020202020204" pitchFamily="34" charset="0"/>
                  </a:rPr>
                  <a:t>I</a:t>
                </a:r>
                <a:r>
                  <a:rPr lang="en-US" sz="2000" baseline="-25000" dirty="0" err="1">
                    <a:latin typeface="Arial" panose="020B0604020202020204" pitchFamily="34" charset="0"/>
                    <a:ea typeface="Cambria Math" panose="02040503050406030204" pitchFamily="18" charset="0"/>
                    <a:cs typeface="Arial" panose="020B0604020202020204" pitchFamily="34" charset="0"/>
                  </a:rPr>
                  <a:t>opv</a:t>
                </a:r>
                <a:endParaRPr lang="en-US" sz="2000" baseline="-25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25" name="Rectangle 24">
                <a:extLst>
                  <a:ext uri="{FF2B5EF4-FFF2-40B4-BE49-F238E27FC236}">
                    <a16:creationId xmlns:a16="http://schemas.microsoft.com/office/drawing/2014/main" id="{B1F1F31E-A5BF-49F9-B2E9-167BDA58A1CB}"/>
                  </a:ext>
                </a:extLst>
              </p:cNvPr>
              <p:cNvSpPr>
                <a:spLocks noRot="1" noChangeAspect="1" noMove="1" noResize="1" noEditPoints="1" noAdjustHandles="1" noChangeArrowheads="1" noChangeShapeType="1" noTextEdit="1"/>
              </p:cNvSpPr>
              <p:nvPr/>
            </p:nvSpPr>
            <p:spPr>
              <a:xfrm>
                <a:off x="577651" y="2655192"/>
                <a:ext cx="3434338" cy="429092"/>
              </a:xfrm>
              <a:prstGeom prst="rect">
                <a:avLst/>
              </a:prstGeom>
              <a:blipFill>
                <a:blip r:embed="rId7"/>
                <a:stretch>
                  <a:fillRect l="-1954" t="-8571" b="-18571"/>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280549D4-021C-4D00-82C9-E58B025413EE}"/>
              </a:ext>
            </a:extLst>
          </p:cNvPr>
          <p:cNvSpPr/>
          <p:nvPr/>
        </p:nvSpPr>
        <p:spPr>
          <a:xfrm>
            <a:off x="125760" y="5673442"/>
            <a:ext cx="8892480" cy="707886"/>
          </a:xfrm>
          <a:prstGeom prst="rect">
            <a:avLst/>
          </a:prstGeom>
        </p:spPr>
        <p:txBody>
          <a:bodyPr wrap="square">
            <a:spAutoFit/>
          </a:bodyPr>
          <a:lstStyle/>
          <a:p>
            <a:r>
              <a:rPr lang="en-US" sz="2000" u="sng" dirty="0">
                <a:solidFill>
                  <a:srgbClr val="FF0000"/>
                </a:solidFill>
                <a:latin typeface="Arial" panose="020B0604020202020204" pitchFamily="34" charset="0"/>
                <a:cs typeface="Arial" panose="020B0604020202020204" pitchFamily="34" charset="0"/>
              </a:rPr>
              <a:t>Shading curtain deployment strategy: dynamically changed the closing hour </a:t>
            </a:r>
          </a:p>
          <a:p>
            <a:r>
              <a:rPr lang="en-US" sz="2000" u="sng" dirty="0">
                <a:solidFill>
                  <a:srgbClr val="FF0000"/>
                </a:solidFill>
                <a:latin typeface="Arial" panose="020B0604020202020204" pitchFamily="34" charset="0"/>
                <a:cs typeface="Arial" panose="020B0604020202020204" pitchFamily="34" charset="0"/>
              </a:rPr>
              <a:t>each month based on the average DLI, aiming as close as 17 mol m</a:t>
            </a:r>
            <a:r>
              <a:rPr lang="en-US" sz="2000" u="sng" baseline="30000" dirty="0">
                <a:solidFill>
                  <a:srgbClr val="FF0000"/>
                </a:solidFill>
                <a:latin typeface="Arial" panose="020B0604020202020204" pitchFamily="34" charset="0"/>
                <a:cs typeface="Arial" panose="020B0604020202020204" pitchFamily="34" charset="0"/>
              </a:rPr>
              <a:t>-2</a:t>
            </a:r>
            <a:r>
              <a:rPr lang="en-US" sz="2000" u="sng" dirty="0">
                <a:solidFill>
                  <a:srgbClr val="FF0000"/>
                </a:solidFill>
                <a:latin typeface="Arial" panose="020B0604020202020204" pitchFamily="34" charset="0"/>
                <a:cs typeface="Arial" panose="020B0604020202020204" pitchFamily="34" charset="0"/>
              </a:rPr>
              <a:t> day</a:t>
            </a:r>
            <a:r>
              <a:rPr lang="en-US" sz="2000" u="sng" baseline="30000" dirty="0">
                <a:solidFill>
                  <a:srgbClr val="FF0000"/>
                </a:solidFill>
                <a:latin typeface="Arial" panose="020B0604020202020204" pitchFamily="34" charset="0"/>
                <a:cs typeface="Arial" panose="020B0604020202020204" pitchFamily="34" charset="0"/>
              </a:rPr>
              <a:t>-1</a:t>
            </a:r>
          </a:p>
        </p:txBody>
      </p:sp>
      <p:cxnSp>
        <p:nvCxnSpPr>
          <p:cNvPr id="27" name="Straight Connector 26">
            <a:extLst>
              <a:ext uri="{FF2B5EF4-FFF2-40B4-BE49-F238E27FC236}">
                <a16:creationId xmlns:a16="http://schemas.microsoft.com/office/drawing/2014/main" id="{BF779D60-B311-4481-9B8B-FC9B97F9FB17}"/>
              </a:ext>
            </a:extLst>
          </p:cNvPr>
          <p:cNvCxnSpPr>
            <a:cxnSpLocks/>
          </p:cNvCxnSpPr>
          <p:nvPr/>
        </p:nvCxnSpPr>
        <p:spPr>
          <a:xfrm>
            <a:off x="1187624" y="4365104"/>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D7B248-7DE9-4B99-9FAD-6DDD2595B7D8}"/>
              </a:ext>
            </a:extLst>
          </p:cNvPr>
          <p:cNvCxnSpPr>
            <a:cxnSpLocks/>
          </p:cNvCxnSpPr>
          <p:nvPr/>
        </p:nvCxnSpPr>
        <p:spPr>
          <a:xfrm>
            <a:off x="1187624" y="5517232"/>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EAC07DF-FFDE-49FE-9B87-7AB70F47CAF6}"/>
              </a:ext>
            </a:extLst>
          </p:cNvPr>
          <p:cNvCxnSpPr>
            <a:cxnSpLocks/>
          </p:cNvCxnSpPr>
          <p:nvPr/>
        </p:nvCxnSpPr>
        <p:spPr>
          <a:xfrm>
            <a:off x="2114988" y="1844824"/>
            <a:ext cx="9448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llout: Line 4">
            <a:extLst>
              <a:ext uri="{FF2B5EF4-FFF2-40B4-BE49-F238E27FC236}">
                <a16:creationId xmlns:a16="http://schemas.microsoft.com/office/drawing/2014/main" id="{CDF7E748-ADA8-4745-85BC-366107A9A146}"/>
              </a:ext>
            </a:extLst>
          </p:cNvPr>
          <p:cNvSpPr/>
          <p:nvPr/>
        </p:nvSpPr>
        <p:spPr>
          <a:xfrm>
            <a:off x="5437408" y="1414612"/>
            <a:ext cx="3315525" cy="642941"/>
          </a:xfrm>
          <a:prstGeom prst="borderCallout1">
            <a:avLst>
              <a:gd name="adj1" fmla="val 18750"/>
              <a:gd name="adj2" fmla="val -8333"/>
              <a:gd name="adj3" fmla="val 43143"/>
              <a:gd name="adj4" fmla="val -3284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From</a:t>
            </a:r>
            <a:r>
              <a:rPr lang="ja-JP" altLang="en-US" dirty="0">
                <a:solidFill>
                  <a:schemeClr val="tx1"/>
                </a:solidFill>
              </a:rPr>
              <a:t> </a:t>
            </a:r>
            <a:r>
              <a:rPr lang="en-US" altLang="ja-JP" dirty="0">
                <a:solidFill>
                  <a:schemeClr val="tx1"/>
                </a:solidFill>
              </a:rPr>
              <a:t>Model</a:t>
            </a:r>
            <a:r>
              <a:rPr lang="ja-JP" altLang="en-US" dirty="0">
                <a:solidFill>
                  <a:schemeClr val="tx1"/>
                </a:solidFill>
              </a:rPr>
              <a:t> </a:t>
            </a:r>
            <a:r>
              <a:rPr lang="en-US" altLang="ja-JP" dirty="0">
                <a:solidFill>
                  <a:schemeClr val="tx1"/>
                </a:solidFill>
              </a:rPr>
              <a:t>1. Solar irradiance to tiled PV</a:t>
            </a:r>
          </a:p>
        </p:txBody>
      </p:sp>
      <p:sp>
        <p:nvSpPr>
          <p:cNvPr id="20" name="Callout: Line 19">
            <a:extLst>
              <a:ext uri="{FF2B5EF4-FFF2-40B4-BE49-F238E27FC236}">
                <a16:creationId xmlns:a16="http://schemas.microsoft.com/office/drawing/2014/main" id="{A0886263-C280-46BC-9E1D-E247B7026032}"/>
              </a:ext>
            </a:extLst>
          </p:cNvPr>
          <p:cNvSpPr/>
          <p:nvPr/>
        </p:nvSpPr>
        <p:spPr>
          <a:xfrm>
            <a:off x="5148064" y="596285"/>
            <a:ext cx="3499208" cy="642942"/>
          </a:xfrm>
          <a:prstGeom prst="borderCallout1">
            <a:avLst>
              <a:gd name="adj1" fmla="val 18750"/>
              <a:gd name="adj2" fmla="val -8333"/>
              <a:gd name="adj3" fmla="val 151032"/>
              <a:gd name="adj4" fmla="val -7705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From</a:t>
            </a:r>
            <a:r>
              <a:rPr lang="ja-JP" altLang="en-US" dirty="0">
                <a:solidFill>
                  <a:schemeClr val="tx1"/>
                </a:solidFill>
              </a:rPr>
              <a:t> </a:t>
            </a:r>
            <a:r>
              <a:rPr lang="en-US" altLang="ja-JP" dirty="0">
                <a:solidFill>
                  <a:schemeClr val="tx1"/>
                </a:solidFill>
              </a:rPr>
              <a:t>Model</a:t>
            </a:r>
            <a:r>
              <a:rPr lang="ja-JP" altLang="en-US" dirty="0">
                <a:solidFill>
                  <a:schemeClr val="tx1"/>
                </a:solidFill>
              </a:rPr>
              <a:t> </a:t>
            </a:r>
            <a:r>
              <a:rPr lang="en-US" altLang="ja-JP" dirty="0">
                <a:solidFill>
                  <a:schemeClr val="tx1"/>
                </a:solidFill>
              </a:rPr>
              <a:t>2. Transmittance thru multi-span roof</a:t>
            </a:r>
          </a:p>
        </p:txBody>
      </p:sp>
    </p:spTree>
    <p:extLst>
      <p:ext uri="{BB962C8B-B14F-4D97-AF65-F5344CB8AC3E}">
        <p14:creationId xmlns:p14="http://schemas.microsoft.com/office/powerpoint/2010/main" val="214274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a:extLst>
              <a:ext uri="{FF2B5EF4-FFF2-40B4-BE49-F238E27FC236}">
                <a16:creationId xmlns:a16="http://schemas.microsoft.com/office/drawing/2014/main" id="{651E1FD0-0921-473F-8523-9700547CDB6E}"/>
              </a:ext>
            </a:extLst>
          </p:cNvPr>
          <p:cNvSpPr>
            <a:spLocks noGrp="1"/>
          </p:cNvSpPr>
          <p:nvPr>
            <p:ph type="title"/>
          </p:nvPr>
        </p:nvSpPr>
        <p:spPr>
          <a:xfrm>
            <a:off x="0" y="-24"/>
            <a:ext cx="9144000" cy="642942"/>
          </a:xfrm>
        </p:spPr>
        <p:txBody>
          <a:bodyPr>
            <a:normAutofit/>
          </a:bodyPr>
          <a:lstStyle/>
          <a:p>
            <a:r>
              <a:rPr lang="en-US" altLang="ja-JP" dirty="0">
                <a:solidFill>
                  <a:srgbClr val="464646"/>
                </a:solidFill>
                <a:effectLst>
                  <a:outerShdw blurRad="38100" dist="38100" dir="2700000" algn="tl">
                    <a:srgbClr val="000000">
                      <a:alpha val="43137"/>
                    </a:srgbClr>
                  </a:outerShdw>
                </a:effectLst>
              </a:rPr>
              <a:t>Overall Model Flow</a:t>
            </a:r>
            <a:endParaRPr lang="en-US" altLang="ja-JP" strike="sngStrike" dirty="0">
              <a:solidFill>
                <a:srgbClr val="FF0000"/>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a:xfrm>
            <a:off x="8483622" y="6407944"/>
            <a:ext cx="365760" cy="365125"/>
          </a:xfrm>
        </p:spPr>
        <p:txBody>
          <a:bodyPr/>
          <a:lstStyle/>
          <a:p>
            <a:fld id="{D2D8002D-B5B0-4BAC-B1F6-782DDCCE6D9C}" type="slidenum">
              <a:rPr kumimoji="1" lang="ja-JP" altLang="en-US" smtClean="0">
                <a:solidFill>
                  <a:prstClr val="black"/>
                </a:solidFill>
              </a:rPr>
              <a:pPr/>
              <a:t>25</a:t>
            </a:fld>
            <a:endParaRPr kumimoji="1" lang="ja-JP" altLang="en-US">
              <a:solidFill>
                <a:prstClr val="black"/>
              </a:solidFill>
            </a:endParaRPr>
          </a:p>
        </p:txBody>
      </p:sp>
      <p:sp>
        <p:nvSpPr>
          <p:cNvPr id="21" name="Rectangle 20">
            <a:extLst>
              <a:ext uri="{FF2B5EF4-FFF2-40B4-BE49-F238E27FC236}">
                <a16:creationId xmlns:a16="http://schemas.microsoft.com/office/drawing/2014/main" id="{C1150DE1-E741-401C-9405-CF48DAC7EA49}"/>
              </a:ext>
            </a:extLst>
          </p:cNvPr>
          <p:cNvSpPr/>
          <p:nvPr/>
        </p:nvSpPr>
        <p:spPr>
          <a:xfrm>
            <a:off x="90391" y="4672842"/>
            <a:ext cx="2106234" cy="1005840"/>
          </a:xfrm>
          <a:prstGeom prst="rect">
            <a:avLst/>
          </a:prstGeom>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3. Light intensity to plants thru shading curtain</a:t>
            </a:r>
          </a:p>
        </p:txBody>
      </p:sp>
      <p:sp>
        <p:nvSpPr>
          <p:cNvPr id="24" name="Rectangle 23">
            <a:extLst>
              <a:ext uri="{FF2B5EF4-FFF2-40B4-BE49-F238E27FC236}">
                <a16:creationId xmlns:a16="http://schemas.microsoft.com/office/drawing/2014/main" id="{A503BEEF-5E73-48A5-BBD0-F5116B27C2D7}"/>
              </a:ext>
            </a:extLst>
          </p:cNvPr>
          <p:cNvSpPr/>
          <p:nvPr/>
        </p:nvSpPr>
        <p:spPr>
          <a:xfrm>
            <a:off x="90391" y="1340767"/>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1. Solar irradiance to tiled PV</a:t>
            </a:r>
          </a:p>
        </p:txBody>
      </p:sp>
      <p:sp>
        <p:nvSpPr>
          <p:cNvPr id="25" name="Rectangle 24">
            <a:extLst>
              <a:ext uri="{FF2B5EF4-FFF2-40B4-BE49-F238E27FC236}">
                <a16:creationId xmlns:a16="http://schemas.microsoft.com/office/drawing/2014/main" id="{0D8AFB7E-BDC3-42ED-B7BB-0CA750ACA951}"/>
              </a:ext>
            </a:extLst>
          </p:cNvPr>
          <p:cNvSpPr/>
          <p:nvPr/>
        </p:nvSpPr>
        <p:spPr>
          <a:xfrm>
            <a:off x="2699792" y="1340768"/>
            <a:ext cx="201168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b="1" dirty="0">
                <a:solidFill>
                  <a:prstClr val="black"/>
                </a:solidFill>
                <a:latin typeface="Lucida Sans Unicode"/>
                <a:ea typeface="ＭＳ Ｐゴシック" panose="020B0600070205080204" pitchFamily="34" charset="-128"/>
              </a:rPr>
              <a:t>4. Electrical energy production</a:t>
            </a:r>
            <a:endParaRPr lang="en-US" sz="1600" b="1" dirty="0">
              <a:solidFill>
                <a:prstClr val="black"/>
              </a:solidFill>
              <a:latin typeface="Lucida Sans Unicode"/>
            </a:endParaRPr>
          </a:p>
        </p:txBody>
      </p:sp>
      <p:sp>
        <p:nvSpPr>
          <p:cNvPr id="26" name="Rectangle 25">
            <a:extLst>
              <a:ext uri="{FF2B5EF4-FFF2-40B4-BE49-F238E27FC236}">
                <a16:creationId xmlns:a16="http://schemas.microsoft.com/office/drawing/2014/main" id="{43E5BF7D-8A34-4C7D-B433-0419043F0AD4}"/>
              </a:ext>
            </a:extLst>
          </p:cNvPr>
          <p:cNvSpPr/>
          <p:nvPr/>
        </p:nvSpPr>
        <p:spPr>
          <a:xfrm>
            <a:off x="2627784" y="4655408"/>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6. Crop growth and yield</a:t>
            </a:r>
            <a:endParaRPr lang="en-US" b="1" dirty="0">
              <a:solidFill>
                <a:prstClr val="black"/>
              </a:solidFill>
              <a:latin typeface="Lucida Sans Unicode"/>
            </a:endParaRPr>
          </a:p>
        </p:txBody>
      </p:sp>
      <p:cxnSp>
        <p:nvCxnSpPr>
          <p:cNvPr id="27" name="Elbow Connector 38">
            <a:extLst>
              <a:ext uri="{FF2B5EF4-FFF2-40B4-BE49-F238E27FC236}">
                <a16:creationId xmlns:a16="http://schemas.microsoft.com/office/drawing/2014/main" id="{3057005C-49BC-43C2-8DF3-93B8B14DBF42}"/>
              </a:ext>
            </a:extLst>
          </p:cNvPr>
          <p:cNvCxnSpPr>
            <a:cxnSpLocks/>
            <a:stCxn id="21" idx="3"/>
            <a:endCxn id="26" idx="1"/>
          </p:cNvCxnSpPr>
          <p:nvPr/>
        </p:nvCxnSpPr>
        <p:spPr>
          <a:xfrm flipV="1">
            <a:off x="2196625" y="5158328"/>
            <a:ext cx="431159" cy="17434"/>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59">
            <a:extLst>
              <a:ext uri="{FF2B5EF4-FFF2-40B4-BE49-F238E27FC236}">
                <a16:creationId xmlns:a16="http://schemas.microsoft.com/office/drawing/2014/main" id="{C5B353DD-5464-4DB3-B82C-7A1E41D57462}"/>
              </a:ext>
            </a:extLst>
          </p:cNvPr>
          <p:cNvCxnSpPr>
            <a:cxnSpLocks/>
            <a:stCxn id="24" idx="3"/>
            <a:endCxn id="25" idx="1"/>
          </p:cNvCxnSpPr>
          <p:nvPr/>
        </p:nvCxnSpPr>
        <p:spPr>
          <a:xfrm>
            <a:off x="2196625" y="1843687"/>
            <a:ext cx="503167"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9C47D01-6FCB-4FF6-BA26-BEB43C21617D}"/>
              </a:ext>
            </a:extLst>
          </p:cNvPr>
          <p:cNvSpPr/>
          <p:nvPr/>
        </p:nvSpPr>
        <p:spPr>
          <a:xfrm>
            <a:off x="7316542" y="3072912"/>
            <a:ext cx="1714500" cy="6858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9. Economic</a:t>
            </a:r>
            <a:r>
              <a:rPr lang="ja-JP" altLang="en-US" b="1" dirty="0">
                <a:solidFill>
                  <a:prstClr val="black"/>
                </a:solidFill>
                <a:latin typeface="Lucida Sans Unicode"/>
                <a:ea typeface="ＭＳ Ｐゴシック" panose="020B0600070205080204" pitchFamily="34" charset="-128"/>
              </a:rPr>
              <a:t> </a:t>
            </a:r>
            <a:r>
              <a:rPr lang="en-US" altLang="ja-JP" b="1" dirty="0">
                <a:solidFill>
                  <a:prstClr val="black"/>
                </a:solidFill>
                <a:latin typeface="Lucida Sans Unicode"/>
                <a:ea typeface="ＭＳ Ｐゴシック" panose="020B0600070205080204" pitchFamily="34" charset="-128"/>
              </a:rPr>
              <a:t>profit</a:t>
            </a:r>
            <a:endParaRPr lang="en-US" b="1" dirty="0">
              <a:solidFill>
                <a:prstClr val="black"/>
              </a:solidFill>
              <a:latin typeface="Lucida Sans Unicode"/>
            </a:endParaRPr>
          </a:p>
        </p:txBody>
      </p:sp>
      <p:sp>
        <p:nvSpPr>
          <p:cNvPr id="30" name="Rectangle 29">
            <a:extLst>
              <a:ext uri="{FF2B5EF4-FFF2-40B4-BE49-F238E27FC236}">
                <a16:creationId xmlns:a16="http://schemas.microsoft.com/office/drawing/2014/main" id="{8712B616-7FF6-4BA8-ACA7-FDD9041176B0}"/>
              </a:ext>
            </a:extLst>
          </p:cNvPr>
          <p:cNvSpPr/>
          <p:nvPr/>
        </p:nvSpPr>
        <p:spPr>
          <a:xfrm>
            <a:off x="90391" y="3127811"/>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2. Transmittance thru multi-span roof</a:t>
            </a:r>
          </a:p>
        </p:txBody>
      </p:sp>
      <p:sp>
        <p:nvSpPr>
          <p:cNvPr id="31" name="Rectangle 30">
            <a:extLst>
              <a:ext uri="{FF2B5EF4-FFF2-40B4-BE49-F238E27FC236}">
                <a16:creationId xmlns:a16="http://schemas.microsoft.com/office/drawing/2014/main" id="{6D762693-63C6-445A-BE3E-9DEF6EE96392}"/>
              </a:ext>
            </a:extLst>
          </p:cNvPr>
          <p:cNvSpPr/>
          <p:nvPr/>
        </p:nvSpPr>
        <p:spPr>
          <a:xfrm>
            <a:off x="5233764" y="3988432"/>
            <a:ext cx="171450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8. Crop production sales/cost</a:t>
            </a:r>
          </a:p>
        </p:txBody>
      </p:sp>
      <p:cxnSp>
        <p:nvCxnSpPr>
          <p:cNvPr id="34" name="Elbow Connector 38">
            <a:extLst>
              <a:ext uri="{FF2B5EF4-FFF2-40B4-BE49-F238E27FC236}">
                <a16:creationId xmlns:a16="http://schemas.microsoft.com/office/drawing/2014/main" id="{07C77D46-DE05-4E4D-8B02-AF6AEEBF0351}"/>
              </a:ext>
            </a:extLst>
          </p:cNvPr>
          <p:cNvCxnSpPr>
            <a:cxnSpLocks/>
            <a:stCxn id="30" idx="2"/>
            <a:endCxn id="21" idx="0"/>
          </p:cNvCxnSpPr>
          <p:nvPr/>
        </p:nvCxnSpPr>
        <p:spPr>
          <a:xfrm rot="5400000">
            <a:off x="873913" y="4403246"/>
            <a:ext cx="539191"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59">
            <a:extLst>
              <a:ext uri="{FF2B5EF4-FFF2-40B4-BE49-F238E27FC236}">
                <a16:creationId xmlns:a16="http://schemas.microsoft.com/office/drawing/2014/main" id="{E7878BF2-AAD5-4D03-B970-552CBDB02880}"/>
              </a:ext>
            </a:extLst>
          </p:cNvPr>
          <p:cNvCxnSpPr>
            <a:cxnSpLocks/>
            <a:stCxn id="24" idx="2"/>
            <a:endCxn id="30" idx="0"/>
          </p:cNvCxnSpPr>
          <p:nvPr/>
        </p:nvCxnSpPr>
        <p:spPr>
          <a:xfrm rot="5400000">
            <a:off x="752906" y="2737209"/>
            <a:ext cx="781204"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0062335-623D-4097-B9C6-BC3AC068CF63}"/>
              </a:ext>
            </a:extLst>
          </p:cNvPr>
          <p:cNvSpPr/>
          <p:nvPr/>
        </p:nvSpPr>
        <p:spPr>
          <a:xfrm>
            <a:off x="5233763" y="2046546"/>
            <a:ext cx="171450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7. Electrical power sales/cost</a:t>
            </a:r>
            <a:endParaRPr lang="en-US" b="1" dirty="0">
              <a:solidFill>
                <a:prstClr val="black"/>
              </a:solidFill>
              <a:latin typeface="Lucida Sans Unicode"/>
            </a:endParaRPr>
          </a:p>
        </p:txBody>
      </p:sp>
      <p:cxnSp>
        <p:nvCxnSpPr>
          <p:cNvPr id="37" name="Elbow Connector 59">
            <a:extLst>
              <a:ext uri="{FF2B5EF4-FFF2-40B4-BE49-F238E27FC236}">
                <a16:creationId xmlns:a16="http://schemas.microsoft.com/office/drawing/2014/main" id="{9AEA1826-13B0-4793-A10A-700C93D4D84C}"/>
              </a:ext>
            </a:extLst>
          </p:cNvPr>
          <p:cNvCxnSpPr>
            <a:cxnSpLocks/>
            <a:stCxn id="25" idx="3"/>
            <a:endCxn id="36" idx="1"/>
          </p:cNvCxnSpPr>
          <p:nvPr/>
        </p:nvCxnSpPr>
        <p:spPr>
          <a:xfrm>
            <a:off x="4711472" y="1843688"/>
            <a:ext cx="522291" cy="705778"/>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59">
            <a:extLst>
              <a:ext uri="{FF2B5EF4-FFF2-40B4-BE49-F238E27FC236}">
                <a16:creationId xmlns:a16="http://schemas.microsoft.com/office/drawing/2014/main" id="{0F46AC8C-0856-4119-B957-3FADF534C44D}"/>
              </a:ext>
            </a:extLst>
          </p:cNvPr>
          <p:cNvCxnSpPr>
            <a:cxnSpLocks/>
            <a:stCxn id="26" idx="3"/>
            <a:endCxn id="31" idx="1"/>
          </p:cNvCxnSpPr>
          <p:nvPr/>
        </p:nvCxnSpPr>
        <p:spPr>
          <a:xfrm flipV="1">
            <a:off x="4639464" y="4491352"/>
            <a:ext cx="594300" cy="666976"/>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59">
            <a:extLst>
              <a:ext uri="{FF2B5EF4-FFF2-40B4-BE49-F238E27FC236}">
                <a16:creationId xmlns:a16="http://schemas.microsoft.com/office/drawing/2014/main" id="{33DB8CB2-79DE-4F89-B8DF-E43E3B8BB826}"/>
              </a:ext>
            </a:extLst>
          </p:cNvPr>
          <p:cNvCxnSpPr>
            <a:cxnSpLocks/>
            <a:stCxn id="36" idx="2"/>
            <a:endCxn id="29" idx="1"/>
          </p:cNvCxnSpPr>
          <p:nvPr/>
        </p:nvCxnSpPr>
        <p:spPr>
          <a:xfrm rot="16200000" flipH="1">
            <a:off x="6522064" y="2621334"/>
            <a:ext cx="363426" cy="122552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59">
            <a:extLst>
              <a:ext uri="{FF2B5EF4-FFF2-40B4-BE49-F238E27FC236}">
                <a16:creationId xmlns:a16="http://schemas.microsoft.com/office/drawing/2014/main" id="{43C3C07F-EE41-42C5-AF47-3C53E6143635}"/>
              </a:ext>
            </a:extLst>
          </p:cNvPr>
          <p:cNvCxnSpPr>
            <a:cxnSpLocks/>
            <a:stCxn id="31" idx="0"/>
            <a:endCxn id="29" idx="1"/>
          </p:cNvCxnSpPr>
          <p:nvPr/>
        </p:nvCxnSpPr>
        <p:spPr>
          <a:xfrm rot="5400000" flipH="1" flipV="1">
            <a:off x="6417468" y="3089358"/>
            <a:ext cx="572620" cy="122552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4C902F-AEEE-42FB-8D94-043DC85466B6}"/>
              </a:ext>
            </a:extLst>
          </p:cNvPr>
          <p:cNvSpPr/>
          <p:nvPr/>
        </p:nvSpPr>
        <p:spPr>
          <a:xfrm>
            <a:off x="2627784" y="3071232"/>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5. Energy consumption by cooling/heating</a:t>
            </a:r>
            <a:endParaRPr lang="en-US" b="1" dirty="0">
              <a:solidFill>
                <a:prstClr val="black"/>
              </a:solidFill>
              <a:latin typeface="Lucida Sans Unicode"/>
            </a:endParaRPr>
          </a:p>
        </p:txBody>
      </p:sp>
      <p:cxnSp>
        <p:nvCxnSpPr>
          <p:cNvPr id="44" name="Elbow Connector 38">
            <a:extLst>
              <a:ext uri="{FF2B5EF4-FFF2-40B4-BE49-F238E27FC236}">
                <a16:creationId xmlns:a16="http://schemas.microsoft.com/office/drawing/2014/main" id="{299E1486-9BE5-4C26-AA17-22B91CDF9CBF}"/>
              </a:ext>
            </a:extLst>
          </p:cNvPr>
          <p:cNvCxnSpPr>
            <a:cxnSpLocks/>
            <a:stCxn id="21" idx="3"/>
            <a:endCxn id="43" idx="1"/>
          </p:cNvCxnSpPr>
          <p:nvPr/>
        </p:nvCxnSpPr>
        <p:spPr>
          <a:xfrm flipV="1">
            <a:off x="2196625" y="3574152"/>
            <a:ext cx="431159" cy="160161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38">
            <a:extLst>
              <a:ext uri="{FF2B5EF4-FFF2-40B4-BE49-F238E27FC236}">
                <a16:creationId xmlns:a16="http://schemas.microsoft.com/office/drawing/2014/main" id="{AE20A39D-7B31-4AD8-806C-3CB8EB282F3D}"/>
              </a:ext>
            </a:extLst>
          </p:cNvPr>
          <p:cNvCxnSpPr>
            <a:cxnSpLocks/>
            <a:stCxn id="43" idx="3"/>
            <a:endCxn id="31" idx="1"/>
          </p:cNvCxnSpPr>
          <p:nvPr/>
        </p:nvCxnSpPr>
        <p:spPr>
          <a:xfrm>
            <a:off x="4639464" y="3574152"/>
            <a:ext cx="594300" cy="9172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8E770B2-520B-47C3-8630-5B606BF786C7}"/>
              </a:ext>
            </a:extLst>
          </p:cNvPr>
          <p:cNvSpPr/>
          <p:nvPr/>
        </p:nvSpPr>
        <p:spPr>
          <a:xfrm>
            <a:off x="2526607" y="4481971"/>
            <a:ext cx="2214034" cy="13527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808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26</a:t>
            </a:fld>
            <a:endParaRPr kumimoji="1" lang="ja-JP" altLang="en-US"/>
          </a:p>
        </p:txBody>
      </p:sp>
      <p:sp>
        <p:nvSpPr>
          <p:cNvPr id="7" name="Rectangle 6"/>
          <p:cNvSpPr/>
          <p:nvPr/>
        </p:nvSpPr>
        <p:spPr>
          <a:xfrm>
            <a:off x="400409" y="702203"/>
            <a:ext cx="8343182" cy="1015663"/>
          </a:xfrm>
          <a:prstGeom prst="rect">
            <a:avLst/>
          </a:prstGeom>
        </p:spPr>
        <p:txBody>
          <a:bodyPr wrap="square">
            <a:spAutoFit/>
          </a:bodyPr>
          <a:lstStyle/>
          <a:p>
            <a:r>
              <a:rPr lang="en-US" sz="2000" dirty="0">
                <a:latin typeface="Arial" panose="020B0604020202020204" pitchFamily="34" charset="0"/>
                <a:ea typeface="MS Mincho" panose="02020609040205080304" pitchFamily="49" charset="-128"/>
                <a:cs typeface="Arial" panose="020B0604020202020204" pitchFamily="34" charset="0"/>
              </a:rPr>
              <a:t>U</a:t>
            </a:r>
            <a:r>
              <a:rPr lang="en-US" sz="2000" baseline="-25000" dirty="0">
                <a:latin typeface="Arial" panose="020B0604020202020204" pitchFamily="34" charset="0"/>
                <a:ea typeface="MS Mincho" panose="02020609040205080304" pitchFamily="49" charset="-128"/>
                <a:cs typeface="Arial" panose="020B0604020202020204" pitchFamily="34" charset="0"/>
              </a:rPr>
              <a:t>PAR</a:t>
            </a:r>
            <a:r>
              <a:rPr lang="en-US" sz="2000" dirty="0">
                <a:latin typeface="Arial" panose="020B0604020202020204" pitchFamily="34" charset="0"/>
                <a:ea typeface="MS Mincho" panose="02020609040205080304" pitchFamily="49" charset="-128"/>
                <a:cs typeface="Arial" panose="020B0604020202020204" pitchFamily="34" charset="0"/>
              </a:rPr>
              <a:t>:</a:t>
            </a:r>
            <a:r>
              <a:rPr lang="ja-JP" altLang="en-US" sz="2000" dirty="0">
                <a:latin typeface="Arial" panose="020B0604020202020204" pitchFamily="34" charset="0"/>
                <a:ea typeface="MS Mincho" panose="02020609040205080304" pitchFamily="49" charset="-128"/>
                <a:cs typeface="Arial" panose="020B0604020202020204" pitchFamily="34" charset="0"/>
              </a:rPr>
              <a:t> </a:t>
            </a:r>
            <a:r>
              <a:rPr lang="en-US" altLang="ja-JP" sz="2000" dirty="0">
                <a:latin typeface="Arial" panose="020B0604020202020204" pitchFamily="34" charset="0"/>
                <a:ea typeface="MS Mincho" panose="02020609040205080304" pitchFamily="49" charset="-128"/>
                <a:cs typeface="Arial" panose="020B0604020202020204" pitchFamily="34" charset="0"/>
              </a:rPr>
              <a:t>photosynthetic active radiation, U</a:t>
            </a:r>
            <a:r>
              <a:rPr lang="en-US" altLang="ja-JP" sz="2000" baseline="-25000" dirty="0">
                <a:latin typeface="Arial" panose="020B0604020202020204" pitchFamily="34" charset="0"/>
                <a:ea typeface="MS Mincho" panose="02020609040205080304" pitchFamily="49" charset="-128"/>
                <a:cs typeface="Arial" panose="020B0604020202020204" pitchFamily="34" charset="0"/>
              </a:rPr>
              <a:t>t</a:t>
            </a:r>
            <a:r>
              <a:rPr lang="en-US" altLang="ja-JP" sz="2000" dirty="0">
                <a:latin typeface="Arial" panose="020B0604020202020204" pitchFamily="34" charset="0"/>
                <a:ea typeface="MS Mincho" panose="02020609040205080304" pitchFamily="49" charset="-128"/>
                <a:cs typeface="Arial" panose="020B0604020202020204" pitchFamily="34" charset="0"/>
              </a:rPr>
              <a:t>: canopy temperature,     U</a:t>
            </a:r>
            <a:r>
              <a:rPr lang="en-US" altLang="ja-JP" sz="2000" baseline="-25000" dirty="0">
                <a:latin typeface="Arial" panose="020B0604020202020204" pitchFamily="34" charset="0"/>
                <a:ea typeface="MS Mincho" panose="02020609040205080304" pitchFamily="49" charset="-128"/>
                <a:cs typeface="Arial" panose="020B0604020202020204" pitchFamily="34" charset="0"/>
              </a:rPr>
              <a:t>CO2</a:t>
            </a:r>
            <a:r>
              <a:rPr lang="en-US" altLang="ja-JP" sz="2000" dirty="0">
                <a:latin typeface="Arial" panose="020B0604020202020204" pitchFamily="34" charset="0"/>
                <a:ea typeface="MS Mincho" panose="02020609040205080304" pitchFamily="49" charset="-128"/>
                <a:cs typeface="Arial" panose="020B0604020202020204" pitchFamily="34" charset="0"/>
              </a:rPr>
              <a:t>: carbon dioxide concentration in greenhouse air, X</a:t>
            </a:r>
            <a:r>
              <a:rPr lang="en-US" altLang="ja-JP" sz="2000" baseline="-25000" dirty="0">
                <a:latin typeface="Arial" panose="020B0604020202020204" pitchFamily="34" charset="0"/>
                <a:ea typeface="MS Mincho" panose="02020609040205080304" pitchFamily="49" charset="-128"/>
                <a:cs typeface="Arial" panose="020B0604020202020204" pitchFamily="34" charset="0"/>
              </a:rPr>
              <a:t>NSDW</a:t>
            </a:r>
            <a:r>
              <a:rPr lang="en-US" altLang="ja-JP" sz="2000" dirty="0">
                <a:latin typeface="Arial" panose="020B0604020202020204" pitchFamily="34" charset="0"/>
                <a:ea typeface="MS Mincho" panose="02020609040205080304" pitchFamily="49" charset="-128"/>
                <a:cs typeface="Arial" panose="020B0604020202020204" pitchFamily="34" charset="0"/>
              </a:rPr>
              <a:t>: non-structured dry weight, X</a:t>
            </a:r>
            <a:r>
              <a:rPr lang="en-US" altLang="ja-JP" sz="2000" baseline="-25000" dirty="0">
                <a:latin typeface="Arial" panose="020B0604020202020204" pitchFamily="34" charset="0"/>
                <a:ea typeface="MS Mincho" panose="02020609040205080304" pitchFamily="49" charset="-128"/>
                <a:cs typeface="Arial" panose="020B0604020202020204" pitchFamily="34" charset="0"/>
              </a:rPr>
              <a:t>SDW</a:t>
            </a:r>
            <a:r>
              <a:rPr lang="en-US" altLang="ja-JP" sz="2000" dirty="0">
                <a:latin typeface="Arial" panose="020B0604020202020204" pitchFamily="34" charset="0"/>
                <a:ea typeface="MS Mincho" panose="02020609040205080304" pitchFamily="49" charset="-128"/>
                <a:cs typeface="Arial" panose="020B0604020202020204" pitchFamily="34" charset="0"/>
              </a:rPr>
              <a:t>: structured dry weight</a:t>
            </a:r>
            <a:endParaRPr lang="en-US" sz="2000" dirty="0">
              <a:latin typeface="Arial" panose="020B0604020202020204" pitchFamily="34" charset="0"/>
              <a:cs typeface="Arial" panose="020B0604020202020204" pitchFamily="34" charset="0"/>
            </a:endParaRPr>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a:bodyPr>
          <a:lstStyle/>
          <a:p>
            <a:r>
              <a:rPr lang="en-US" altLang="ja-JP" sz="2800" dirty="0">
                <a:solidFill>
                  <a:schemeClr val="tx1"/>
                </a:solidFill>
              </a:rPr>
              <a:t>6. Model for crop growth</a:t>
            </a:r>
          </a:p>
        </p:txBody>
      </p:sp>
      <p:pic>
        <p:nvPicPr>
          <p:cNvPr id="5" name="Picture 4">
            <a:extLst>
              <a:ext uri="{FF2B5EF4-FFF2-40B4-BE49-F238E27FC236}">
                <a16:creationId xmlns:a16="http://schemas.microsoft.com/office/drawing/2014/main" id="{E1053E31-2072-4FFA-BF16-169E571CA0B4}"/>
              </a:ext>
            </a:extLst>
          </p:cNvPr>
          <p:cNvPicPr>
            <a:picLocks noChangeAspect="1"/>
          </p:cNvPicPr>
          <p:nvPr/>
        </p:nvPicPr>
        <p:blipFill>
          <a:blip r:embed="rId3"/>
          <a:stretch>
            <a:fillRect/>
          </a:stretch>
        </p:blipFill>
        <p:spPr>
          <a:xfrm>
            <a:off x="1403648" y="1981994"/>
            <a:ext cx="6114163" cy="4608512"/>
          </a:xfrm>
          <a:prstGeom prst="rect">
            <a:avLst/>
          </a:prstGeom>
        </p:spPr>
      </p:pic>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t>E. J. Van Henten. (1994)</a:t>
            </a:r>
            <a:endParaRPr kumimoji="1" lang="ja-JP" altLang="en-US" dirty="0"/>
          </a:p>
        </p:txBody>
      </p:sp>
      <p:sp>
        <p:nvSpPr>
          <p:cNvPr id="8" name="Rectangle 7">
            <a:extLst>
              <a:ext uri="{FF2B5EF4-FFF2-40B4-BE49-F238E27FC236}">
                <a16:creationId xmlns:a16="http://schemas.microsoft.com/office/drawing/2014/main" id="{EF1C0947-5A93-4D94-9A85-76FACF71FDC6}"/>
              </a:ext>
            </a:extLst>
          </p:cNvPr>
          <p:cNvSpPr/>
          <p:nvPr/>
        </p:nvSpPr>
        <p:spPr>
          <a:xfrm>
            <a:off x="2555776" y="1916832"/>
            <a:ext cx="785571" cy="430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191C8EC-84E4-4662-8255-ACC377CF0C6D}"/>
              </a:ext>
            </a:extLst>
          </p:cNvPr>
          <p:cNvSpPr/>
          <p:nvPr/>
        </p:nvSpPr>
        <p:spPr>
          <a:xfrm>
            <a:off x="3419872" y="1918593"/>
            <a:ext cx="785571" cy="430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F62F706-6EF2-4C29-BB85-EEB56E47BDF8}"/>
              </a:ext>
            </a:extLst>
          </p:cNvPr>
          <p:cNvSpPr/>
          <p:nvPr/>
        </p:nvSpPr>
        <p:spPr>
          <a:xfrm>
            <a:off x="5226589" y="2782689"/>
            <a:ext cx="785571" cy="430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6761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27</a:t>
            </a:fld>
            <a:endParaRPr kumimoji="1" lang="ja-JP" altLang="en-US"/>
          </a:p>
        </p:txBody>
      </p:sp>
      <p:sp>
        <p:nvSpPr>
          <p:cNvPr id="7" name="Rectangle 6"/>
          <p:cNvSpPr/>
          <p:nvPr/>
        </p:nvSpPr>
        <p:spPr>
          <a:xfrm>
            <a:off x="400409" y="702203"/>
            <a:ext cx="8343182" cy="1015663"/>
          </a:xfrm>
          <a:prstGeom prst="rect">
            <a:avLst/>
          </a:prstGeom>
        </p:spPr>
        <p:txBody>
          <a:bodyPr wrap="square">
            <a:spAutoFit/>
          </a:bodyPr>
          <a:lstStyle/>
          <a:p>
            <a:r>
              <a:rPr lang="en-US" sz="2000" dirty="0">
                <a:latin typeface="Arial" panose="020B0604020202020204" pitchFamily="34" charset="0"/>
                <a:ea typeface="MS Mincho" panose="02020609040205080304" pitchFamily="49" charset="-128"/>
                <a:cs typeface="Arial" panose="020B0604020202020204" pitchFamily="34" charset="0"/>
              </a:rPr>
              <a:t>U</a:t>
            </a:r>
            <a:r>
              <a:rPr lang="en-US" sz="2000" baseline="-25000" dirty="0">
                <a:latin typeface="Arial" panose="020B0604020202020204" pitchFamily="34" charset="0"/>
                <a:ea typeface="MS Mincho" panose="02020609040205080304" pitchFamily="49" charset="-128"/>
                <a:cs typeface="Arial" panose="020B0604020202020204" pitchFamily="34" charset="0"/>
              </a:rPr>
              <a:t>PAR</a:t>
            </a:r>
            <a:r>
              <a:rPr lang="en-US" sz="2000" dirty="0">
                <a:latin typeface="Arial" panose="020B0604020202020204" pitchFamily="34" charset="0"/>
                <a:ea typeface="MS Mincho" panose="02020609040205080304" pitchFamily="49" charset="-128"/>
                <a:cs typeface="Arial" panose="020B0604020202020204" pitchFamily="34" charset="0"/>
              </a:rPr>
              <a:t>:</a:t>
            </a:r>
            <a:r>
              <a:rPr lang="ja-JP" altLang="en-US" sz="2000" dirty="0">
                <a:latin typeface="Arial" panose="020B0604020202020204" pitchFamily="34" charset="0"/>
                <a:ea typeface="MS Mincho" panose="02020609040205080304" pitchFamily="49" charset="-128"/>
                <a:cs typeface="Arial" panose="020B0604020202020204" pitchFamily="34" charset="0"/>
              </a:rPr>
              <a:t> </a:t>
            </a:r>
            <a:r>
              <a:rPr lang="en-US" altLang="ja-JP" sz="2000" dirty="0">
                <a:latin typeface="Arial" panose="020B0604020202020204" pitchFamily="34" charset="0"/>
                <a:ea typeface="MS Mincho" panose="02020609040205080304" pitchFamily="49" charset="-128"/>
                <a:cs typeface="Arial" panose="020B0604020202020204" pitchFamily="34" charset="0"/>
              </a:rPr>
              <a:t>photosynthetic active radiation, U</a:t>
            </a:r>
            <a:r>
              <a:rPr lang="en-US" altLang="ja-JP" sz="2000" baseline="-25000" dirty="0">
                <a:latin typeface="Arial" panose="020B0604020202020204" pitchFamily="34" charset="0"/>
                <a:ea typeface="MS Mincho" panose="02020609040205080304" pitchFamily="49" charset="-128"/>
                <a:cs typeface="Arial" panose="020B0604020202020204" pitchFamily="34" charset="0"/>
              </a:rPr>
              <a:t>t</a:t>
            </a:r>
            <a:r>
              <a:rPr lang="en-US" altLang="ja-JP" sz="2000" dirty="0">
                <a:latin typeface="Arial" panose="020B0604020202020204" pitchFamily="34" charset="0"/>
                <a:ea typeface="MS Mincho" panose="02020609040205080304" pitchFamily="49" charset="-128"/>
                <a:cs typeface="Arial" panose="020B0604020202020204" pitchFamily="34" charset="0"/>
              </a:rPr>
              <a:t>: canopy temperature,     U</a:t>
            </a:r>
            <a:r>
              <a:rPr lang="en-US" altLang="ja-JP" sz="2000" baseline="-25000" dirty="0">
                <a:latin typeface="Arial" panose="020B0604020202020204" pitchFamily="34" charset="0"/>
                <a:ea typeface="MS Mincho" panose="02020609040205080304" pitchFamily="49" charset="-128"/>
                <a:cs typeface="Arial" panose="020B0604020202020204" pitchFamily="34" charset="0"/>
              </a:rPr>
              <a:t>CO2</a:t>
            </a:r>
            <a:r>
              <a:rPr lang="en-US" altLang="ja-JP" sz="2000" dirty="0">
                <a:latin typeface="Arial" panose="020B0604020202020204" pitchFamily="34" charset="0"/>
                <a:ea typeface="MS Mincho" panose="02020609040205080304" pitchFamily="49" charset="-128"/>
                <a:cs typeface="Arial" panose="020B0604020202020204" pitchFamily="34" charset="0"/>
              </a:rPr>
              <a:t>: carbon dioxide concentration in greenhouse air, X</a:t>
            </a:r>
            <a:r>
              <a:rPr lang="en-US" altLang="ja-JP" sz="2000" baseline="-25000" dirty="0">
                <a:latin typeface="Arial" panose="020B0604020202020204" pitchFamily="34" charset="0"/>
                <a:ea typeface="MS Mincho" panose="02020609040205080304" pitchFamily="49" charset="-128"/>
                <a:cs typeface="Arial" panose="020B0604020202020204" pitchFamily="34" charset="0"/>
              </a:rPr>
              <a:t>NSDW</a:t>
            </a:r>
            <a:r>
              <a:rPr lang="en-US" altLang="ja-JP" sz="2000" dirty="0">
                <a:latin typeface="Arial" panose="020B0604020202020204" pitchFamily="34" charset="0"/>
                <a:ea typeface="MS Mincho" panose="02020609040205080304" pitchFamily="49" charset="-128"/>
                <a:cs typeface="Arial" panose="020B0604020202020204" pitchFamily="34" charset="0"/>
              </a:rPr>
              <a:t>: non-structured dry weight, X</a:t>
            </a:r>
            <a:r>
              <a:rPr lang="en-US" altLang="ja-JP" sz="2000" baseline="-25000" dirty="0">
                <a:latin typeface="Arial" panose="020B0604020202020204" pitchFamily="34" charset="0"/>
                <a:ea typeface="MS Mincho" panose="02020609040205080304" pitchFamily="49" charset="-128"/>
                <a:cs typeface="Arial" panose="020B0604020202020204" pitchFamily="34" charset="0"/>
              </a:rPr>
              <a:t>SDW</a:t>
            </a:r>
            <a:r>
              <a:rPr lang="en-US" altLang="ja-JP" sz="2000" dirty="0">
                <a:latin typeface="Arial" panose="020B0604020202020204" pitchFamily="34" charset="0"/>
                <a:ea typeface="MS Mincho" panose="02020609040205080304" pitchFamily="49" charset="-128"/>
                <a:cs typeface="Arial" panose="020B0604020202020204" pitchFamily="34" charset="0"/>
              </a:rPr>
              <a:t>: structured dry weight</a:t>
            </a:r>
            <a:endParaRPr lang="en-US" sz="2000" dirty="0">
              <a:latin typeface="Arial" panose="020B0604020202020204" pitchFamily="34" charset="0"/>
              <a:cs typeface="Arial" panose="020B0604020202020204" pitchFamily="34" charset="0"/>
            </a:endParaRPr>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a:bodyPr>
          <a:lstStyle/>
          <a:p>
            <a:r>
              <a:rPr lang="en-US" altLang="ja-JP" sz="2800" dirty="0">
                <a:solidFill>
                  <a:schemeClr val="tx1"/>
                </a:solidFill>
              </a:rPr>
              <a:t>6. Model for crop growth</a:t>
            </a: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t>E. J. Van Henten. (1994)</a:t>
            </a:r>
            <a:endParaRPr kumimoji="1" lang="ja-JP" alt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8F62C32-4B46-4293-888E-73474F0EBC75}"/>
                  </a:ext>
                </a:extLst>
              </p:cNvPr>
              <p:cNvGraphicFramePr>
                <a:graphicFrameLocks noGrp="1"/>
              </p:cNvGraphicFramePr>
              <p:nvPr>
                <p:extLst>
                  <p:ext uri="{D42A27DB-BD31-4B8C-83A1-F6EECF244321}">
                    <p14:modId xmlns:p14="http://schemas.microsoft.com/office/powerpoint/2010/main" val="1632543255"/>
                  </p:ext>
                </p:extLst>
              </p:nvPr>
            </p:nvGraphicFramePr>
            <p:xfrm>
              <a:off x="200205" y="1916832"/>
              <a:ext cx="8743591" cy="3924555"/>
            </p:xfrm>
            <a:graphic>
              <a:graphicData uri="http://schemas.openxmlformats.org/drawingml/2006/table">
                <a:tbl>
                  <a:tblPr firstRow="1" firstCol="1" bandRow="1"/>
                  <a:tblGrid>
                    <a:gridCol w="8743591">
                      <a:extLst>
                        <a:ext uri="{9D8B030D-6E8A-4147-A177-3AD203B41FA5}">
                          <a16:colId xmlns:a16="http://schemas.microsoft.com/office/drawing/2014/main" val="56380924"/>
                        </a:ext>
                      </a:extLst>
                    </a:gridCol>
                  </a:tblGrid>
                  <a:tr h="0">
                    <a:tc>
                      <a:txBody>
                        <a:bodyPr/>
                        <a:lstStyle/>
                        <a:p>
                          <a:pPr marL="0" marR="0" algn="l">
                            <a:lnSpc>
                              <a:spcPct val="150000"/>
                            </a:lnSpc>
                            <a:spcBef>
                              <a:spcPts val="0"/>
                            </a:spcBef>
                            <a:spcAft>
                              <a:spcPts val="0"/>
                            </a:spcAft>
                          </a:pPr>
                          <a14:m>
                            <m:oMathPara xmlns:m="http://schemas.openxmlformats.org/officeDocument/2006/math">
                              <m:oMathParaPr>
                                <m:jc m:val="left"/>
                              </m:oMathParaPr>
                              <m:oMath xmlns:m="http://schemas.openxmlformats.org/officeDocument/2006/math">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𝑛𝑠𝑑𝑤</m:t>
                                        </m:r>
                                      </m:sub>
                                    </m:sSub>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2400" i="1">
                                        <a:effectLst/>
                                        <a:latin typeface="Cambria Math" panose="02040503050406030204" pitchFamily="18" charset="0"/>
                                        <a:ea typeface="MS Mincho" panose="02020609040205080304" pitchFamily="49" charset="-128"/>
                                        <a:cs typeface="MS Mincho" panose="02020609040205080304" pitchFamily="49" charset="-128"/>
                                      </a:rPr>
                                      <m:t>𝛼</m:t>
                                    </m:r>
                                  </m:sub>
                                </m:sSub>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𝑝h𝑜𝑡</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𝑔𝑟</m:t>
                                    </m:r>
                                  </m:sub>
                                </m:sSub>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𝑠𝑑𝑤</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𝑟𝑒𝑠𝑝</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2400" i="1">
                                            <a:effectLst/>
                                            <a:latin typeface="Cambria Math" panose="02040503050406030204" pitchFamily="18" charset="0"/>
                                            <a:ea typeface="MS Mincho" panose="02020609040205080304" pitchFamily="49" charset="-128"/>
                                            <a:cs typeface="MS Mincho" panose="02020609040205080304" pitchFamily="49" charset="-128"/>
                                          </a:rPr>
                                          <m:t>𝛽</m:t>
                                        </m:r>
                                      </m:sub>
                                    </m:sSub>
                                  </m:num>
                                  <m:den>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2400" i="1">
                                            <a:effectLst/>
                                            <a:latin typeface="Cambria Math" panose="02040503050406030204" pitchFamily="18" charset="0"/>
                                            <a:ea typeface="MS Mincho" panose="02020609040205080304" pitchFamily="49" charset="-128"/>
                                            <a:cs typeface="MS Mincho" panose="02020609040205080304" pitchFamily="49" charset="-128"/>
                                          </a:rPr>
                                          <m:t>𝛽</m:t>
                                        </m:r>
                                      </m:sub>
                                    </m:sSub>
                                  </m:den>
                                </m:f>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𝑔𝑟</m:t>
                                    </m:r>
                                  </m:sub>
                                </m:sSub>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𝑠𝑑𝑤</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94919799"/>
                      </a:ext>
                    </a:extLst>
                  </a:tr>
                  <a:tr h="0">
                    <a:tc>
                      <a:txBody>
                        <a:bodyPr/>
                        <a:lstStyle/>
                        <a:p>
                          <a:pPr marL="0" marR="0" algn="l">
                            <a:lnSpc>
                              <a:spcPct val="150000"/>
                            </a:lnSpc>
                            <a:spcBef>
                              <a:spcPts val="0"/>
                            </a:spcBef>
                            <a:spcAft>
                              <a:spcPts val="0"/>
                            </a:spcAft>
                          </a:pPr>
                          <a14:m>
                            <m:oMathPara xmlns:m="http://schemas.openxmlformats.org/officeDocument/2006/math">
                              <m:oMathParaPr>
                                <m:jc m:val="left"/>
                              </m:oMathParaPr>
                              <m:oMath xmlns:m="http://schemas.openxmlformats.org/officeDocument/2006/math">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𝑠𝑑𝑤</m:t>
                                        </m:r>
                                      </m:sub>
                                    </m:sSub>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𝑔𝑟</m:t>
                                    </m:r>
                                  </m:sub>
                                </m:sSub>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𝑠𝑑𝑤</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04524036"/>
                      </a:ext>
                    </a:extLst>
                  </a:tr>
                  <a:tr h="0">
                    <a:tc>
                      <a:txBody>
                        <a:bodyPr/>
                        <a:lstStyle/>
                        <a:p>
                          <a:pPr marL="0" marR="0" algn="l">
                            <a:lnSpc>
                              <a:spcPct val="150000"/>
                            </a:lnSpc>
                            <a:spcBef>
                              <a:spcPts val="0"/>
                            </a:spcBef>
                            <a:spcAft>
                              <a:spcPts val="0"/>
                            </a:spcAft>
                          </a:pPr>
                          <a14:m>
                            <m:oMathPara xmlns:m="http://schemas.openxmlformats.org/officeDocument/2006/math">
                              <m:oMathParaPr>
                                <m:jc m:val="left"/>
                              </m:oMathParaPr>
                              <m:oMath xmlns:m="http://schemas.openxmlformats.org/officeDocument/2006/math">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𝐷𝑊</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𝑁𝑆𝐷𝑊</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𝑆𝐷𝑊</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036038730"/>
                      </a:ext>
                    </a:extLst>
                  </a:tr>
                  <a:tr h="0">
                    <a:tc>
                      <a:txBody>
                        <a:bodyPr/>
                        <a:lstStyle/>
                        <a:p>
                          <a:pPr marL="0" marR="0" algn="l">
                            <a:lnSpc>
                              <a:spcPct val="150000"/>
                            </a:lnSpc>
                            <a:spcBef>
                              <a:spcPts val="0"/>
                            </a:spcBef>
                            <a:spcAft>
                              <a:spcPts val="0"/>
                            </a:spcAft>
                          </a:pPr>
                          <a14:m>
                            <m:oMathPara xmlns:m="http://schemas.openxmlformats.org/officeDocument/2006/math">
                              <m:oMathParaPr>
                                <m:jc m:val="left"/>
                              </m:oMathParaPr>
                              <m:oMath xmlns:m="http://schemas.openxmlformats.org/officeDocument/2006/math">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𝐹𝑊</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m:t>
                                    </m:r>
                                  </m:num>
                                  <m:den>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𝐹𝑊𝑇𝑜𝐷𝑊</m:t>
                                        </m:r>
                                      </m:sub>
                                    </m:sSub>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𝐷𝑊</m:t>
                                </m:r>
                              </m:oMath>
                            </m:oMathPara>
                          </a14:m>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29627428"/>
                      </a:ext>
                    </a:extLst>
                  </a:tr>
                </a:tbl>
              </a:graphicData>
            </a:graphic>
          </p:graphicFrame>
        </mc:Choice>
        <mc:Fallback xmlns="">
          <p:graphicFrame>
            <p:nvGraphicFramePr>
              <p:cNvPr id="12" name="Table 11">
                <a:extLst>
                  <a:ext uri="{FF2B5EF4-FFF2-40B4-BE49-F238E27FC236}">
                    <a16:creationId xmlns:a16="http://schemas.microsoft.com/office/drawing/2014/main" id="{F8F62C32-4B46-4293-888E-73474F0EBC75}"/>
                  </a:ext>
                </a:extLst>
              </p:cNvPr>
              <p:cNvGraphicFramePr>
                <a:graphicFrameLocks noGrp="1"/>
              </p:cNvGraphicFramePr>
              <p:nvPr>
                <p:extLst>
                  <p:ext uri="{D42A27DB-BD31-4B8C-83A1-F6EECF244321}">
                    <p14:modId xmlns:p14="http://schemas.microsoft.com/office/powerpoint/2010/main" val="1632543255"/>
                  </p:ext>
                </p:extLst>
              </p:nvPr>
            </p:nvGraphicFramePr>
            <p:xfrm>
              <a:off x="200205" y="1916832"/>
              <a:ext cx="8743591" cy="3924555"/>
            </p:xfrm>
            <a:graphic>
              <a:graphicData uri="http://schemas.openxmlformats.org/drawingml/2006/table">
                <a:tbl>
                  <a:tblPr firstRow="1" firstCol="1" bandRow="1"/>
                  <a:tblGrid>
                    <a:gridCol w="8743591">
                      <a:extLst>
                        <a:ext uri="{9D8B030D-6E8A-4147-A177-3AD203B41FA5}">
                          <a16:colId xmlns:a16="http://schemas.microsoft.com/office/drawing/2014/main" val="56380924"/>
                        </a:ext>
                      </a:extLst>
                    </a:gridCol>
                  </a:tblGrid>
                  <a:tr h="1210755">
                    <a:tc>
                      <a:txBody>
                        <a:bodyPr/>
                        <a:lstStyle/>
                        <a:p>
                          <a:endParaRPr lang="en-US"/>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blipFill>
                          <a:blip r:embed="rId3"/>
                          <a:stretch>
                            <a:fillRect l="-70" t="-503" r="-139" b="-225126"/>
                          </a:stretch>
                        </a:blipFill>
                      </a:tcPr>
                    </a:tc>
                    <a:extLst>
                      <a:ext uri="{0D108BD9-81ED-4DB2-BD59-A6C34878D82A}">
                        <a16:rowId xmlns:a16="http://schemas.microsoft.com/office/drawing/2014/main" val="3994919799"/>
                      </a:ext>
                    </a:extLst>
                  </a:tr>
                  <a:tr h="1041654">
                    <a:tc>
                      <a:txBody>
                        <a:bodyPr/>
                        <a:lstStyle/>
                        <a:p>
                          <a:endParaRPr lang="en-US"/>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blipFill>
                          <a:blip r:embed="rId3"/>
                          <a:stretch>
                            <a:fillRect l="-70" t="-116959" r="-139" b="-161988"/>
                          </a:stretch>
                        </a:blipFill>
                      </a:tcPr>
                    </a:tc>
                    <a:extLst>
                      <a:ext uri="{0D108BD9-81ED-4DB2-BD59-A6C34878D82A}">
                        <a16:rowId xmlns:a16="http://schemas.microsoft.com/office/drawing/2014/main" val="2104524036"/>
                      </a:ext>
                    </a:extLst>
                  </a:tr>
                  <a:tr h="548640">
                    <a:tc>
                      <a:txBody>
                        <a:bodyPr/>
                        <a:lstStyle/>
                        <a:p>
                          <a:endParaRPr lang="en-US"/>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blipFill>
                          <a:blip r:embed="rId3"/>
                          <a:stretch>
                            <a:fillRect l="-70" t="-412222" r="-139" b="-207778"/>
                          </a:stretch>
                        </a:blipFill>
                      </a:tcPr>
                    </a:tc>
                    <a:extLst>
                      <a:ext uri="{0D108BD9-81ED-4DB2-BD59-A6C34878D82A}">
                        <a16:rowId xmlns:a16="http://schemas.microsoft.com/office/drawing/2014/main" val="4036038730"/>
                      </a:ext>
                    </a:extLst>
                  </a:tr>
                  <a:tr h="1123506">
                    <a:tc>
                      <a:txBody>
                        <a:bodyPr/>
                        <a:lstStyle/>
                        <a:p>
                          <a:endParaRPr lang="en-US"/>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blipFill>
                          <a:blip r:embed="rId3"/>
                          <a:stretch>
                            <a:fillRect l="-70" t="-249189" r="-139" b="-1081"/>
                          </a:stretch>
                        </a:blipFill>
                      </a:tcPr>
                    </a:tc>
                    <a:extLst>
                      <a:ext uri="{0D108BD9-81ED-4DB2-BD59-A6C34878D82A}">
                        <a16:rowId xmlns:a16="http://schemas.microsoft.com/office/drawing/2014/main" val="2229627428"/>
                      </a:ext>
                    </a:extLst>
                  </a:tr>
                </a:tbl>
              </a:graphicData>
            </a:graphic>
          </p:graphicFrame>
        </mc:Fallback>
      </mc:AlternateContent>
    </p:spTree>
    <p:extLst>
      <p:ext uri="{BB962C8B-B14F-4D97-AF65-F5344CB8AC3E}">
        <p14:creationId xmlns:p14="http://schemas.microsoft.com/office/powerpoint/2010/main" val="480449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28</a:t>
            </a:fld>
            <a:endParaRPr kumimoji="1" lang="ja-JP" altLang="en-US"/>
          </a:p>
        </p:txBody>
      </p:sp>
      <p:sp>
        <p:nvSpPr>
          <p:cNvPr id="7" name="Rectangle 6"/>
          <p:cNvSpPr/>
          <p:nvPr/>
        </p:nvSpPr>
        <p:spPr>
          <a:xfrm>
            <a:off x="22983" y="642918"/>
            <a:ext cx="899004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Compare calculated crop fresh weight with measured (Kacira et al., 2017)</a:t>
            </a:r>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a:bodyPr>
          <a:lstStyle/>
          <a:p>
            <a:r>
              <a:rPr lang="en-US" altLang="ja-JP" sz="2800" dirty="0">
                <a:solidFill>
                  <a:schemeClr val="tx1"/>
                </a:solidFill>
              </a:rPr>
              <a:t>6. Model for crop growth: Validation</a:t>
            </a:r>
            <a:endParaRPr lang="en-US" altLang="ja-JP" sz="2800" u="sng" dirty="0">
              <a:solidFill>
                <a:schemeClr val="tx1"/>
              </a:solidFill>
            </a:endParaRP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t>Source: Kacira et al. (2017), </a:t>
            </a:r>
            <a:r>
              <a:rPr kumimoji="1" lang="it-IT" altLang="ja-JP" dirty="0">
                <a:hlinkClick r:id="rId3"/>
              </a:rPr>
              <a:t>https://www.actahort.org/books/1164/1164_71.htm</a:t>
            </a:r>
            <a:endParaRPr kumimoji="1" lang="it-IT" altLang="ja-JP" dirty="0"/>
          </a:p>
        </p:txBody>
      </p:sp>
      <p:graphicFrame>
        <p:nvGraphicFramePr>
          <p:cNvPr id="8" name="Chart 7">
            <a:extLst>
              <a:ext uri="{FF2B5EF4-FFF2-40B4-BE49-F238E27FC236}">
                <a16:creationId xmlns:a16="http://schemas.microsoft.com/office/drawing/2014/main" id="{764BC6BE-4F43-4644-8BE6-4E5F58EB9CC4}"/>
              </a:ext>
            </a:extLst>
          </p:cNvPr>
          <p:cNvGraphicFramePr>
            <a:graphicFrameLocks noChangeAspect="1"/>
          </p:cNvGraphicFramePr>
          <p:nvPr>
            <p:extLst>
              <p:ext uri="{D42A27DB-BD31-4B8C-83A1-F6EECF244321}">
                <p14:modId xmlns:p14="http://schemas.microsoft.com/office/powerpoint/2010/main" val="3706154226"/>
              </p:ext>
            </p:extLst>
          </p:nvPr>
        </p:nvGraphicFramePr>
        <p:xfrm>
          <a:off x="22983" y="1020798"/>
          <a:ext cx="9121017" cy="5387146"/>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713B9E31-CFC4-4416-B0D3-A5C0ABF62501}"/>
              </a:ext>
            </a:extLst>
          </p:cNvPr>
          <p:cNvSpPr/>
          <p:nvPr/>
        </p:nvSpPr>
        <p:spPr>
          <a:xfrm>
            <a:off x="3059832" y="5512147"/>
            <a:ext cx="4896544"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226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29</a:t>
            </a:fld>
            <a:endParaRPr kumimoji="1" lang="ja-JP" altLang="en-US"/>
          </a:p>
        </p:txBody>
      </p:sp>
      <p:sp>
        <p:nvSpPr>
          <p:cNvPr id="4" name="タイトル 3"/>
          <p:cNvSpPr>
            <a:spLocks noGrp="1"/>
          </p:cNvSpPr>
          <p:nvPr>
            <p:ph type="title"/>
          </p:nvPr>
        </p:nvSpPr>
        <p:spPr/>
        <p:txBody>
          <a:bodyPr>
            <a:normAutofit/>
          </a:bodyPr>
          <a:lstStyle/>
          <a:p>
            <a:r>
              <a:rPr lang="en-US" altLang="ja-JP" dirty="0">
                <a:solidFill>
                  <a:schemeClr val="tx1"/>
                </a:solidFill>
              </a:rPr>
              <a:t>6. Model for crop growth: Example</a:t>
            </a:r>
            <a:endParaRPr kumimoji="1" lang="ja-JP" altLang="en-US" dirty="0"/>
          </a:p>
        </p:txBody>
      </p:sp>
      <p:sp>
        <p:nvSpPr>
          <p:cNvPr id="9" name="Rectangle 8">
            <a:extLst>
              <a:ext uri="{FF2B5EF4-FFF2-40B4-BE49-F238E27FC236}">
                <a16:creationId xmlns:a16="http://schemas.microsoft.com/office/drawing/2014/main" id="{EE6AE79A-84FE-4621-A138-A87EE4179B5E}"/>
              </a:ext>
            </a:extLst>
          </p:cNvPr>
          <p:cNvSpPr/>
          <p:nvPr/>
        </p:nvSpPr>
        <p:spPr>
          <a:xfrm>
            <a:off x="76976" y="642918"/>
            <a:ext cx="899004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Lettuce fresh weight per head for whole simulation days (</a:t>
            </a:r>
            <a:r>
              <a:rPr lang="en-US" sz="2000" u="sng" dirty="0" err="1">
                <a:latin typeface="Arial" panose="020B0604020202020204" pitchFamily="34" charset="0"/>
                <a:cs typeface="Arial" panose="020B0604020202020204" pitchFamily="34" charset="0"/>
              </a:rPr>
              <a:t>r</a:t>
            </a:r>
            <a:r>
              <a:rPr lang="en-US" sz="2000" u="sng" baseline="-25000" dirty="0" err="1">
                <a:latin typeface="Arial" panose="020B0604020202020204" pitchFamily="34" charset="0"/>
                <a:cs typeface="Arial" panose="020B0604020202020204" pitchFamily="34" charset="0"/>
              </a:rPr>
              <a:t>PV</a:t>
            </a:r>
            <a:r>
              <a:rPr lang="en-US" sz="2000" u="sng" dirty="0">
                <a:latin typeface="Arial" panose="020B0604020202020204" pitchFamily="34" charset="0"/>
                <a:cs typeface="Arial" panose="020B0604020202020204" pitchFamily="34" charset="0"/>
              </a:rPr>
              <a:t> = 0.5</a:t>
            </a:r>
            <a:r>
              <a:rPr lang="en-US" sz="2000" dirty="0">
                <a:latin typeface="Arial" panose="020B0604020202020204" pitchFamily="34" charset="0"/>
                <a:cs typeface="Arial" panose="020B0604020202020204" pitchFamily="34" charset="0"/>
              </a:rPr>
              <a:t>)</a:t>
            </a:r>
          </a:p>
        </p:txBody>
      </p:sp>
      <p:graphicFrame>
        <p:nvGraphicFramePr>
          <p:cNvPr id="12" name="Chart 11">
            <a:extLst>
              <a:ext uri="{FF2B5EF4-FFF2-40B4-BE49-F238E27FC236}">
                <a16:creationId xmlns:a16="http://schemas.microsoft.com/office/drawing/2014/main" id="{EF4E1820-966F-4919-B13F-4B2CC0CB822C}"/>
              </a:ext>
            </a:extLst>
          </p:cNvPr>
          <p:cNvGraphicFramePr>
            <a:graphicFrameLocks noChangeAspect="1"/>
          </p:cNvGraphicFramePr>
          <p:nvPr>
            <p:extLst/>
          </p:nvPr>
        </p:nvGraphicFramePr>
        <p:xfrm>
          <a:off x="1004057" y="1988841"/>
          <a:ext cx="7135887" cy="4601666"/>
        </p:xfrm>
        <a:graphic>
          <a:graphicData uri="http://schemas.openxmlformats.org/drawingml/2006/chart">
            <c:chart xmlns:c="http://schemas.openxmlformats.org/drawingml/2006/chart" xmlns:r="http://schemas.openxmlformats.org/officeDocument/2006/relationships" r:id="rId3"/>
          </a:graphicData>
        </a:graphic>
      </p:graphicFrame>
      <p:sp>
        <p:nvSpPr>
          <p:cNvPr id="6" name="Callout: Line 5">
            <a:extLst>
              <a:ext uri="{FF2B5EF4-FFF2-40B4-BE49-F238E27FC236}">
                <a16:creationId xmlns:a16="http://schemas.microsoft.com/office/drawing/2014/main" id="{CBE00257-EFE1-4647-8129-0FADA4AA22C7}"/>
              </a:ext>
            </a:extLst>
          </p:cNvPr>
          <p:cNvSpPr/>
          <p:nvPr/>
        </p:nvSpPr>
        <p:spPr>
          <a:xfrm>
            <a:off x="5652120" y="1412776"/>
            <a:ext cx="3178032" cy="1200330"/>
          </a:xfrm>
          <a:prstGeom prst="borderCallout1">
            <a:avLst>
              <a:gd name="adj1" fmla="val 108853"/>
              <a:gd name="adj2" fmla="val 48351"/>
              <a:gd name="adj3" fmla="val 144142"/>
              <a:gd name="adj4" fmla="val 6826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When this fresh weight </a:t>
            </a:r>
            <a:r>
              <a:rPr lang="ja-JP" altLang="en-US" sz="2000" dirty="0">
                <a:solidFill>
                  <a:schemeClr val="tx1"/>
                </a:solidFill>
              </a:rPr>
              <a:t>＜</a:t>
            </a:r>
            <a:r>
              <a:rPr lang="en-US" altLang="ja-JP" sz="2000" dirty="0">
                <a:solidFill>
                  <a:schemeClr val="tx1"/>
                </a:solidFill>
              </a:rPr>
              <a:t>200*0.9, the harvest is ignored</a:t>
            </a:r>
            <a:endParaRPr lang="en-US" sz="2000" dirty="0">
              <a:solidFill>
                <a:schemeClr val="tx1"/>
              </a:solidFill>
            </a:endParaRPr>
          </a:p>
        </p:txBody>
      </p:sp>
    </p:spTree>
    <p:extLst>
      <p:ext uri="{BB962C8B-B14F-4D97-AF65-F5344CB8AC3E}">
        <p14:creationId xmlns:p14="http://schemas.microsoft.com/office/powerpoint/2010/main" val="318887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Autofit/>
          </a:bodyPr>
          <a:lstStyle/>
          <a:p>
            <a:r>
              <a:rPr lang="en-US" sz="2600" dirty="0" err="1"/>
              <a:t>Photovoltaics</a:t>
            </a:r>
            <a:r>
              <a:rPr lang="en-US" sz="2600" dirty="0"/>
              <a:t>(PV) integration into Greenhouse Systems</a:t>
            </a:r>
            <a:endParaRPr lang="ja-JP" altLang="en-US" sz="2600" dirty="0"/>
          </a:p>
        </p:txBody>
      </p:sp>
      <p:grpSp>
        <p:nvGrpSpPr>
          <p:cNvPr id="2" name="Group 12"/>
          <p:cNvGrpSpPr/>
          <p:nvPr/>
        </p:nvGrpSpPr>
        <p:grpSpPr>
          <a:xfrm>
            <a:off x="112264" y="642918"/>
            <a:ext cx="2811593" cy="1810347"/>
            <a:chOff x="5943600" y="2574130"/>
            <a:chExt cx="2811593" cy="1810347"/>
          </a:xfrm>
        </p:grpSpPr>
        <p:pic>
          <p:nvPicPr>
            <p:cNvPr id="1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7607" y="2574130"/>
              <a:ext cx="2727586" cy="150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1"/>
            <p:cNvSpPr txBox="1"/>
            <p:nvPr/>
          </p:nvSpPr>
          <p:spPr>
            <a:xfrm>
              <a:off x="5943600" y="4076700"/>
              <a:ext cx="1526380" cy="307777"/>
            </a:xfrm>
            <a:prstGeom prst="rect">
              <a:avLst/>
            </a:prstGeom>
            <a:noFill/>
          </p:spPr>
          <p:txBody>
            <a:bodyPr wrap="none" rtlCol="0">
              <a:spAutoFit/>
            </a:bodyPr>
            <a:lstStyle/>
            <a:p>
              <a:r>
                <a:rPr lang="en-US" sz="1400" dirty="0"/>
                <a:t>Yano et al., 2009</a:t>
              </a:r>
            </a:p>
          </p:txBody>
        </p:sp>
      </p:grpSp>
      <p:grpSp>
        <p:nvGrpSpPr>
          <p:cNvPr id="3" name="グループ化 19"/>
          <p:cNvGrpSpPr/>
          <p:nvPr/>
        </p:nvGrpSpPr>
        <p:grpSpPr>
          <a:xfrm>
            <a:off x="3786182" y="642919"/>
            <a:ext cx="3738146" cy="2210018"/>
            <a:chOff x="3214678" y="642918"/>
            <a:chExt cx="5214974" cy="3442581"/>
          </a:xfrm>
        </p:grpSpPr>
        <p:pic>
          <p:nvPicPr>
            <p:cNvPr id="13" name="Picture 5" descr="http://www.freshplaza.it/images/2013/0718/serra_fotovoltaica_0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5548" y="642918"/>
              <a:ext cx="5011664" cy="289971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214678" y="3562279"/>
              <a:ext cx="5214974" cy="523220"/>
            </a:xfrm>
            <a:prstGeom prst="rect">
              <a:avLst/>
            </a:prstGeom>
          </p:spPr>
          <p:txBody>
            <a:bodyPr wrap="square">
              <a:spAutoFit/>
            </a:bodyPr>
            <a:lstStyle/>
            <a:p>
              <a:r>
                <a:rPr lang="it-IT" sz="1400" dirty="0"/>
                <a:t>Società agricola M&amp;T Green Power,</a:t>
              </a:r>
            </a:p>
            <a:p>
              <a:r>
                <a:rPr lang="it-IT" sz="1400" dirty="0"/>
                <a:t>http://www.hortidaily.com </a:t>
              </a:r>
              <a:endParaRPr lang="en-US" sz="1400" dirty="0"/>
            </a:p>
          </p:txBody>
        </p:sp>
      </p:grpSp>
      <p:grpSp>
        <p:nvGrpSpPr>
          <p:cNvPr id="5" name="Group 17"/>
          <p:cNvGrpSpPr/>
          <p:nvPr/>
        </p:nvGrpSpPr>
        <p:grpSpPr>
          <a:xfrm>
            <a:off x="87649" y="2514600"/>
            <a:ext cx="3412780" cy="2215973"/>
            <a:chOff x="6647031" y="4533900"/>
            <a:chExt cx="2169973" cy="1793676"/>
          </a:xfrm>
        </p:grpSpPr>
        <p:pic>
          <p:nvPicPr>
            <p:cNvPr id="1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5688" y="4533900"/>
              <a:ext cx="2121316" cy="1485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6647031" y="6019799"/>
              <a:ext cx="1662635" cy="307777"/>
            </a:xfrm>
            <a:prstGeom prst="rect">
              <a:avLst/>
            </a:prstGeom>
            <a:noFill/>
          </p:spPr>
          <p:txBody>
            <a:bodyPr wrap="none" rtlCol="0">
              <a:spAutoFit/>
            </a:bodyPr>
            <a:lstStyle/>
            <a:p>
              <a:r>
                <a:rPr lang="en-US" sz="1400" dirty="0" err="1"/>
                <a:t>Minuto</a:t>
              </a:r>
              <a:r>
                <a:rPr lang="en-US" sz="1400" dirty="0"/>
                <a:t> et al, 2009</a:t>
              </a:r>
            </a:p>
          </p:txBody>
        </p:sp>
      </p:grpSp>
      <p:sp>
        <p:nvSpPr>
          <p:cNvPr id="18" name="Rectangle 1"/>
          <p:cNvSpPr/>
          <p:nvPr/>
        </p:nvSpPr>
        <p:spPr>
          <a:xfrm>
            <a:off x="2923857" y="5616520"/>
            <a:ext cx="6282400" cy="1077218"/>
          </a:xfrm>
          <a:prstGeom prst="rect">
            <a:avLst/>
          </a:prstGeom>
        </p:spPr>
        <p:txBody>
          <a:bodyPr wrap="square">
            <a:spAutoFit/>
          </a:bodyPr>
          <a:lstStyle/>
          <a:p>
            <a:r>
              <a:rPr lang="en-US" sz="1600" b="1" dirty="0"/>
              <a:t>Partial shading, crop growth</a:t>
            </a:r>
          </a:p>
          <a:p>
            <a:r>
              <a:rPr lang="en-US" sz="1600" dirty="0" err="1"/>
              <a:t>Minuto</a:t>
            </a:r>
            <a:r>
              <a:rPr lang="en-US" sz="1600" dirty="0"/>
              <a:t> et al., 2009; </a:t>
            </a:r>
            <a:r>
              <a:rPr lang="en-US" sz="1600" dirty="0" err="1"/>
              <a:t>Dupraz</a:t>
            </a:r>
            <a:r>
              <a:rPr lang="en-US" sz="1600" dirty="0"/>
              <a:t> et al., 2011; </a:t>
            </a:r>
            <a:r>
              <a:rPr lang="en-US" sz="1600" dirty="0" err="1"/>
              <a:t>Carlini</a:t>
            </a:r>
            <a:r>
              <a:rPr lang="en-US" sz="1600" dirty="0"/>
              <a:t> et al., 2012; Perez </a:t>
            </a:r>
            <a:r>
              <a:rPr lang="en-US" sz="1600" dirty="0" err="1"/>
              <a:t>Alanso</a:t>
            </a:r>
            <a:r>
              <a:rPr lang="en-US" sz="1600" dirty="0"/>
              <a:t> et al, 2012, </a:t>
            </a:r>
            <a:r>
              <a:rPr lang="en-US" sz="1600" dirty="0" err="1"/>
              <a:t>Urena</a:t>
            </a:r>
            <a:r>
              <a:rPr lang="en-US" sz="1600" dirty="0"/>
              <a:t>-Sanchez et al., 2012; </a:t>
            </a:r>
            <a:r>
              <a:rPr lang="en-US" sz="1600" dirty="0" err="1"/>
              <a:t>Marrou</a:t>
            </a:r>
            <a:r>
              <a:rPr lang="en-US" sz="1600" dirty="0"/>
              <a:t> et al., 2013; Li, 2014</a:t>
            </a:r>
          </a:p>
        </p:txBody>
      </p:sp>
      <p:sp>
        <p:nvSpPr>
          <p:cNvPr id="19" name="Rectangle 10"/>
          <p:cNvSpPr/>
          <p:nvPr/>
        </p:nvSpPr>
        <p:spPr>
          <a:xfrm>
            <a:off x="35496" y="4758243"/>
            <a:ext cx="5112568" cy="1077218"/>
          </a:xfrm>
          <a:prstGeom prst="rect">
            <a:avLst/>
          </a:prstGeom>
        </p:spPr>
        <p:txBody>
          <a:bodyPr wrap="square">
            <a:spAutoFit/>
          </a:bodyPr>
          <a:lstStyle/>
          <a:p>
            <a:r>
              <a:rPr lang="en-US" sz="1600" b="1" dirty="0"/>
              <a:t>Energy demand, efficiency, system component</a:t>
            </a:r>
          </a:p>
          <a:p>
            <a:r>
              <a:rPr lang="en-US" sz="1600" dirty="0"/>
              <a:t>Al-Ibrahim et al., 2006; </a:t>
            </a:r>
            <a:r>
              <a:rPr lang="en-US" sz="1600" dirty="0" err="1"/>
              <a:t>Campiotti</a:t>
            </a:r>
            <a:r>
              <a:rPr lang="en-US" sz="1600" dirty="0"/>
              <a:t> et al., 2008, </a:t>
            </a:r>
          </a:p>
          <a:p>
            <a:r>
              <a:rPr lang="en-US" sz="1600" dirty="0" err="1"/>
              <a:t>Vox</a:t>
            </a:r>
            <a:r>
              <a:rPr lang="en-US" sz="1600" dirty="0"/>
              <a:t> et al., 2010; Carbone et al., 2011, </a:t>
            </a:r>
            <a:r>
              <a:rPr lang="en-US" sz="1600" dirty="0" err="1"/>
              <a:t>Marucci</a:t>
            </a:r>
            <a:r>
              <a:rPr lang="en-US" sz="1600" dirty="0"/>
              <a:t> et al., 2012; </a:t>
            </a:r>
            <a:r>
              <a:rPr lang="en-US" sz="1600" dirty="0" err="1"/>
              <a:t>Juang</a:t>
            </a:r>
            <a:r>
              <a:rPr lang="en-US" sz="1600" dirty="0"/>
              <a:t>, 2013 </a:t>
            </a:r>
          </a:p>
        </p:txBody>
      </p:sp>
      <p:grpSp>
        <p:nvGrpSpPr>
          <p:cNvPr id="24" name="グループ化 25"/>
          <p:cNvGrpSpPr/>
          <p:nvPr/>
        </p:nvGrpSpPr>
        <p:grpSpPr>
          <a:xfrm>
            <a:off x="4932040" y="3033284"/>
            <a:ext cx="3312368" cy="2283061"/>
            <a:chOff x="3275856" y="3858766"/>
            <a:chExt cx="3147272" cy="2283061"/>
          </a:xfrm>
        </p:grpSpPr>
        <p:pic>
          <p:nvPicPr>
            <p:cNvPr id="25"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5856" y="3858766"/>
              <a:ext cx="2952328" cy="1948826"/>
            </a:xfrm>
            <a:prstGeom prst="rect">
              <a:avLst/>
            </a:prstGeom>
          </p:spPr>
        </p:pic>
        <p:sp>
          <p:nvSpPr>
            <p:cNvPr id="26" name="Rectangle 13"/>
            <p:cNvSpPr/>
            <p:nvPr/>
          </p:nvSpPr>
          <p:spPr>
            <a:xfrm>
              <a:off x="4071533" y="5834050"/>
              <a:ext cx="2351595" cy="307777"/>
            </a:xfrm>
            <a:prstGeom prst="rect">
              <a:avLst/>
            </a:prstGeom>
          </p:spPr>
          <p:txBody>
            <a:bodyPr wrap="square">
              <a:spAutoFit/>
            </a:bodyPr>
            <a:lstStyle/>
            <a:p>
              <a:r>
                <a:rPr lang="en-US" altLang="ja-JP" sz="1400" dirty="0">
                  <a:solidFill>
                    <a:prstClr val="black"/>
                  </a:solidFill>
                </a:rPr>
                <a:t>Kacira and Kubota, 2014</a:t>
              </a:r>
            </a:p>
          </p:txBody>
        </p:sp>
      </p:grpSp>
      <p:sp>
        <p:nvSpPr>
          <p:cNvPr id="6" name="Slide Number Placeholder 5">
            <a:extLst>
              <a:ext uri="{FF2B5EF4-FFF2-40B4-BE49-F238E27FC236}">
                <a16:creationId xmlns:a16="http://schemas.microsoft.com/office/drawing/2014/main" id="{2DD956DF-B71D-4CD8-B25B-C029430C85E6}"/>
              </a:ext>
            </a:extLst>
          </p:cNvPr>
          <p:cNvSpPr>
            <a:spLocks noGrp="1"/>
          </p:cNvSpPr>
          <p:nvPr>
            <p:ph type="sldNum" sz="quarter" idx="12"/>
          </p:nvPr>
        </p:nvSpPr>
        <p:spPr/>
        <p:txBody>
          <a:bodyPr/>
          <a:lstStyle/>
          <a:p>
            <a:fld id="{D2D8002D-B5B0-4BAC-B1F6-782DDCCE6D9C}" type="slidenum">
              <a:rPr kumimoji="1" lang="ja-JP" altLang="en-US" smtClean="0"/>
              <a:pPr/>
              <a:t>3</a:t>
            </a:fld>
            <a:endParaRPr kumimoji="1" lang="ja-JP" altLang="en-US"/>
          </a:p>
        </p:txBody>
      </p:sp>
    </p:spTree>
    <p:extLst>
      <p:ext uri="{BB962C8B-B14F-4D97-AF65-F5344CB8AC3E}">
        <p14:creationId xmlns:p14="http://schemas.microsoft.com/office/powerpoint/2010/main" val="3343226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a:extLst>
              <a:ext uri="{FF2B5EF4-FFF2-40B4-BE49-F238E27FC236}">
                <a16:creationId xmlns:a16="http://schemas.microsoft.com/office/drawing/2014/main" id="{651E1FD0-0921-473F-8523-9700547CDB6E}"/>
              </a:ext>
            </a:extLst>
          </p:cNvPr>
          <p:cNvSpPr>
            <a:spLocks noGrp="1"/>
          </p:cNvSpPr>
          <p:nvPr>
            <p:ph type="title"/>
          </p:nvPr>
        </p:nvSpPr>
        <p:spPr>
          <a:xfrm>
            <a:off x="0" y="-24"/>
            <a:ext cx="9144000" cy="642942"/>
          </a:xfrm>
        </p:spPr>
        <p:txBody>
          <a:bodyPr>
            <a:normAutofit/>
          </a:bodyPr>
          <a:lstStyle/>
          <a:p>
            <a:r>
              <a:rPr lang="en-US" altLang="ja-JP" dirty="0">
                <a:solidFill>
                  <a:srgbClr val="464646"/>
                </a:solidFill>
                <a:effectLst>
                  <a:outerShdw blurRad="38100" dist="38100" dir="2700000" algn="tl">
                    <a:srgbClr val="000000">
                      <a:alpha val="43137"/>
                    </a:srgbClr>
                  </a:outerShdw>
                </a:effectLst>
              </a:rPr>
              <a:t>Overall Model Flow</a:t>
            </a:r>
            <a:endParaRPr lang="en-US" altLang="ja-JP" strike="sngStrike" dirty="0">
              <a:solidFill>
                <a:srgbClr val="FF0000"/>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a:xfrm>
            <a:off x="8483622" y="6407944"/>
            <a:ext cx="365760" cy="365125"/>
          </a:xfrm>
        </p:spPr>
        <p:txBody>
          <a:bodyPr/>
          <a:lstStyle/>
          <a:p>
            <a:fld id="{D2D8002D-B5B0-4BAC-B1F6-782DDCCE6D9C}" type="slidenum">
              <a:rPr kumimoji="1" lang="ja-JP" altLang="en-US" smtClean="0">
                <a:solidFill>
                  <a:prstClr val="black"/>
                </a:solidFill>
              </a:rPr>
              <a:pPr/>
              <a:t>30</a:t>
            </a:fld>
            <a:endParaRPr kumimoji="1" lang="ja-JP" altLang="en-US">
              <a:solidFill>
                <a:prstClr val="black"/>
              </a:solidFill>
            </a:endParaRPr>
          </a:p>
        </p:txBody>
      </p:sp>
      <p:sp>
        <p:nvSpPr>
          <p:cNvPr id="21" name="Rectangle 20">
            <a:extLst>
              <a:ext uri="{FF2B5EF4-FFF2-40B4-BE49-F238E27FC236}">
                <a16:creationId xmlns:a16="http://schemas.microsoft.com/office/drawing/2014/main" id="{C1150DE1-E741-401C-9405-CF48DAC7EA49}"/>
              </a:ext>
            </a:extLst>
          </p:cNvPr>
          <p:cNvSpPr/>
          <p:nvPr/>
        </p:nvSpPr>
        <p:spPr>
          <a:xfrm>
            <a:off x="90391" y="4672842"/>
            <a:ext cx="2106234" cy="1005840"/>
          </a:xfrm>
          <a:prstGeom prst="rect">
            <a:avLst/>
          </a:prstGeom>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3. Light intensity to plants thru shading curtain</a:t>
            </a:r>
          </a:p>
        </p:txBody>
      </p:sp>
      <p:sp>
        <p:nvSpPr>
          <p:cNvPr id="24" name="Rectangle 23">
            <a:extLst>
              <a:ext uri="{FF2B5EF4-FFF2-40B4-BE49-F238E27FC236}">
                <a16:creationId xmlns:a16="http://schemas.microsoft.com/office/drawing/2014/main" id="{A503BEEF-5E73-48A5-BBD0-F5116B27C2D7}"/>
              </a:ext>
            </a:extLst>
          </p:cNvPr>
          <p:cNvSpPr/>
          <p:nvPr/>
        </p:nvSpPr>
        <p:spPr>
          <a:xfrm>
            <a:off x="90391" y="1340767"/>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1. Solar irradiance to tiled PV</a:t>
            </a:r>
          </a:p>
        </p:txBody>
      </p:sp>
      <p:sp>
        <p:nvSpPr>
          <p:cNvPr id="25" name="Rectangle 24">
            <a:extLst>
              <a:ext uri="{FF2B5EF4-FFF2-40B4-BE49-F238E27FC236}">
                <a16:creationId xmlns:a16="http://schemas.microsoft.com/office/drawing/2014/main" id="{0D8AFB7E-BDC3-42ED-B7BB-0CA750ACA951}"/>
              </a:ext>
            </a:extLst>
          </p:cNvPr>
          <p:cNvSpPr/>
          <p:nvPr/>
        </p:nvSpPr>
        <p:spPr>
          <a:xfrm>
            <a:off x="2699792" y="1340768"/>
            <a:ext cx="201168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b="1" dirty="0">
                <a:solidFill>
                  <a:prstClr val="black"/>
                </a:solidFill>
                <a:latin typeface="Lucida Sans Unicode"/>
                <a:ea typeface="ＭＳ Ｐゴシック" panose="020B0600070205080204" pitchFamily="34" charset="-128"/>
              </a:rPr>
              <a:t>4. Electrical energy production</a:t>
            </a:r>
            <a:endParaRPr lang="en-US" sz="1600" b="1" dirty="0">
              <a:solidFill>
                <a:prstClr val="black"/>
              </a:solidFill>
              <a:latin typeface="Lucida Sans Unicode"/>
            </a:endParaRPr>
          </a:p>
        </p:txBody>
      </p:sp>
      <p:sp>
        <p:nvSpPr>
          <p:cNvPr id="26" name="Rectangle 25">
            <a:extLst>
              <a:ext uri="{FF2B5EF4-FFF2-40B4-BE49-F238E27FC236}">
                <a16:creationId xmlns:a16="http://schemas.microsoft.com/office/drawing/2014/main" id="{43E5BF7D-8A34-4C7D-B433-0419043F0AD4}"/>
              </a:ext>
            </a:extLst>
          </p:cNvPr>
          <p:cNvSpPr/>
          <p:nvPr/>
        </p:nvSpPr>
        <p:spPr>
          <a:xfrm>
            <a:off x="2627784" y="4655408"/>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6. Crop growth and yield</a:t>
            </a:r>
            <a:endParaRPr lang="en-US" b="1" dirty="0">
              <a:solidFill>
                <a:prstClr val="black"/>
              </a:solidFill>
              <a:latin typeface="Lucida Sans Unicode"/>
            </a:endParaRPr>
          </a:p>
        </p:txBody>
      </p:sp>
      <p:cxnSp>
        <p:nvCxnSpPr>
          <p:cNvPr id="27" name="Elbow Connector 38">
            <a:extLst>
              <a:ext uri="{FF2B5EF4-FFF2-40B4-BE49-F238E27FC236}">
                <a16:creationId xmlns:a16="http://schemas.microsoft.com/office/drawing/2014/main" id="{3057005C-49BC-43C2-8DF3-93B8B14DBF42}"/>
              </a:ext>
            </a:extLst>
          </p:cNvPr>
          <p:cNvCxnSpPr>
            <a:cxnSpLocks/>
            <a:stCxn id="21" idx="3"/>
            <a:endCxn id="26" idx="1"/>
          </p:cNvCxnSpPr>
          <p:nvPr/>
        </p:nvCxnSpPr>
        <p:spPr>
          <a:xfrm flipV="1">
            <a:off x="2196625" y="5158328"/>
            <a:ext cx="431159" cy="17434"/>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59">
            <a:extLst>
              <a:ext uri="{FF2B5EF4-FFF2-40B4-BE49-F238E27FC236}">
                <a16:creationId xmlns:a16="http://schemas.microsoft.com/office/drawing/2014/main" id="{C5B353DD-5464-4DB3-B82C-7A1E41D57462}"/>
              </a:ext>
            </a:extLst>
          </p:cNvPr>
          <p:cNvCxnSpPr>
            <a:cxnSpLocks/>
            <a:stCxn id="24" idx="3"/>
            <a:endCxn id="25" idx="1"/>
          </p:cNvCxnSpPr>
          <p:nvPr/>
        </p:nvCxnSpPr>
        <p:spPr>
          <a:xfrm>
            <a:off x="2196625" y="1843687"/>
            <a:ext cx="503167"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9C47D01-6FCB-4FF6-BA26-BEB43C21617D}"/>
              </a:ext>
            </a:extLst>
          </p:cNvPr>
          <p:cNvSpPr/>
          <p:nvPr/>
        </p:nvSpPr>
        <p:spPr>
          <a:xfrm>
            <a:off x="7316542" y="3072912"/>
            <a:ext cx="1714500" cy="6858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9. Economic</a:t>
            </a:r>
            <a:r>
              <a:rPr lang="ja-JP" altLang="en-US" b="1" dirty="0">
                <a:solidFill>
                  <a:prstClr val="black"/>
                </a:solidFill>
                <a:latin typeface="Lucida Sans Unicode"/>
                <a:ea typeface="ＭＳ Ｐゴシック" panose="020B0600070205080204" pitchFamily="34" charset="-128"/>
              </a:rPr>
              <a:t> </a:t>
            </a:r>
            <a:r>
              <a:rPr lang="en-US" altLang="ja-JP" b="1" dirty="0">
                <a:solidFill>
                  <a:prstClr val="black"/>
                </a:solidFill>
                <a:latin typeface="Lucida Sans Unicode"/>
                <a:ea typeface="ＭＳ Ｐゴシック" panose="020B0600070205080204" pitchFamily="34" charset="-128"/>
              </a:rPr>
              <a:t>profit</a:t>
            </a:r>
            <a:endParaRPr lang="en-US" b="1" dirty="0">
              <a:solidFill>
                <a:prstClr val="black"/>
              </a:solidFill>
              <a:latin typeface="Lucida Sans Unicode"/>
            </a:endParaRPr>
          </a:p>
        </p:txBody>
      </p:sp>
      <p:sp>
        <p:nvSpPr>
          <p:cNvPr id="30" name="Rectangle 29">
            <a:extLst>
              <a:ext uri="{FF2B5EF4-FFF2-40B4-BE49-F238E27FC236}">
                <a16:creationId xmlns:a16="http://schemas.microsoft.com/office/drawing/2014/main" id="{8712B616-7FF6-4BA8-ACA7-FDD9041176B0}"/>
              </a:ext>
            </a:extLst>
          </p:cNvPr>
          <p:cNvSpPr/>
          <p:nvPr/>
        </p:nvSpPr>
        <p:spPr>
          <a:xfrm>
            <a:off x="90391" y="3127811"/>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2. Transmittance thru multi-span roof</a:t>
            </a:r>
          </a:p>
        </p:txBody>
      </p:sp>
      <p:sp>
        <p:nvSpPr>
          <p:cNvPr id="31" name="Rectangle 30">
            <a:extLst>
              <a:ext uri="{FF2B5EF4-FFF2-40B4-BE49-F238E27FC236}">
                <a16:creationId xmlns:a16="http://schemas.microsoft.com/office/drawing/2014/main" id="{6D762693-63C6-445A-BE3E-9DEF6EE96392}"/>
              </a:ext>
            </a:extLst>
          </p:cNvPr>
          <p:cNvSpPr/>
          <p:nvPr/>
        </p:nvSpPr>
        <p:spPr>
          <a:xfrm>
            <a:off x="5233764" y="3988432"/>
            <a:ext cx="171450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8. Crop production sales/cost</a:t>
            </a:r>
          </a:p>
        </p:txBody>
      </p:sp>
      <p:cxnSp>
        <p:nvCxnSpPr>
          <p:cNvPr id="34" name="Elbow Connector 38">
            <a:extLst>
              <a:ext uri="{FF2B5EF4-FFF2-40B4-BE49-F238E27FC236}">
                <a16:creationId xmlns:a16="http://schemas.microsoft.com/office/drawing/2014/main" id="{07C77D46-DE05-4E4D-8B02-AF6AEEBF0351}"/>
              </a:ext>
            </a:extLst>
          </p:cNvPr>
          <p:cNvCxnSpPr>
            <a:cxnSpLocks/>
            <a:stCxn id="30" idx="2"/>
            <a:endCxn id="21" idx="0"/>
          </p:cNvCxnSpPr>
          <p:nvPr/>
        </p:nvCxnSpPr>
        <p:spPr>
          <a:xfrm rot="5400000">
            <a:off x="873913" y="4403246"/>
            <a:ext cx="539191"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59">
            <a:extLst>
              <a:ext uri="{FF2B5EF4-FFF2-40B4-BE49-F238E27FC236}">
                <a16:creationId xmlns:a16="http://schemas.microsoft.com/office/drawing/2014/main" id="{E7878BF2-AAD5-4D03-B970-552CBDB02880}"/>
              </a:ext>
            </a:extLst>
          </p:cNvPr>
          <p:cNvCxnSpPr>
            <a:cxnSpLocks/>
            <a:stCxn id="24" idx="2"/>
            <a:endCxn id="30" idx="0"/>
          </p:cNvCxnSpPr>
          <p:nvPr/>
        </p:nvCxnSpPr>
        <p:spPr>
          <a:xfrm rot="5400000">
            <a:off x="752906" y="2737209"/>
            <a:ext cx="781204"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0062335-623D-4097-B9C6-BC3AC068CF63}"/>
              </a:ext>
            </a:extLst>
          </p:cNvPr>
          <p:cNvSpPr/>
          <p:nvPr/>
        </p:nvSpPr>
        <p:spPr>
          <a:xfrm>
            <a:off x="5233763" y="2046546"/>
            <a:ext cx="171450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7. Electrical power sales/cost</a:t>
            </a:r>
            <a:endParaRPr lang="en-US" b="1" dirty="0">
              <a:solidFill>
                <a:prstClr val="black"/>
              </a:solidFill>
              <a:latin typeface="Lucida Sans Unicode"/>
            </a:endParaRPr>
          </a:p>
        </p:txBody>
      </p:sp>
      <p:cxnSp>
        <p:nvCxnSpPr>
          <p:cNvPr id="37" name="Elbow Connector 59">
            <a:extLst>
              <a:ext uri="{FF2B5EF4-FFF2-40B4-BE49-F238E27FC236}">
                <a16:creationId xmlns:a16="http://schemas.microsoft.com/office/drawing/2014/main" id="{9AEA1826-13B0-4793-A10A-700C93D4D84C}"/>
              </a:ext>
            </a:extLst>
          </p:cNvPr>
          <p:cNvCxnSpPr>
            <a:cxnSpLocks/>
            <a:stCxn id="25" idx="3"/>
            <a:endCxn id="36" idx="1"/>
          </p:cNvCxnSpPr>
          <p:nvPr/>
        </p:nvCxnSpPr>
        <p:spPr>
          <a:xfrm>
            <a:off x="4711472" y="1843688"/>
            <a:ext cx="522291" cy="705778"/>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59">
            <a:extLst>
              <a:ext uri="{FF2B5EF4-FFF2-40B4-BE49-F238E27FC236}">
                <a16:creationId xmlns:a16="http://schemas.microsoft.com/office/drawing/2014/main" id="{0F46AC8C-0856-4119-B957-3FADF534C44D}"/>
              </a:ext>
            </a:extLst>
          </p:cNvPr>
          <p:cNvCxnSpPr>
            <a:cxnSpLocks/>
            <a:stCxn id="26" idx="3"/>
            <a:endCxn id="31" idx="1"/>
          </p:cNvCxnSpPr>
          <p:nvPr/>
        </p:nvCxnSpPr>
        <p:spPr>
          <a:xfrm flipV="1">
            <a:off x="4639464" y="4491352"/>
            <a:ext cx="594300" cy="666976"/>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59">
            <a:extLst>
              <a:ext uri="{FF2B5EF4-FFF2-40B4-BE49-F238E27FC236}">
                <a16:creationId xmlns:a16="http://schemas.microsoft.com/office/drawing/2014/main" id="{33DB8CB2-79DE-4F89-B8DF-E43E3B8BB826}"/>
              </a:ext>
            </a:extLst>
          </p:cNvPr>
          <p:cNvCxnSpPr>
            <a:cxnSpLocks/>
            <a:stCxn id="36" idx="2"/>
            <a:endCxn id="29" idx="1"/>
          </p:cNvCxnSpPr>
          <p:nvPr/>
        </p:nvCxnSpPr>
        <p:spPr>
          <a:xfrm rot="16200000" flipH="1">
            <a:off x="6522064" y="2621334"/>
            <a:ext cx="363426" cy="122552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59">
            <a:extLst>
              <a:ext uri="{FF2B5EF4-FFF2-40B4-BE49-F238E27FC236}">
                <a16:creationId xmlns:a16="http://schemas.microsoft.com/office/drawing/2014/main" id="{43C3C07F-EE41-42C5-AF47-3C53E6143635}"/>
              </a:ext>
            </a:extLst>
          </p:cNvPr>
          <p:cNvCxnSpPr>
            <a:cxnSpLocks/>
            <a:stCxn id="31" idx="0"/>
            <a:endCxn id="29" idx="1"/>
          </p:cNvCxnSpPr>
          <p:nvPr/>
        </p:nvCxnSpPr>
        <p:spPr>
          <a:xfrm rot="5400000" flipH="1" flipV="1">
            <a:off x="6417468" y="3089358"/>
            <a:ext cx="572620" cy="122552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4C902F-AEEE-42FB-8D94-043DC85466B6}"/>
              </a:ext>
            </a:extLst>
          </p:cNvPr>
          <p:cNvSpPr/>
          <p:nvPr/>
        </p:nvSpPr>
        <p:spPr>
          <a:xfrm>
            <a:off x="2627784" y="3071232"/>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5. </a:t>
            </a:r>
            <a:r>
              <a:rPr lang="en-US" altLang="ja-JP" b="1" dirty="0">
                <a:solidFill>
                  <a:prstClr val="black"/>
                </a:solidFill>
              </a:rPr>
              <a:t>Energy consumption by cooling/heating</a:t>
            </a:r>
            <a:endParaRPr lang="en-US" b="1" dirty="0">
              <a:solidFill>
                <a:prstClr val="black"/>
              </a:solidFill>
              <a:latin typeface="Lucida Sans Unicode"/>
            </a:endParaRPr>
          </a:p>
        </p:txBody>
      </p:sp>
      <p:cxnSp>
        <p:nvCxnSpPr>
          <p:cNvPr id="44" name="Elbow Connector 38">
            <a:extLst>
              <a:ext uri="{FF2B5EF4-FFF2-40B4-BE49-F238E27FC236}">
                <a16:creationId xmlns:a16="http://schemas.microsoft.com/office/drawing/2014/main" id="{299E1486-9BE5-4C26-AA17-22B91CDF9CBF}"/>
              </a:ext>
            </a:extLst>
          </p:cNvPr>
          <p:cNvCxnSpPr>
            <a:cxnSpLocks/>
            <a:stCxn id="21" idx="3"/>
            <a:endCxn id="43" idx="1"/>
          </p:cNvCxnSpPr>
          <p:nvPr/>
        </p:nvCxnSpPr>
        <p:spPr>
          <a:xfrm flipV="1">
            <a:off x="2196625" y="3574152"/>
            <a:ext cx="431159" cy="160161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38">
            <a:extLst>
              <a:ext uri="{FF2B5EF4-FFF2-40B4-BE49-F238E27FC236}">
                <a16:creationId xmlns:a16="http://schemas.microsoft.com/office/drawing/2014/main" id="{AE20A39D-7B31-4AD8-806C-3CB8EB282F3D}"/>
              </a:ext>
            </a:extLst>
          </p:cNvPr>
          <p:cNvCxnSpPr>
            <a:cxnSpLocks/>
            <a:stCxn id="43" idx="3"/>
            <a:endCxn id="31" idx="1"/>
          </p:cNvCxnSpPr>
          <p:nvPr/>
        </p:nvCxnSpPr>
        <p:spPr>
          <a:xfrm>
            <a:off x="4639464" y="3574152"/>
            <a:ext cx="594300" cy="9172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8E770B2-520B-47C3-8630-5B606BF786C7}"/>
              </a:ext>
            </a:extLst>
          </p:cNvPr>
          <p:cNvSpPr/>
          <p:nvPr/>
        </p:nvSpPr>
        <p:spPr>
          <a:xfrm>
            <a:off x="2526607" y="2924944"/>
            <a:ext cx="2214034" cy="13527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393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31</a:t>
            </a:fld>
            <a:endParaRPr kumimoji="1" lang="ja-JP" altLang="en-US"/>
          </a:p>
        </p:txBody>
      </p:sp>
      <p:sp>
        <p:nvSpPr>
          <p:cNvPr id="7" name="Rectangle 6"/>
          <p:cNvSpPr/>
          <p:nvPr/>
        </p:nvSpPr>
        <p:spPr>
          <a:xfrm>
            <a:off x="200205" y="1340768"/>
            <a:ext cx="8743591" cy="2677656"/>
          </a:xfrm>
          <a:prstGeom prst="rect">
            <a:avLst/>
          </a:prstGeom>
        </p:spPr>
        <p:txBody>
          <a:bodyPr wrap="square">
            <a:spAutoFit/>
          </a:bodyPr>
          <a:lstStyle/>
          <a:p>
            <a:r>
              <a:rPr lang="en-US" altLang="ja-JP" sz="2400" dirty="0">
                <a:latin typeface="Arial" panose="020B0604020202020204" pitchFamily="34" charset="0"/>
                <a:ea typeface="MS Mincho" panose="02020609040205080304" pitchFamily="49" charset="-128"/>
                <a:cs typeface="Arial" panose="020B0604020202020204" pitchFamily="34" charset="0"/>
              </a:rPr>
              <a:t>Q</a:t>
            </a:r>
            <a:r>
              <a:rPr lang="en-US" altLang="ja-JP" sz="2400" baseline="-25000" dirty="0">
                <a:latin typeface="Arial" panose="020B0604020202020204" pitchFamily="34" charset="0"/>
                <a:ea typeface="MS Mincho" panose="02020609040205080304" pitchFamily="49" charset="-128"/>
                <a:cs typeface="Arial" panose="020B0604020202020204" pitchFamily="34" charset="0"/>
              </a:rPr>
              <a:t>SR</a:t>
            </a:r>
            <a:r>
              <a:rPr lang="en-US" sz="2400" baseline="-25000" dirty="0">
                <a:latin typeface="Arial" panose="020B0604020202020204" pitchFamily="34" charset="0"/>
                <a:ea typeface="MS Mincho" panose="02020609040205080304" pitchFamily="49" charset="-128"/>
                <a:cs typeface="Arial" panose="020B0604020202020204" pitchFamily="34" charset="0"/>
              </a:rPr>
              <a:t> </a:t>
            </a:r>
            <a:r>
              <a:rPr lang="en-US" sz="2400" dirty="0">
                <a:latin typeface="Arial" panose="020B0604020202020204" pitchFamily="34" charset="0"/>
                <a:ea typeface="MS Mincho" panose="02020609040205080304" pitchFamily="49" charset="-128"/>
                <a:cs typeface="Arial" panose="020B0604020202020204" pitchFamily="34" charset="0"/>
              </a:rPr>
              <a:t>(W)</a:t>
            </a:r>
            <a:r>
              <a:rPr lang="en-US" altLang="ja-JP" sz="2400" dirty="0">
                <a:latin typeface="Arial" panose="020B0604020202020204" pitchFamily="34" charset="0"/>
                <a:ea typeface="MS Mincho" panose="02020609040205080304" pitchFamily="49" charset="-128"/>
                <a:cs typeface="Arial" panose="020B0604020202020204" pitchFamily="34" charset="0"/>
              </a:rPr>
              <a:t>: Solar irradiance to lettuce </a:t>
            </a:r>
          </a:p>
          <a:p>
            <a:r>
              <a:rPr lang="en-US" altLang="ja-JP" sz="2400" dirty="0">
                <a:latin typeface="Arial" panose="020B0604020202020204" pitchFamily="34" charset="0"/>
                <a:ea typeface="MS Mincho" panose="02020609040205080304" pitchFamily="49" charset="-128"/>
                <a:cs typeface="Arial" panose="020B0604020202020204" pitchFamily="34" charset="0"/>
              </a:rPr>
              <a:t>Q</a:t>
            </a:r>
            <a:r>
              <a:rPr lang="en-US" altLang="ja-JP" sz="2400" baseline="-25000" dirty="0">
                <a:latin typeface="Arial" panose="020B0604020202020204" pitchFamily="34" charset="0"/>
                <a:ea typeface="MS Mincho" panose="02020609040205080304" pitchFamily="49" charset="-128"/>
                <a:cs typeface="Arial" panose="020B0604020202020204" pitchFamily="34" charset="0"/>
              </a:rPr>
              <a:t>LH</a:t>
            </a:r>
            <a:r>
              <a:rPr lang="en-US" sz="2400" baseline="-25000" dirty="0">
                <a:latin typeface="Arial" panose="020B0604020202020204" pitchFamily="34" charset="0"/>
                <a:ea typeface="MS Mincho" panose="02020609040205080304" pitchFamily="49" charset="-128"/>
                <a:cs typeface="Arial" panose="020B0604020202020204" pitchFamily="34" charset="0"/>
              </a:rPr>
              <a:t> </a:t>
            </a:r>
            <a:r>
              <a:rPr lang="en-US" sz="2400" dirty="0">
                <a:latin typeface="Arial" panose="020B0604020202020204" pitchFamily="34" charset="0"/>
                <a:ea typeface="MS Mincho" panose="02020609040205080304" pitchFamily="49" charset="-128"/>
                <a:cs typeface="Arial" panose="020B0604020202020204" pitchFamily="34" charset="0"/>
              </a:rPr>
              <a:t>(W)</a:t>
            </a:r>
            <a:r>
              <a:rPr lang="en-US" altLang="ja-JP" sz="2400" dirty="0">
                <a:latin typeface="Arial" panose="020B0604020202020204" pitchFamily="34" charset="0"/>
                <a:ea typeface="MS Mincho" panose="02020609040205080304" pitchFamily="49" charset="-128"/>
                <a:cs typeface="Arial" panose="020B0604020202020204" pitchFamily="34" charset="0"/>
              </a:rPr>
              <a:t>: Cooling by transpiration from GH</a:t>
            </a:r>
          </a:p>
          <a:p>
            <a:r>
              <a:rPr lang="en-US" altLang="ja-JP" sz="2400" dirty="0">
                <a:latin typeface="Arial" panose="020B0604020202020204" pitchFamily="34" charset="0"/>
                <a:ea typeface="MS Mincho" panose="02020609040205080304" pitchFamily="49" charset="-128"/>
                <a:cs typeface="Arial" panose="020B0604020202020204" pitchFamily="34" charset="0"/>
              </a:rPr>
              <a:t>Q</a:t>
            </a:r>
            <a:r>
              <a:rPr lang="en-US" altLang="ja-JP" sz="2400" baseline="-25000" dirty="0">
                <a:latin typeface="Arial" panose="020B0604020202020204" pitchFamily="34" charset="0"/>
                <a:ea typeface="MS Mincho" panose="02020609040205080304" pitchFamily="49" charset="-128"/>
                <a:cs typeface="Arial" panose="020B0604020202020204" pitchFamily="34" charset="0"/>
              </a:rPr>
              <a:t>SH</a:t>
            </a:r>
            <a:r>
              <a:rPr lang="en-US" sz="2400" baseline="-25000" dirty="0">
                <a:latin typeface="Arial" panose="020B0604020202020204" pitchFamily="34" charset="0"/>
                <a:ea typeface="MS Mincho" panose="02020609040205080304" pitchFamily="49" charset="-128"/>
                <a:cs typeface="Arial" panose="020B0604020202020204" pitchFamily="34" charset="0"/>
              </a:rPr>
              <a:t> </a:t>
            </a:r>
            <a:r>
              <a:rPr lang="en-US" sz="2400" dirty="0">
                <a:latin typeface="Arial" panose="020B0604020202020204" pitchFamily="34" charset="0"/>
                <a:ea typeface="MS Mincho" panose="02020609040205080304" pitchFamily="49" charset="-128"/>
                <a:cs typeface="Arial" panose="020B0604020202020204" pitchFamily="34" charset="0"/>
              </a:rPr>
              <a:t>(W)</a:t>
            </a:r>
            <a:r>
              <a:rPr lang="en-US" altLang="ja-JP" sz="2400" dirty="0">
                <a:latin typeface="Arial" panose="020B0604020202020204" pitchFamily="34" charset="0"/>
                <a:ea typeface="MS Mincho" panose="02020609040205080304" pitchFamily="49" charset="-128"/>
                <a:cs typeface="Arial" panose="020B0604020202020204" pitchFamily="34" charset="0"/>
              </a:rPr>
              <a:t>: Sensible heat thru greenhouse covering material</a:t>
            </a:r>
          </a:p>
          <a:p>
            <a:r>
              <a:rPr lang="en-US" altLang="ja-JP" sz="2400" dirty="0">
                <a:latin typeface="Arial" panose="020B0604020202020204" pitchFamily="34" charset="0"/>
                <a:ea typeface="MS Mincho" panose="02020609040205080304" pitchFamily="49" charset="-128"/>
                <a:cs typeface="Arial" panose="020B0604020202020204" pitchFamily="34" charset="0"/>
              </a:rPr>
              <a:t>Q</a:t>
            </a:r>
            <a:r>
              <a:rPr lang="en-US" altLang="ja-JP" sz="2400" baseline="-25000" dirty="0">
                <a:latin typeface="Arial" panose="020B0604020202020204" pitchFamily="34" charset="0"/>
                <a:ea typeface="MS Mincho" panose="02020609040205080304" pitchFamily="49" charset="-128"/>
                <a:cs typeface="Arial" panose="020B0604020202020204" pitchFamily="34" charset="0"/>
              </a:rPr>
              <a:t>LW</a:t>
            </a:r>
            <a:r>
              <a:rPr lang="en-US" sz="2400" baseline="-25000" dirty="0">
                <a:latin typeface="Arial" panose="020B0604020202020204" pitchFamily="34" charset="0"/>
                <a:ea typeface="MS Mincho" panose="02020609040205080304" pitchFamily="49" charset="-128"/>
                <a:cs typeface="Arial" panose="020B0604020202020204" pitchFamily="34" charset="0"/>
              </a:rPr>
              <a:t> </a:t>
            </a:r>
            <a:r>
              <a:rPr lang="en-US" sz="2400" dirty="0">
                <a:latin typeface="Arial" panose="020B0604020202020204" pitchFamily="34" charset="0"/>
                <a:ea typeface="MS Mincho" panose="02020609040205080304" pitchFamily="49" charset="-128"/>
                <a:cs typeface="Arial" panose="020B0604020202020204" pitchFamily="34" charset="0"/>
              </a:rPr>
              <a:t>(W)</a:t>
            </a:r>
            <a:r>
              <a:rPr lang="en-US" altLang="ja-JP" sz="2400" dirty="0">
                <a:latin typeface="Arial" panose="020B0604020202020204" pitchFamily="34" charset="0"/>
                <a:ea typeface="MS Mincho" panose="02020609040205080304" pitchFamily="49" charset="-128"/>
                <a:cs typeface="Arial" panose="020B0604020202020204" pitchFamily="34" charset="0"/>
              </a:rPr>
              <a:t>: Thermal longwave radiation</a:t>
            </a:r>
          </a:p>
          <a:p>
            <a:r>
              <a:rPr lang="en-US" sz="2400" dirty="0">
                <a:latin typeface="Arial" panose="020B0604020202020204" pitchFamily="34" charset="0"/>
                <a:ea typeface="MS Mincho" panose="02020609040205080304" pitchFamily="49" charset="-128"/>
                <a:cs typeface="Arial" panose="020B0604020202020204" pitchFamily="34" charset="0"/>
              </a:rPr>
              <a:t>Q</a:t>
            </a:r>
            <a:r>
              <a:rPr lang="en-US" sz="2400" baseline="-25000" dirty="0">
                <a:latin typeface="Arial" panose="020B0604020202020204" pitchFamily="34" charset="0"/>
                <a:ea typeface="MS Mincho" panose="02020609040205080304" pitchFamily="49" charset="-128"/>
                <a:cs typeface="Arial" panose="020B0604020202020204" pitchFamily="34" charset="0"/>
              </a:rPr>
              <a:t>V </a:t>
            </a:r>
            <a:r>
              <a:rPr lang="en-US" sz="2400" dirty="0">
                <a:latin typeface="Arial" panose="020B0604020202020204" pitchFamily="34" charset="0"/>
                <a:ea typeface="MS Mincho" panose="02020609040205080304" pitchFamily="49" charset="-128"/>
                <a:cs typeface="Arial" panose="020B0604020202020204" pitchFamily="34" charset="0"/>
              </a:rPr>
              <a:t>(W) :</a:t>
            </a:r>
            <a:r>
              <a:rPr lang="ja-JP" altLang="en-US" sz="2400" dirty="0">
                <a:latin typeface="Arial" panose="020B0604020202020204" pitchFamily="34" charset="0"/>
                <a:ea typeface="MS Mincho" panose="02020609040205080304" pitchFamily="49" charset="-128"/>
                <a:cs typeface="Arial" panose="020B0604020202020204" pitchFamily="34" charset="0"/>
              </a:rPr>
              <a:t> </a:t>
            </a:r>
            <a:r>
              <a:rPr lang="en-US" altLang="ja-JP" sz="2400" dirty="0">
                <a:latin typeface="Arial" panose="020B0604020202020204" pitchFamily="34" charset="0"/>
                <a:ea typeface="MS Mincho" panose="02020609040205080304" pitchFamily="49" charset="-128"/>
                <a:cs typeface="Arial" panose="020B0604020202020204" pitchFamily="34" charset="0"/>
              </a:rPr>
              <a:t>Required energy for cooling/heating </a:t>
            </a:r>
          </a:p>
          <a:p>
            <a:r>
              <a:rPr lang="en-US" altLang="ja-JP" sz="2400" dirty="0">
                <a:latin typeface="Arial" panose="020B0604020202020204" pitchFamily="34" charset="0"/>
                <a:ea typeface="MS Mincho" panose="02020609040205080304" pitchFamily="49" charset="-128"/>
                <a:cs typeface="Arial" panose="020B0604020202020204" pitchFamily="34" charset="0"/>
              </a:rPr>
              <a:t>	If </a:t>
            </a:r>
            <a:r>
              <a:rPr lang="en-US" sz="2400" dirty="0">
                <a:latin typeface="Arial" panose="020B0604020202020204" pitchFamily="34" charset="0"/>
                <a:ea typeface="MS Mincho" panose="02020609040205080304" pitchFamily="49" charset="-128"/>
                <a:cs typeface="Arial" panose="020B0604020202020204" pitchFamily="34" charset="0"/>
              </a:rPr>
              <a:t>Q</a:t>
            </a:r>
            <a:r>
              <a:rPr lang="en-US" sz="2400" baseline="-25000" dirty="0">
                <a:latin typeface="Arial" panose="020B0604020202020204" pitchFamily="34" charset="0"/>
                <a:ea typeface="MS Mincho" panose="02020609040205080304" pitchFamily="49" charset="-128"/>
                <a:cs typeface="Arial" panose="020B0604020202020204" pitchFamily="34" charset="0"/>
              </a:rPr>
              <a:t>V </a:t>
            </a:r>
            <a:r>
              <a:rPr lang="en-US" sz="2400" dirty="0">
                <a:latin typeface="Arial" panose="020B0604020202020204" pitchFamily="34" charset="0"/>
                <a:ea typeface="MS Mincho" panose="02020609040205080304" pitchFamily="49" charset="-128"/>
                <a:cs typeface="Arial" panose="020B0604020202020204" pitchFamily="34" charset="0"/>
              </a:rPr>
              <a:t>is </a:t>
            </a:r>
            <a:r>
              <a:rPr lang="en-US" sz="2400" u="sng" dirty="0">
                <a:latin typeface="Arial" panose="020B0604020202020204" pitchFamily="34" charset="0"/>
                <a:ea typeface="MS Mincho" panose="02020609040205080304" pitchFamily="49" charset="-128"/>
                <a:cs typeface="Arial" panose="020B0604020202020204" pitchFamily="34" charset="0"/>
              </a:rPr>
              <a:t>negative</a:t>
            </a:r>
            <a:r>
              <a:rPr lang="en-US" sz="2400" dirty="0">
                <a:latin typeface="Arial" panose="020B0604020202020204" pitchFamily="34" charset="0"/>
                <a:ea typeface="MS Mincho" panose="02020609040205080304" pitchFamily="49" charset="-128"/>
                <a:cs typeface="Arial" panose="020B0604020202020204" pitchFamily="34" charset="0"/>
              </a:rPr>
              <a:t>, heating (natural gas heater), </a:t>
            </a:r>
            <a:r>
              <a:rPr lang="en-US" sz="2400" u="sng" dirty="0" err="1">
                <a:latin typeface="Arial" panose="020B0604020202020204" pitchFamily="34" charset="0"/>
                <a:ea typeface="MS Mincho" panose="02020609040205080304" pitchFamily="49" charset="-128"/>
                <a:cs typeface="Arial" panose="020B0604020202020204" pitchFamily="34" charset="0"/>
              </a:rPr>
              <a:t>Q</a:t>
            </a:r>
            <a:r>
              <a:rPr lang="en-US" sz="2400" u="sng" baseline="-25000" dirty="0" err="1">
                <a:latin typeface="Arial" panose="020B0604020202020204" pitchFamily="34" charset="0"/>
                <a:ea typeface="MS Mincho" panose="02020609040205080304" pitchFamily="49" charset="-128"/>
                <a:cs typeface="Arial" panose="020B0604020202020204" pitchFamily="34" charset="0"/>
              </a:rPr>
              <a:t>VCool</a:t>
            </a:r>
            <a:r>
              <a:rPr lang="en-US" sz="2400" dirty="0">
                <a:latin typeface="Arial" panose="020B0604020202020204" pitchFamily="34" charset="0"/>
                <a:ea typeface="MS Mincho" panose="02020609040205080304" pitchFamily="49" charset="-128"/>
                <a:cs typeface="Arial" panose="020B0604020202020204" pitchFamily="34" charset="0"/>
              </a:rPr>
              <a:t>.</a:t>
            </a:r>
          </a:p>
          <a:p>
            <a:r>
              <a:rPr lang="en-US" altLang="ja-JP" sz="2400" dirty="0">
                <a:latin typeface="Arial" panose="020B0604020202020204" pitchFamily="34" charset="0"/>
                <a:ea typeface="MS Mincho" panose="02020609040205080304" pitchFamily="49" charset="-128"/>
                <a:cs typeface="Arial" panose="020B0604020202020204" pitchFamily="34" charset="0"/>
              </a:rPr>
              <a:t>	If </a:t>
            </a:r>
            <a:r>
              <a:rPr lang="en-US" sz="2400" dirty="0">
                <a:latin typeface="Arial" panose="020B0604020202020204" pitchFamily="34" charset="0"/>
                <a:ea typeface="MS Mincho" panose="02020609040205080304" pitchFamily="49" charset="-128"/>
                <a:cs typeface="Arial" panose="020B0604020202020204" pitchFamily="34" charset="0"/>
              </a:rPr>
              <a:t>Q</a:t>
            </a:r>
            <a:r>
              <a:rPr lang="en-US" sz="2400" baseline="-25000" dirty="0">
                <a:latin typeface="Arial" panose="020B0604020202020204" pitchFamily="34" charset="0"/>
                <a:ea typeface="MS Mincho" panose="02020609040205080304" pitchFamily="49" charset="-128"/>
                <a:cs typeface="Arial" panose="020B0604020202020204" pitchFamily="34" charset="0"/>
              </a:rPr>
              <a:t>V </a:t>
            </a:r>
            <a:r>
              <a:rPr lang="en-US" sz="2400" dirty="0">
                <a:latin typeface="Arial" panose="020B0604020202020204" pitchFamily="34" charset="0"/>
                <a:ea typeface="MS Mincho" panose="02020609040205080304" pitchFamily="49" charset="-128"/>
                <a:cs typeface="Arial" panose="020B0604020202020204" pitchFamily="34" charset="0"/>
              </a:rPr>
              <a:t>is </a:t>
            </a:r>
            <a:r>
              <a:rPr lang="en-US" sz="2400" u="sng" dirty="0">
                <a:latin typeface="Arial" panose="020B0604020202020204" pitchFamily="34" charset="0"/>
                <a:ea typeface="MS Mincho" panose="02020609040205080304" pitchFamily="49" charset="-128"/>
                <a:cs typeface="Arial" panose="020B0604020202020204" pitchFamily="34" charset="0"/>
              </a:rPr>
              <a:t>positive</a:t>
            </a:r>
            <a:r>
              <a:rPr lang="en-US" sz="2400" dirty="0">
                <a:latin typeface="Arial" panose="020B0604020202020204" pitchFamily="34" charset="0"/>
                <a:ea typeface="MS Mincho" panose="02020609040205080304" pitchFamily="49" charset="-128"/>
                <a:cs typeface="Arial" panose="020B0604020202020204" pitchFamily="34" charset="0"/>
              </a:rPr>
              <a:t>, cooling (pad and fan), </a:t>
            </a:r>
            <a:r>
              <a:rPr lang="en-US" sz="2400" u="sng" dirty="0" err="1">
                <a:latin typeface="Arial" panose="020B0604020202020204" pitchFamily="34" charset="0"/>
                <a:ea typeface="MS Mincho" panose="02020609040205080304" pitchFamily="49" charset="-128"/>
                <a:cs typeface="Arial" panose="020B0604020202020204" pitchFamily="34" charset="0"/>
              </a:rPr>
              <a:t>Q</a:t>
            </a:r>
            <a:r>
              <a:rPr lang="en-US" sz="2400" u="sng" baseline="-25000" dirty="0" err="1">
                <a:latin typeface="Arial" panose="020B0604020202020204" pitchFamily="34" charset="0"/>
                <a:ea typeface="MS Mincho" panose="02020609040205080304" pitchFamily="49" charset="-128"/>
                <a:cs typeface="Arial" panose="020B0604020202020204" pitchFamily="34" charset="0"/>
              </a:rPr>
              <a:t>VCool</a:t>
            </a:r>
            <a:r>
              <a:rPr lang="en-US" sz="2400" u="sng" dirty="0">
                <a:latin typeface="Arial" panose="020B0604020202020204" pitchFamily="34" charset="0"/>
                <a:ea typeface="MS Mincho" panose="02020609040205080304" pitchFamily="49" charset="-128"/>
                <a:cs typeface="Arial" panose="020B0604020202020204" pitchFamily="34" charset="0"/>
              </a:rPr>
              <a:t>.</a:t>
            </a:r>
            <a:endParaRPr lang="en-US" altLang="ja-JP" sz="2400" u="sng" dirty="0">
              <a:latin typeface="Arial" panose="020B0604020202020204" pitchFamily="34" charset="0"/>
              <a:ea typeface="MS Mincho" panose="02020609040205080304" pitchFamily="49" charset="-128"/>
              <a:cs typeface="Arial" panose="020B0604020202020204" pitchFamily="34" charset="0"/>
            </a:endParaRPr>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a:bodyPr>
          <a:lstStyle/>
          <a:p>
            <a:r>
              <a:rPr lang="en-US" altLang="ja-JP" sz="2800" dirty="0">
                <a:solidFill>
                  <a:prstClr val="black"/>
                </a:solidFill>
                <a:latin typeface="Lucida Sans Unicode"/>
                <a:ea typeface="ＭＳ Ｐゴシック" panose="020B0600070205080204" pitchFamily="34" charset="-128"/>
              </a:rPr>
              <a:t>5. Energy consumption by cooling/heating</a:t>
            </a:r>
            <a:endParaRPr lang="en-US" sz="2800" dirty="0">
              <a:solidFill>
                <a:prstClr val="black"/>
              </a:solidFill>
              <a:latin typeface="Lucida Sans Unicode"/>
            </a:endParaRP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8A685D9-8E4A-4E29-852E-27BF1E613ACD}"/>
                  </a:ext>
                </a:extLst>
              </p:cNvPr>
              <p:cNvSpPr/>
              <p:nvPr/>
            </p:nvSpPr>
            <p:spPr>
              <a:xfrm>
                <a:off x="402336" y="836712"/>
                <a:ext cx="833932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𝑄</m:t>
                          </m:r>
                        </m:e>
                        <m:sub>
                          <m:r>
                            <a:rPr lang="en-US" sz="2800" i="1">
                              <a:latin typeface="Cambria Math" panose="02040503050406030204" pitchFamily="18" charset="0"/>
                            </a:rPr>
                            <m:t>𝑉</m:t>
                          </m:r>
                        </m:sub>
                      </m:sSub>
                      <m:r>
                        <a:rPr lang="en-US" sz="2800" i="0">
                          <a:latin typeface="Cambria Math" panose="02040503050406030204" pitchFamily="18" charset="0"/>
                        </a:rPr>
                        <m:t> = </m:t>
                      </m:r>
                      <m:sSub>
                        <m:sSubPr>
                          <m:ctrlPr>
                            <a:rPr lang="en-US" sz="2800" i="1">
                              <a:latin typeface="Cambria Math" panose="02040503050406030204" pitchFamily="18" charset="0"/>
                            </a:rPr>
                          </m:ctrlPr>
                        </m:sSubPr>
                        <m:e>
                          <m:r>
                            <a:rPr lang="en-US" sz="2800" i="1">
                              <a:latin typeface="Cambria Math" panose="02040503050406030204" pitchFamily="18" charset="0"/>
                            </a:rPr>
                            <m:t>𝑄</m:t>
                          </m:r>
                        </m:e>
                        <m:sub>
                          <m:r>
                            <m:rPr>
                              <m:sty m:val="p"/>
                            </m:rPr>
                            <a:rPr lang="en-US" sz="2800" i="0">
                              <a:latin typeface="Cambria Math" panose="02040503050406030204" pitchFamily="18" charset="0"/>
                            </a:rPr>
                            <m:t>SR</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𝑄</m:t>
                          </m:r>
                        </m:e>
                        <m:sub>
                          <m:r>
                            <m:rPr>
                              <m:sty m:val="p"/>
                            </m:rPr>
                            <a:rPr lang="en-US" sz="2800" i="0">
                              <a:latin typeface="Cambria Math" panose="02040503050406030204" pitchFamily="18" charset="0"/>
                            </a:rPr>
                            <m:t>LH</m:t>
                          </m:r>
                        </m:sub>
                      </m:sSub>
                      <m:r>
                        <a:rPr lang="en-US" sz="2800" i="0">
                          <a:latin typeface="Cambria Math" panose="02040503050406030204" pitchFamily="18" charset="0"/>
                        </a:rPr>
                        <m:t> + </m:t>
                      </m:r>
                      <m:sSub>
                        <m:sSubPr>
                          <m:ctrlPr>
                            <a:rPr lang="en-US" sz="2800" i="1">
                              <a:latin typeface="Cambria Math" panose="02040503050406030204" pitchFamily="18" charset="0"/>
                            </a:rPr>
                          </m:ctrlPr>
                        </m:sSubPr>
                        <m:e>
                          <m:r>
                            <a:rPr lang="en-US" sz="2800" i="1">
                              <a:latin typeface="Cambria Math" panose="02040503050406030204" pitchFamily="18" charset="0"/>
                            </a:rPr>
                            <m:t>𝑄</m:t>
                          </m:r>
                        </m:e>
                        <m:sub>
                          <m:r>
                            <m:rPr>
                              <m:sty m:val="p"/>
                            </m:rPr>
                            <a:rPr lang="en-US" sz="2800" i="0">
                              <a:latin typeface="Cambria Math" panose="02040503050406030204" pitchFamily="18" charset="0"/>
                            </a:rPr>
                            <m:t>SH</m:t>
                          </m:r>
                        </m:sub>
                      </m:sSub>
                      <m:r>
                        <a:rPr lang="en-US" sz="2800" i="0">
                          <a:latin typeface="Cambria Math" panose="02040503050406030204" pitchFamily="18" charset="0"/>
                        </a:rPr>
                        <m:t> + </m:t>
                      </m:r>
                      <m:sSub>
                        <m:sSubPr>
                          <m:ctrlPr>
                            <a:rPr lang="en-US" sz="2800" i="1">
                              <a:latin typeface="Cambria Math" panose="02040503050406030204" pitchFamily="18" charset="0"/>
                            </a:rPr>
                          </m:ctrlPr>
                        </m:sSubPr>
                        <m:e>
                          <m:r>
                            <m:rPr>
                              <m:sty m:val="p"/>
                            </m:rPr>
                            <a:rPr lang="en-US" sz="2800" i="0">
                              <a:latin typeface="Cambria Math" panose="02040503050406030204" pitchFamily="18" charset="0"/>
                            </a:rPr>
                            <m:t>Q</m:t>
                          </m:r>
                        </m:e>
                        <m:sub>
                          <m:r>
                            <m:rPr>
                              <m:sty m:val="p"/>
                            </m:rPr>
                            <a:rPr lang="en-US" sz="2800" i="0">
                              <a:latin typeface="Cambria Math" panose="02040503050406030204" pitchFamily="18" charset="0"/>
                            </a:rPr>
                            <m:t>LW</m:t>
                          </m:r>
                        </m:sub>
                      </m:sSub>
                      <m:r>
                        <a:rPr lang="en-US" sz="2800" i="0">
                          <a:latin typeface="Cambria Math" panose="02040503050406030204" pitchFamily="18" charset="0"/>
                        </a:rPr>
                        <m:t>) </m:t>
                      </m:r>
                    </m:oMath>
                  </m:oMathPara>
                </a14:m>
                <a:endParaRPr lang="en-US" sz="2800" dirty="0"/>
              </a:p>
            </p:txBody>
          </p:sp>
        </mc:Choice>
        <mc:Fallback xmlns="">
          <p:sp>
            <p:nvSpPr>
              <p:cNvPr id="2" name="Rectangle 1">
                <a:extLst>
                  <a:ext uri="{FF2B5EF4-FFF2-40B4-BE49-F238E27FC236}">
                    <a16:creationId xmlns:a16="http://schemas.microsoft.com/office/drawing/2014/main" id="{A8A685D9-8E4A-4E29-852E-27BF1E613ACD}"/>
                  </a:ext>
                </a:extLst>
              </p:cNvPr>
              <p:cNvSpPr>
                <a:spLocks noRot="1" noChangeAspect="1" noMove="1" noResize="1" noEditPoints="1" noAdjustHandles="1" noChangeArrowheads="1" noChangeShapeType="1" noTextEdit="1"/>
              </p:cNvSpPr>
              <p:nvPr/>
            </p:nvSpPr>
            <p:spPr>
              <a:xfrm>
                <a:off x="402336" y="836712"/>
                <a:ext cx="8339328" cy="523220"/>
              </a:xfrm>
              <a:prstGeom prst="rect">
                <a:avLst/>
              </a:prstGeom>
              <a:blipFill>
                <a:blip r:embed="rId3"/>
                <a:stretch>
                  <a:fillRect/>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A620EFBB-780D-4EA2-9A3D-AAD11CF45745}"/>
              </a:ext>
            </a:extLst>
          </p:cNvPr>
          <p:cNvGrpSpPr>
            <a:grpSpLocks noChangeAspect="1"/>
          </p:cNvGrpSpPr>
          <p:nvPr/>
        </p:nvGrpSpPr>
        <p:grpSpPr>
          <a:xfrm>
            <a:off x="2002692" y="3861048"/>
            <a:ext cx="5138617" cy="2952328"/>
            <a:chOff x="2388438" y="3356992"/>
            <a:chExt cx="5639946" cy="3240360"/>
          </a:xfrm>
        </p:grpSpPr>
        <p:grpSp>
          <p:nvGrpSpPr>
            <p:cNvPr id="5" name="Group 4">
              <a:extLst>
                <a:ext uri="{FF2B5EF4-FFF2-40B4-BE49-F238E27FC236}">
                  <a16:creationId xmlns:a16="http://schemas.microsoft.com/office/drawing/2014/main" id="{91F45414-253C-4702-97EA-78F841226A6D}"/>
                </a:ext>
              </a:extLst>
            </p:cNvPr>
            <p:cNvGrpSpPr>
              <a:grpSpLocks noChangeAspect="1"/>
            </p:cNvGrpSpPr>
            <p:nvPr/>
          </p:nvGrpSpPr>
          <p:grpSpPr>
            <a:xfrm>
              <a:off x="2388438" y="3687948"/>
              <a:ext cx="4367124" cy="2909404"/>
              <a:chOff x="1726114" y="1844824"/>
              <a:chExt cx="2269821" cy="1512168"/>
            </a:xfrm>
          </p:grpSpPr>
          <p:grpSp>
            <p:nvGrpSpPr>
              <p:cNvPr id="9" name="グループ化 7">
                <a:extLst>
                  <a:ext uri="{FF2B5EF4-FFF2-40B4-BE49-F238E27FC236}">
                    <a16:creationId xmlns:a16="http://schemas.microsoft.com/office/drawing/2014/main" id="{3BD35801-E067-4799-AA08-35CDBAB2CA73}"/>
                  </a:ext>
                </a:extLst>
              </p:cNvPr>
              <p:cNvGrpSpPr>
                <a:grpSpLocks noChangeAspect="1"/>
              </p:cNvGrpSpPr>
              <p:nvPr/>
            </p:nvGrpSpPr>
            <p:grpSpPr>
              <a:xfrm>
                <a:off x="1726114" y="1844824"/>
                <a:ext cx="2269821" cy="1512168"/>
                <a:chOff x="2967038" y="2528888"/>
                <a:chExt cx="3209925" cy="1800225"/>
              </a:xfrm>
            </p:grpSpPr>
            <p:pic>
              <p:nvPicPr>
                <p:cNvPr id="11" name="Picture 2">
                  <a:extLst>
                    <a:ext uri="{FF2B5EF4-FFF2-40B4-BE49-F238E27FC236}">
                      <a16:creationId xmlns:a16="http://schemas.microsoft.com/office/drawing/2014/main" id="{AFCC49DC-8089-44C2-966B-25139C29799A}"/>
                    </a:ext>
                  </a:extLst>
                </p:cNvPr>
                <p:cNvPicPr>
                  <a:picLocks noChangeAspect="1" noChangeArrowheads="1"/>
                </p:cNvPicPr>
                <p:nvPr/>
              </p:nvPicPr>
              <p:blipFill>
                <a:blip r:embed="rId4" cstate="print"/>
                <a:srcRect/>
                <a:stretch>
                  <a:fillRect/>
                </a:stretch>
              </p:blipFill>
              <p:spPr bwMode="auto">
                <a:xfrm>
                  <a:off x="2967038" y="2528888"/>
                  <a:ext cx="3209925" cy="1800225"/>
                </a:xfrm>
                <a:prstGeom prst="rect">
                  <a:avLst/>
                </a:prstGeom>
                <a:noFill/>
                <a:ln w="9525">
                  <a:noFill/>
                  <a:miter lim="800000"/>
                  <a:headEnd/>
                  <a:tailEnd/>
                </a:ln>
              </p:spPr>
            </p:pic>
            <p:cxnSp>
              <p:nvCxnSpPr>
                <p:cNvPr id="13" name="直線コネクタ 6">
                  <a:extLst>
                    <a:ext uri="{FF2B5EF4-FFF2-40B4-BE49-F238E27FC236}">
                      <a16:creationId xmlns:a16="http://schemas.microsoft.com/office/drawing/2014/main" id="{4C523B66-9864-4297-8FE5-600EF9D2A101}"/>
                    </a:ext>
                  </a:extLst>
                </p:cNvPr>
                <p:cNvCxnSpPr/>
                <p:nvPr/>
              </p:nvCxnSpPr>
              <p:spPr>
                <a:xfrm flipV="1">
                  <a:off x="3020918" y="3428136"/>
                  <a:ext cx="3090047" cy="8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71">
                <a:extLst>
                  <a:ext uri="{FF2B5EF4-FFF2-40B4-BE49-F238E27FC236}">
                    <a16:creationId xmlns:a16="http://schemas.microsoft.com/office/drawing/2014/main" id="{8E85E360-3F4F-4879-922A-AF9B9AC9AEB5}"/>
                  </a:ext>
                </a:extLst>
              </p:cNvPr>
              <p:cNvGrpSpPr/>
              <p:nvPr/>
            </p:nvGrpSpPr>
            <p:grpSpPr>
              <a:xfrm>
                <a:off x="1794848" y="3007136"/>
                <a:ext cx="2125091" cy="288032"/>
                <a:chOff x="1754915" y="4653136"/>
                <a:chExt cx="2156252" cy="288032"/>
              </a:xfrm>
            </p:grpSpPr>
            <p:pic>
              <p:nvPicPr>
                <p:cNvPr id="15" name="Picture 2" descr="Image result for lettuce image">
                  <a:extLst>
                    <a:ext uri="{FF2B5EF4-FFF2-40B4-BE49-F238E27FC236}">
                      <a16:creationId xmlns:a16="http://schemas.microsoft.com/office/drawing/2014/main" id="{976B2C4F-D740-4DA7-8F27-092FC6F875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4915" y="4653136"/>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lettuce image">
                  <a:extLst>
                    <a:ext uri="{FF2B5EF4-FFF2-40B4-BE49-F238E27FC236}">
                      <a16:creationId xmlns:a16="http://schemas.microsoft.com/office/drawing/2014/main" id="{16D11213-0548-41AA-948E-F8502768E1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0389"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lettuce image">
                  <a:extLst>
                    <a:ext uri="{FF2B5EF4-FFF2-40B4-BE49-F238E27FC236}">
                      <a16:creationId xmlns:a16="http://schemas.microsoft.com/office/drawing/2014/main" id="{75331240-47E9-4E09-9F1C-EB6F76AC14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2437"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lettuce image">
                  <a:extLst>
                    <a:ext uri="{FF2B5EF4-FFF2-40B4-BE49-F238E27FC236}">
                      <a16:creationId xmlns:a16="http://schemas.microsoft.com/office/drawing/2014/main" id="{75910FFA-1FFE-4C90-9B60-E3D0F8AD6B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4485"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lettuce image">
                  <a:extLst>
                    <a:ext uri="{FF2B5EF4-FFF2-40B4-BE49-F238E27FC236}">
                      <a16:creationId xmlns:a16="http://schemas.microsoft.com/office/drawing/2014/main" id="{4C046D77-A96B-4F9D-8C60-FCDA8AC8A1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3772" y="4653438"/>
                  <a:ext cx="477395" cy="28773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2" name="Sun 21">
              <a:extLst>
                <a:ext uri="{FF2B5EF4-FFF2-40B4-BE49-F238E27FC236}">
                  <a16:creationId xmlns:a16="http://schemas.microsoft.com/office/drawing/2014/main" id="{AA8B3EB5-2A07-4760-8C33-1152362ECC0F}"/>
                </a:ext>
              </a:extLst>
            </p:cNvPr>
            <p:cNvSpPr/>
            <p:nvPr/>
          </p:nvSpPr>
          <p:spPr>
            <a:xfrm>
              <a:off x="6012160" y="3356992"/>
              <a:ext cx="659181" cy="648072"/>
            </a:xfrm>
            <a:prstGeom prst="su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DEB883AE-7B0E-4D30-9306-7E5D946E77C2}"/>
                </a:ext>
              </a:extLst>
            </p:cNvPr>
            <p:cNvSpPr/>
            <p:nvPr/>
          </p:nvSpPr>
          <p:spPr>
            <a:xfrm rot="6956672">
              <a:off x="5187122" y="4199585"/>
              <a:ext cx="1267920" cy="62872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802D2C60-2998-4C14-B2AB-A04939AFE868}"/>
                </a:ext>
              </a:extLst>
            </p:cNvPr>
            <p:cNvSpPr/>
            <p:nvPr/>
          </p:nvSpPr>
          <p:spPr>
            <a:xfrm rot="5400000">
              <a:off x="4056183" y="5340817"/>
              <a:ext cx="692232" cy="524693"/>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411B489-4054-47D6-9943-C5F8524C6421}"/>
                </a:ext>
              </a:extLst>
            </p:cNvPr>
            <p:cNvSpPr/>
            <p:nvPr/>
          </p:nvSpPr>
          <p:spPr>
            <a:xfrm rot="14796552">
              <a:off x="2792836" y="4479169"/>
              <a:ext cx="1677740" cy="177688"/>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64494405-BD0F-4244-AA53-FBF844D9B1E9}"/>
                </a:ext>
              </a:extLst>
            </p:cNvPr>
            <p:cNvSpPr/>
            <p:nvPr/>
          </p:nvSpPr>
          <p:spPr>
            <a:xfrm>
              <a:off x="5623815" y="5300876"/>
              <a:ext cx="1540473" cy="348078"/>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8575749-D968-4854-BD6A-A8B34816DDC6}"/>
                </a:ext>
              </a:extLst>
            </p:cNvPr>
            <p:cNvSpPr/>
            <p:nvPr/>
          </p:nvSpPr>
          <p:spPr>
            <a:xfrm>
              <a:off x="7248100" y="5354668"/>
              <a:ext cx="780284" cy="3785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ea typeface="MS Mincho" panose="02020609040205080304" pitchFamily="49" charset="-128"/>
                  <a:cs typeface="Arial" panose="020B0604020202020204" pitchFamily="34" charset="0"/>
                </a:rPr>
                <a:t>Q</a:t>
              </a:r>
              <a:r>
                <a:rPr lang="en-US" sz="2000" baseline="-25000" dirty="0">
                  <a:solidFill>
                    <a:schemeClr val="tx1"/>
                  </a:solidFill>
                  <a:latin typeface="Arial" panose="020B0604020202020204" pitchFamily="34" charset="0"/>
                  <a:ea typeface="MS Mincho" panose="02020609040205080304" pitchFamily="49" charset="-128"/>
                  <a:cs typeface="Arial" panose="020B0604020202020204" pitchFamily="34" charset="0"/>
                </a:rPr>
                <a:t>SH</a:t>
              </a:r>
              <a:endParaRPr lang="en-US" sz="2000" dirty="0">
                <a:solidFill>
                  <a:schemeClr val="tx1"/>
                </a:solidFill>
              </a:endParaRPr>
            </a:p>
          </p:txBody>
        </p:sp>
        <p:sp>
          <p:nvSpPr>
            <p:cNvPr id="29" name="Rectangle 28">
              <a:extLst>
                <a:ext uri="{FF2B5EF4-FFF2-40B4-BE49-F238E27FC236}">
                  <a16:creationId xmlns:a16="http://schemas.microsoft.com/office/drawing/2014/main" id="{B4815CC3-17D8-4E72-AA0F-016F44EEB3E5}"/>
                </a:ext>
              </a:extLst>
            </p:cNvPr>
            <p:cNvSpPr/>
            <p:nvPr/>
          </p:nvSpPr>
          <p:spPr>
            <a:xfrm>
              <a:off x="6167980" y="4202540"/>
              <a:ext cx="780284" cy="3785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ea typeface="MS Mincho" panose="02020609040205080304" pitchFamily="49" charset="-128"/>
                  <a:cs typeface="Arial" panose="020B0604020202020204" pitchFamily="34" charset="0"/>
                </a:rPr>
                <a:t>Q</a:t>
              </a:r>
              <a:r>
                <a:rPr lang="en-US" sz="2000" baseline="-25000" dirty="0">
                  <a:solidFill>
                    <a:schemeClr val="tx1"/>
                  </a:solidFill>
                  <a:latin typeface="Arial" panose="020B0604020202020204" pitchFamily="34" charset="0"/>
                  <a:ea typeface="MS Mincho" panose="02020609040205080304" pitchFamily="49" charset="-128"/>
                  <a:cs typeface="Arial" panose="020B0604020202020204" pitchFamily="34" charset="0"/>
                </a:rPr>
                <a:t>SR</a:t>
              </a:r>
              <a:endParaRPr lang="en-US" sz="2000" dirty="0">
                <a:solidFill>
                  <a:schemeClr val="tx1"/>
                </a:solidFill>
              </a:endParaRPr>
            </a:p>
          </p:txBody>
        </p:sp>
        <p:sp>
          <p:nvSpPr>
            <p:cNvPr id="30" name="Rectangle 29">
              <a:extLst>
                <a:ext uri="{FF2B5EF4-FFF2-40B4-BE49-F238E27FC236}">
                  <a16:creationId xmlns:a16="http://schemas.microsoft.com/office/drawing/2014/main" id="{A7245D1E-DDA5-485C-A00A-C127C9F75FE0}"/>
                </a:ext>
              </a:extLst>
            </p:cNvPr>
            <p:cNvSpPr/>
            <p:nvPr/>
          </p:nvSpPr>
          <p:spPr>
            <a:xfrm>
              <a:off x="4644008" y="5157192"/>
              <a:ext cx="780284" cy="3785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ea typeface="MS Mincho" panose="02020609040205080304" pitchFamily="49" charset="-128"/>
                  <a:cs typeface="Arial" panose="020B0604020202020204" pitchFamily="34" charset="0"/>
                </a:rPr>
                <a:t>Q</a:t>
              </a:r>
              <a:r>
                <a:rPr lang="en-US" sz="2000" baseline="-25000" dirty="0">
                  <a:solidFill>
                    <a:schemeClr val="tx1"/>
                  </a:solidFill>
                  <a:latin typeface="Arial" panose="020B0604020202020204" pitchFamily="34" charset="0"/>
                  <a:ea typeface="MS Mincho" panose="02020609040205080304" pitchFamily="49" charset="-128"/>
                  <a:cs typeface="Arial" panose="020B0604020202020204" pitchFamily="34" charset="0"/>
                </a:rPr>
                <a:t>LH</a:t>
              </a:r>
              <a:endParaRPr lang="en-US" sz="2000" dirty="0">
                <a:solidFill>
                  <a:schemeClr val="tx1"/>
                </a:solidFill>
              </a:endParaRPr>
            </a:p>
          </p:txBody>
        </p:sp>
        <p:sp>
          <p:nvSpPr>
            <p:cNvPr id="31" name="Rectangle 30">
              <a:extLst>
                <a:ext uri="{FF2B5EF4-FFF2-40B4-BE49-F238E27FC236}">
                  <a16:creationId xmlns:a16="http://schemas.microsoft.com/office/drawing/2014/main" id="{ECC5563A-530C-4B04-A77E-5E1E6758AE1F}"/>
                </a:ext>
              </a:extLst>
            </p:cNvPr>
            <p:cNvSpPr/>
            <p:nvPr/>
          </p:nvSpPr>
          <p:spPr>
            <a:xfrm>
              <a:off x="3791716" y="4346556"/>
              <a:ext cx="780284" cy="3785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ea typeface="MS Mincho" panose="02020609040205080304" pitchFamily="49" charset="-128"/>
                  <a:cs typeface="Arial" panose="020B0604020202020204" pitchFamily="34" charset="0"/>
                </a:rPr>
                <a:t>Q</a:t>
              </a:r>
              <a:r>
                <a:rPr lang="en-US" sz="2000" baseline="-25000" dirty="0">
                  <a:solidFill>
                    <a:schemeClr val="tx1"/>
                  </a:solidFill>
                  <a:latin typeface="Arial" panose="020B0604020202020204" pitchFamily="34" charset="0"/>
                  <a:ea typeface="MS Mincho" panose="02020609040205080304" pitchFamily="49" charset="-128"/>
                  <a:cs typeface="Arial" panose="020B0604020202020204" pitchFamily="34" charset="0"/>
                </a:rPr>
                <a:t>LW</a:t>
              </a:r>
              <a:endParaRPr lang="en-US" sz="2000" dirty="0">
                <a:solidFill>
                  <a:schemeClr val="tx1"/>
                </a:solidFill>
              </a:endParaRPr>
            </a:p>
          </p:txBody>
        </p:sp>
      </p:grpSp>
      <p:sp>
        <p:nvSpPr>
          <p:cNvPr id="28" name="Arrow: Right 27">
            <a:extLst>
              <a:ext uri="{FF2B5EF4-FFF2-40B4-BE49-F238E27FC236}">
                <a16:creationId xmlns:a16="http://schemas.microsoft.com/office/drawing/2014/main" id="{1CB9F465-FBFF-4E7E-AA1F-A72B5C80F5FA}"/>
              </a:ext>
            </a:extLst>
          </p:cNvPr>
          <p:cNvSpPr/>
          <p:nvPr/>
        </p:nvSpPr>
        <p:spPr>
          <a:xfrm rot="10800000">
            <a:off x="4896650" y="5811207"/>
            <a:ext cx="1403542" cy="29047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03645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32</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a:bodyPr>
          <a:lstStyle/>
          <a:p>
            <a:r>
              <a:rPr lang="en-US" altLang="ja-JP" sz="2800" dirty="0">
                <a:solidFill>
                  <a:prstClr val="black"/>
                </a:solidFill>
                <a:latin typeface="Lucida Sans Unicode"/>
                <a:ea typeface="ＭＳ Ｐゴシック" panose="020B0600070205080204" pitchFamily="34" charset="-128"/>
              </a:rPr>
              <a:t>5. Energy consumption by cooling/heating</a:t>
            </a:r>
            <a:endParaRPr lang="en-US" sz="2800" dirty="0">
              <a:solidFill>
                <a:prstClr val="black"/>
              </a:solidFill>
              <a:latin typeface="Lucida Sans Unicode"/>
            </a:endParaRP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endParaRPr kumimoji="1" lang="ja-JP" altLang="en-US" dirty="0"/>
          </a:p>
        </p:txBody>
      </p:sp>
      <p:sp>
        <p:nvSpPr>
          <p:cNvPr id="35" name="Rectangle 34">
            <a:extLst>
              <a:ext uri="{FF2B5EF4-FFF2-40B4-BE49-F238E27FC236}">
                <a16:creationId xmlns:a16="http://schemas.microsoft.com/office/drawing/2014/main" id="{91AF4E08-912E-4D67-9CD3-40A2674DAAA0}"/>
              </a:ext>
            </a:extLst>
          </p:cNvPr>
          <p:cNvSpPr/>
          <p:nvPr/>
        </p:nvSpPr>
        <p:spPr>
          <a:xfrm>
            <a:off x="22983" y="642918"/>
            <a:ext cx="899004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Energy balance transition on Oct 1</a:t>
            </a:r>
            <a:r>
              <a:rPr lang="en-US" sz="2000" baseline="30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2015.</a:t>
            </a:r>
          </a:p>
        </p:txBody>
      </p:sp>
      <p:graphicFrame>
        <p:nvGraphicFramePr>
          <p:cNvPr id="11" name="Chart 10">
            <a:extLst>
              <a:ext uri="{FF2B5EF4-FFF2-40B4-BE49-F238E27FC236}">
                <a16:creationId xmlns:a16="http://schemas.microsoft.com/office/drawing/2014/main" id="{59C63C87-7FB7-41A6-BBAA-DF488391A7D2}"/>
              </a:ext>
            </a:extLst>
          </p:cNvPr>
          <p:cNvGraphicFramePr>
            <a:graphicFrameLocks/>
          </p:cNvGraphicFramePr>
          <p:nvPr>
            <p:extLst>
              <p:ext uri="{D42A27DB-BD31-4B8C-83A1-F6EECF244321}">
                <p14:modId xmlns:p14="http://schemas.microsoft.com/office/powerpoint/2010/main" val="1684490619"/>
              </p:ext>
            </p:extLst>
          </p:nvPr>
        </p:nvGraphicFramePr>
        <p:xfrm>
          <a:off x="45720" y="1124744"/>
          <a:ext cx="9052560" cy="5029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0664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33</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fontScale="90000"/>
          </a:bodyPr>
          <a:lstStyle/>
          <a:p>
            <a:r>
              <a:rPr lang="en-US" altLang="ja-JP" sz="2800" dirty="0">
                <a:solidFill>
                  <a:prstClr val="black"/>
                </a:solidFill>
                <a:latin typeface="Lucida Sans Unicode"/>
                <a:ea typeface="ＭＳ Ｐゴシック" panose="020B0600070205080204" pitchFamily="34" charset="-128"/>
              </a:rPr>
              <a:t>5. Energy consumption by cooling/heating: Validation</a:t>
            </a:r>
            <a:endParaRPr lang="en-US" sz="2800" dirty="0">
              <a:solidFill>
                <a:prstClr val="black"/>
              </a:solidFill>
              <a:latin typeface="Lucida Sans Unicode"/>
            </a:endParaRP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endParaRPr kumimoji="1" lang="ja-JP" altLang="en-US" dirty="0"/>
          </a:p>
        </p:txBody>
      </p:sp>
      <p:sp>
        <p:nvSpPr>
          <p:cNvPr id="35" name="Rectangle 34">
            <a:extLst>
              <a:ext uri="{FF2B5EF4-FFF2-40B4-BE49-F238E27FC236}">
                <a16:creationId xmlns:a16="http://schemas.microsoft.com/office/drawing/2014/main" id="{91AF4E08-912E-4D67-9CD3-40A2674DAAA0}"/>
              </a:ext>
            </a:extLst>
          </p:cNvPr>
          <p:cNvSpPr/>
          <p:nvPr/>
        </p:nvSpPr>
        <p:spPr>
          <a:xfrm>
            <a:off x="22983" y="642918"/>
            <a:ext cx="899004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Energy balance transition on Jan 31</a:t>
            </a:r>
            <a:r>
              <a:rPr lang="en-US" sz="2000" baseline="30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2015, two days before harvest.</a:t>
            </a:r>
          </a:p>
        </p:txBody>
      </p:sp>
      <p:graphicFrame>
        <p:nvGraphicFramePr>
          <p:cNvPr id="8" name="Chart 7">
            <a:extLst>
              <a:ext uri="{FF2B5EF4-FFF2-40B4-BE49-F238E27FC236}">
                <a16:creationId xmlns:a16="http://schemas.microsoft.com/office/drawing/2014/main" id="{C9BA3586-ECFE-4268-9171-A91489486EC5}"/>
              </a:ext>
            </a:extLst>
          </p:cNvPr>
          <p:cNvGraphicFramePr>
            <a:graphicFrameLocks/>
          </p:cNvGraphicFramePr>
          <p:nvPr>
            <p:extLst/>
          </p:nvPr>
        </p:nvGraphicFramePr>
        <p:xfrm>
          <a:off x="45720" y="1052736"/>
          <a:ext cx="9052560" cy="52120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0616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タイトル 3">
            <a:extLst>
              <a:ext uri="{FF2B5EF4-FFF2-40B4-BE49-F238E27FC236}">
                <a16:creationId xmlns:a16="http://schemas.microsoft.com/office/drawing/2014/main" id="{651E1FD0-0921-473F-8523-9700547CDB6E}"/>
              </a:ext>
            </a:extLst>
          </p:cNvPr>
          <p:cNvSpPr>
            <a:spLocks noGrp="1"/>
          </p:cNvSpPr>
          <p:nvPr>
            <p:ph type="title"/>
          </p:nvPr>
        </p:nvSpPr>
        <p:spPr>
          <a:xfrm>
            <a:off x="0" y="-24"/>
            <a:ext cx="9144000" cy="642942"/>
          </a:xfrm>
        </p:spPr>
        <p:txBody>
          <a:bodyPr>
            <a:normAutofit/>
          </a:bodyPr>
          <a:lstStyle/>
          <a:p>
            <a:r>
              <a:rPr lang="en-US" altLang="ja-JP" dirty="0">
                <a:solidFill>
                  <a:srgbClr val="464646"/>
                </a:solidFill>
                <a:effectLst>
                  <a:outerShdw blurRad="38100" dist="38100" dir="2700000" algn="tl">
                    <a:srgbClr val="000000">
                      <a:alpha val="43137"/>
                    </a:srgbClr>
                  </a:outerShdw>
                </a:effectLst>
              </a:rPr>
              <a:t>Overall Model Flow</a:t>
            </a:r>
            <a:endParaRPr lang="en-US" altLang="ja-JP" strike="sngStrike" dirty="0">
              <a:solidFill>
                <a:srgbClr val="FF0000"/>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a:xfrm>
            <a:off x="8483622" y="6407944"/>
            <a:ext cx="365760" cy="365125"/>
          </a:xfrm>
        </p:spPr>
        <p:txBody>
          <a:bodyPr/>
          <a:lstStyle/>
          <a:p>
            <a:fld id="{D2D8002D-B5B0-4BAC-B1F6-782DDCCE6D9C}" type="slidenum">
              <a:rPr kumimoji="1" lang="ja-JP" altLang="en-US" smtClean="0">
                <a:solidFill>
                  <a:prstClr val="black"/>
                </a:solidFill>
              </a:rPr>
              <a:pPr/>
              <a:t>34</a:t>
            </a:fld>
            <a:endParaRPr kumimoji="1" lang="ja-JP" altLang="en-US">
              <a:solidFill>
                <a:prstClr val="black"/>
              </a:solidFill>
            </a:endParaRPr>
          </a:p>
        </p:txBody>
      </p:sp>
      <p:sp>
        <p:nvSpPr>
          <p:cNvPr id="21" name="Rectangle 20">
            <a:extLst>
              <a:ext uri="{FF2B5EF4-FFF2-40B4-BE49-F238E27FC236}">
                <a16:creationId xmlns:a16="http://schemas.microsoft.com/office/drawing/2014/main" id="{C1150DE1-E741-401C-9405-CF48DAC7EA49}"/>
              </a:ext>
            </a:extLst>
          </p:cNvPr>
          <p:cNvSpPr/>
          <p:nvPr/>
        </p:nvSpPr>
        <p:spPr>
          <a:xfrm>
            <a:off x="90391" y="4672842"/>
            <a:ext cx="2106234" cy="1005840"/>
          </a:xfrm>
          <a:prstGeom prst="rect">
            <a:avLst/>
          </a:prstGeom>
          <a:ln>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3. Light intensity to plants thru shading curtain</a:t>
            </a:r>
          </a:p>
        </p:txBody>
      </p:sp>
      <p:sp>
        <p:nvSpPr>
          <p:cNvPr id="24" name="Rectangle 23">
            <a:extLst>
              <a:ext uri="{FF2B5EF4-FFF2-40B4-BE49-F238E27FC236}">
                <a16:creationId xmlns:a16="http://schemas.microsoft.com/office/drawing/2014/main" id="{A503BEEF-5E73-48A5-BBD0-F5116B27C2D7}"/>
              </a:ext>
            </a:extLst>
          </p:cNvPr>
          <p:cNvSpPr/>
          <p:nvPr/>
        </p:nvSpPr>
        <p:spPr>
          <a:xfrm>
            <a:off x="90391" y="1340767"/>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1. Solar irradiance to tiled PV</a:t>
            </a:r>
          </a:p>
        </p:txBody>
      </p:sp>
      <p:sp>
        <p:nvSpPr>
          <p:cNvPr id="25" name="Rectangle 24">
            <a:extLst>
              <a:ext uri="{FF2B5EF4-FFF2-40B4-BE49-F238E27FC236}">
                <a16:creationId xmlns:a16="http://schemas.microsoft.com/office/drawing/2014/main" id="{0D8AFB7E-BDC3-42ED-B7BB-0CA750ACA951}"/>
              </a:ext>
            </a:extLst>
          </p:cNvPr>
          <p:cNvSpPr/>
          <p:nvPr/>
        </p:nvSpPr>
        <p:spPr>
          <a:xfrm>
            <a:off x="2699792" y="1340768"/>
            <a:ext cx="201168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sz="1600" b="1" dirty="0">
                <a:solidFill>
                  <a:prstClr val="black"/>
                </a:solidFill>
                <a:latin typeface="Lucida Sans Unicode"/>
                <a:ea typeface="ＭＳ Ｐゴシック" panose="020B0600070205080204" pitchFamily="34" charset="-128"/>
              </a:rPr>
              <a:t>4. Electrical energy production</a:t>
            </a:r>
            <a:endParaRPr lang="en-US" sz="1600" b="1" dirty="0">
              <a:solidFill>
                <a:prstClr val="black"/>
              </a:solidFill>
              <a:latin typeface="Lucida Sans Unicode"/>
            </a:endParaRPr>
          </a:p>
        </p:txBody>
      </p:sp>
      <p:sp>
        <p:nvSpPr>
          <p:cNvPr id="26" name="Rectangle 25">
            <a:extLst>
              <a:ext uri="{FF2B5EF4-FFF2-40B4-BE49-F238E27FC236}">
                <a16:creationId xmlns:a16="http://schemas.microsoft.com/office/drawing/2014/main" id="{43E5BF7D-8A34-4C7D-B433-0419043F0AD4}"/>
              </a:ext>
            </a:extLst>
          </p:cNvPr>
          <p:cNvSpPr/>
          <p:nvPr/>
        </p:nvSpPr>
        <p:spPr>
          <a:xfrm>
            <a:off x="2627784" y="4655408"/>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6. Crop growth and yield</a:t>
            </a:r>
            <a:endParaRPr lang="en-US" b="1" dirty="0">
              <a:solidFill>
                <a:prstClr val="black"/>
              </a:solidFill>
              <a:latin typeface="Lucida Sans Unicode"/>
            </a:endParaRPr>
          </a:p>
        </p:txBody>
      </p:sp>
      <p:cxnSp>
        <p:nvCxnSpPr>
          <p:cNvPr id="27" name="Elbow Connector 38">
            <a:extLst>
              <a:ext uri="{FF2B5EF4-FFF2-40B4-BE49-F238E27FC236}">
                <a16:creationId xmlns:a16="http://schemas.microsoft.com/office/drawing/2014/main" id="{3057005C-49BC-43C2-8DF3-93B8B14DBF42}"/>
              </a:ext>
            </a:extLst>
          </p:cNvPr>
          <p:cNvCxnSpPr>
            <a:cxnSpLocks/>
            <a:stCxn id="21" idx="3"/>
            <a:endCxn id="26" idx="1"/>
          </p:cNvCxnSpPr>
          <p:nvPr/>
        </p:nvCxnSpPr>
        <p:spPr>
          <a:xfrm flipV="1">
            <a:off x="2196625" y="5158328"/>
            <a:ext cx="431159" cy="17434"/>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59">
            <a:extLst>
              <a:ext uri="{FF2B5EF4-FFF2-40B4-BE49-F238E27FC236}">
                <a16:creationId xmlns:a16="http://schemas.microsoft.com/office/drawing/2014/main" id="{C5B353DD-5464-4DB3-B82C-7A1E41D57462}"/>
              </a:ext>
            </a:extLst>
          </p:cNvPr>
          <p:cNvCxnSpPr>
            <a:cxnSpLocks/>
            <a:stCxn id="24" idx="3"/>
            <a:endCxn id="25" idx="1"/>
          </p:cNvCxnSpPr>
          <p:nvPr/>
        </p:nvCxnSpPr>
        <p:spPr>
          <a:xfrm>
            <a:off x="2196625" y="1843687"/>
            <a:ext cx="503167"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9C47D01-6FCB-4FF6-BA26-BEB43C21617D}"/>
              </a:ext>
            </a:extLst>
          </p:cNvPr>
          <p:cNvSpPr/>
          <p:nvPr/>
        </p:nvSpPr>
        <p:spPr>
          <a:xfrm>
            <a:off x="7316542" y="3072912"/>
            <a:ext cx="1714500" cy="68580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9. Economic</a:t>
            </a:r>
            <a:r>
              <a:rPr lang="ja-JP" altLang="en-US" b="1" dirty="0">
                <a:solidFill>
                  <a:prstClr val="black"/>
                </a:solidFill>
                <a:latin typeface="Lucida Sans Unicode"/>
                <a:ea typeface="ＭＳ Ｐゴシック" panose="020B0600070205080204" pitchFamily="34" charset="-128"/>
              </a:rPr>
              <a:t> </a:t>
            </a:r>
            <a:r>
              <a:rPr lang="en-US" altLang="ja-JP" b="1" dirty="0">
                <a:solidFill>
                  <a:prstClr val="black"/>
                </a:solidFill>
                <a:latin typeface="Lucida Sans Unicode"/>
                <a:ea typeface="ＭＳ Ｐゴシック" panose="020B0600070205080204" pitchFamily="34" charset="-128"/>
              </a:rPr>
              <a:t>profit</a:t>
            </a:r>
            <a:endParaRPr lang="en-US" b="1" dirty="0">
              <a:solidFill>
                <a:prstClr val="black"/>
              </a:solidFill>
              <a:latin typeface="Lucida Sans Unicode"/>
            </a:endParaRPr>
          </a:p>
        </p:txBody>
      </p:sp>
      <p:sp>
        <p:nvSpPr>
          <p:cNvPr id="30" name="Rectangle 29">
            <a:extLst>
              <a:ext uri="{FF2B5EF4-FFF2-40B4-BE49-F238E27FC236}">
                <a16:creationId xmlns:a16="http://schemas.microsoft.com/office/drawing/2014/main" id="{8712B616-7FF6-4BA8-ACA7-FDD9041176B0}"/>
              </a:ext>
            </a:extLst>
          </p:cNvPr>
          <p:cNvSpPr/>
          <p:nvPr/>
        </p:nvSpPr>
        <p:spPr>
          <a:xfrm>
            <a:off x="90391" y="3127811"/>
            <a:ext cx="2106234" cy="1005840"/>
          </a:xfrm>
          <a:prstGeom prst="rect">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2. Transmittance thru multi-span roof</a:t>
            </a:r>
          </a:p>
        </p:txBody>
      </p:sp>
      <p:sp>
        <p:nvSpPr>
          <p:cNvPr id="31" name="Rectangle 30">
            <a:extLst>
              <a:ext uri="{FF2B5EF4-FFF2-40B4-BE49-F238E27FC236}">
                <a16:creationId xmlns:a16="http://schemas.microsoft.com/office/drawing/2014/main" id="{6D762693-63C6-445A-BE3E-9DEF6EE96392}"/>
              </a:ext>
            </a:extLst>
          </p:cNvPr>
          <p:cNvSpPr/>
          <p:nvPr/>
        </p:nvSpPr>
        <p:spPr>
          <a:xfrm>
            <a:off x="5233764" y="3988432"/>
            <a:ext cx="171450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prstClr val="black"/>
                </a:solidFill>
                <a:latin typeface="Lucida Sans Unicode"/>
              </a:rPr>
              <a:t>8. Crop production sales/cost</a:t>
            </a:r>
          </a:p>
        </p:txBody>
      </p:sp>
      <p:cxnSp>
        <p:nvCxnSpPr>
          <p:cNvPr id="34" name="Elbow Connector 38">
            <a:extLst>
              <a:ext uri="{FF2B5EF4-FFF2-40B4-BE49-F238E27FC236}">
                <a16:creationId xmlns:a16="http://schemas.microsoft.com/office/drawing/2014/main" id="{07C77D46-DE05-4E4D-8B02-AF6AEEBF0351}"/>
              </a:ext>
            </a:extLst>
          </p:cNvPr>
          <p:cNvCxnSpPr>
            <a:cxnSpLocks/>
            <a:stCxn id="30" idx="2"/>
            <a:endCxn id="21" idx="0"/>
          </p:cNvCxnSpPr>
          <p:nvPr/>
        </p:nvCxnSpPr>
        <p:spPr>
          <a:xfrm rot="5400000">
            <a:off x="873913" y="4403246"/>
            <a:ext cx="539191"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59">
            <a:extLst>
              <a:ext uri="{FF2B5EF4-FFF2-40B4-BE49-F238E27FC236}">
                <a16:creationId xmlns:a16="http://schemas.microsoft.com/office/drawing/2014/main" id="{E7878BF2-AAD5-4D03-B970-552CBDB02880}"/>
              </a:ext>
            </a:extLst>
          </p:cNvPr>
          <p:cNvCxnSpPr>
            <a:cxnSpLocks/>
            <a:stCxn id="24" idx="2"/>
            <a:endCxn id="30" idx="0"/>
          </p:cNvCxnSpPr>
          <p:nvPr/>
        </p:nvCxnSpPr>
        <p:spPr>
          <a:xfrm rot="5400000">
            <a:off x="752906" y="2737209"/>
            <a:ext cx="781204" cy="127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0062335-623D-4097-B9C6-BC3AC068CF63}"/>
              </a:ext>
            </a:extLst>
          </p:cNvPr>
          <p:cNvSpPr/>
          <p:nvPr/>
        </p:nvSpPr>
        <p:spPr>
          <a:xfrm>
            <a:off x="5233763" y="2046546"/>
            <a:ext cx="1714500" cy="1005840"/>
          </a:xfrm>
          <a:prstGeom prst="rect">
            <a:avLst/>
          </a:prstGeom>
          <a:ln>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7. Electrical power sales/cost</a:t>
            </a:r>
            <a:endParaRPr lang="en-US" b="1" dirty="0">
              <a:solidFill>
                <a:prstClr val="black"/>
              </a:solidFill>
              <a:latin typeface="Lucida Sans Unicode"/>
            </a:endParaRPr>
          </a:p>
        </p:txBody>
      </p:sp>
      <p:cxnSp>
        <p:nvCxnSpPr>
          <p:cNvPr id="37" name="Elbow Connector 59">
            <a:extLst>
              <a:ext uri="{FF2B5EF4-FFF2-40B4-BE49-F238E27FC236}">
                <a16:creationId xmlns:a16="http://schemas.microsoft.com/office/drawing/2014/main" id="{9AEA1826-13B0-4793-A10A-700C93D4D84C}"/>
              </a:ext>
            </a:extLst>
          </p:cNvPr>
          <p:cNvCxnSpPr>
            <a:cxnSpLocks/>
            <a:stCxn id="25" idx="3"/>
            <a:endCxn id="36" idx="1"/>
          </p:cNvCxnSpPr>
          <p:nvPr/>
        </p:nvCxnSpPr>
        <p:spPr>
          <a:xfrm>
            <a:off x="4711472" y="1843688"/>
            <a:ext cx="522291" cy="705778"/>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59">
            <a:extLst>
              <a:ext uri="{FF2B5EF4-FFF2-40B4-BE49-F238E27FC236}">
                <a16:creationId xmlns:a16="http://schemas.microsoft.com/office/drawing/2014/main" id="{0F46AC8C-0856-4119-B957-3FADF534C44D}"/>
              </a:ext>
            </a:extLst>
          </p:cNvPr>
          <p:cNvCxnSpPr>
            <a:cxnSpLocks/>
            <a:stCxn id="26" idx="3"/>
            <a:endCxn id="31" idx="1"/>
          </p:cNvCxnSpPr>
          <p:nvPr/>
        </p:nvCxnSpPr>
        <p:spPr>
          <a:xfrm flipV="1">
            <a:off x="4639464" y="4491352"/>
            <a:ext cx="594300" cy="666976"/>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59">
            <a:extLst>
              <a:ext uri="{FF2B5EF4-FFF2-40B4-BE49-F238E27FC236}">
                <a16:creationId xmlns:a16="http://schemas.microsoft.com/office/drawing/2014/main" id="{33DB8CB2-79DE-4F89-B8DF-E43E3B8BB826}"/>
              </a:ext>
            </a:extLst>
          </p:cNvPr>
          <p:cNvCxnSpPr>
            <a:cxnSpLocks/>
            <a:stCxn id="36" idx="2"/>
            <a:endCxn id="29" idx="1"/>
          </p:cNvCxnSpPr>
          <p:nvPr/>
        </p:nvCxnSpPr>
        <p:spPr>
          <a:xfrm rot="16200000" flipH="1">
            <a:off x="6522064" y="2621334"/>
            <a:ext cx="363426" cy="122552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59">
            <a:extLst>
              <a:ext uri="{FF2B5EF4-FFF2-40B4-BE49-F238E27FC236}">
                <a16:creationId xmlns:a16="http://schemas.microsoft.com/office/drawing/2014/main" id="{43C3C07F-EE41-42C5-AF47-3C53E6143635}"/>
              </a:ext>
            </a:extLst>
          </p:cNvPr>
          <p:cNvCxnSpPr>
            <a:cxnSpLocks/>
            <a:stCxn id="31" idx="0"/>
            <a:endCxn id="29" idx="1"/>
          </p:cNvCxnSpPr>
          <p:nvPr/>
        </p:nvCxnSpPr>
        <p:spPr>
          <a:xfrm rot="5400000" flipH="1" flipV="1">
            <a:off x="6417468" y="3089358"/>
            <a:ext cx="572620" cy="122552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A4C902F-AEEE-42FB-8D94-043DC85466B6}"/>
              </a:ext>
            </a:extLst>
          </p:cNvPr>
          <p:cNvSpPr/>
          <p:nvPr/>
        </p:nvSpPr>
        <p:spPr>
          <a:xfrm>
            <a:off x="2627784" y="3071232"/>
            <a:ext cx="2011680" cy="1005840"/>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r>
              <a:rPr lang="en-US" altLang="ja-JP" b="1" dirty="0">
                <a:solidFill>
                  <a:prstClr val="black"/>
                </a:solidFill>
                <a:latin typeface="Lucida Sans Unicode"/>
                <a:ea typeface="ＭＳ Ｐゴシック" panose="020B0600070205080204" pitchFamily="34" charset="-128"/>
              </a:rPr>
              <a:t>5. Energy consumption by cooling/heating</a:t>
            </a:r>
            <a:endParaRPr lang="en-US" b="1" dirty="0">
              <a:solidFill>
                <a:prstClr val="black"/>
              </a:solidFill>
              <a:latin typeface="Lucida Sans Unicode"/>
            </a:endParaRPr>
          </a:p>
        </p:txBody>
      </p:sp>
      <p:cxnSp>
        <p:nvCxnSpPr>
          <p:cNvPr id="44" name="Elbow Connector 38">
            <a:extLst>
              <a:ext uri="{FF2B5EF4-FFF2-40B4-BE49-F238E27FC236}">
                <a16:creationId xmlns:a16="http://schemas.microsoft.com/office/drawing/2014/main" id="{299E1486-9BE5-4C26-AA17-22B91CDF9CBF}"/>
              </a:ext>
            </a:extLst>
          </p:cNvPr>
          <p:cNvCxnSpPr>
            <a:cxnSpLocks/>
            <a:stCxn id="21" idx="3"/>
            <a:endCxn id="43" idx="1"/>
          </p:cNvCxnSpPr>
          <p:nvPr/>
        </p:nvCxnSpPr>
        <p:spPr>
          <a:xfrm flipV="1">
            <a:off x="2196625" y="3574152"/>
            <a:ext cx="431159" cy="160161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38">
            <a:extLst>
              <a:ext uri="{FF2B5EF4-FFF2-40B4-BE49-F238E27FC236}">
                <a16:creationId xmlns:a16="http://schemas.microsoft.com/office/drawing/2014/main" id="{AE20A39D-7B31-4AD8-806C-3CB8EB282F3D}"/>
              </a:ext>
            </a:extLst>
          </p:cNvPr>
          <p:cNvCxnSpPr>
            <a:cxnSpLocks/>
            <a:stCxn id="43" idx="3"/>
            <a:endCxn id="31" idx="1"/>
          </p:cNvCxnSpPr>
          <p:nvPr/>
        </p:nvCxnSpPr>
        <p:spPr>
          <a:xfrm>
            <a:off x="4639464" y="3574152"/>
            <a:ext cx="594300" cy="917200"/>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8E770B2-520B-47C3-8630-5B606BF786C7}"/>
              </a:ext>
            </a:extLst>
          </p:cNvPr>
          <p:cNvSpPr/>
          <p:nvPr/>
        </p:nvSpPr>
        <p:spPr>
          <a:xfrm>
            <a:off x="5094270" y="3789040"/>
            <a:ext cx="1998010" cy="13527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018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35</a:t>
            </a:fld>
            <a:endParaRPr kumimoji="1" lang="ja-JP" altLang="en-US"/>
          </a:p>
        </p:txBody>
      </p:sp>
      <p:sp>
        <p:nvSpPr>
          <p:cNvPr id="21" name="タイトル 3">
            <a:extLst>
              <a:ext uri="{FF2B5EF4-FFF2-40B4-BE49-F238E27FC236}">
                <a16:creationId xmlns:a16="http://schemas.microsoft.com/office/drawing/2014/main" id="{76B60260-DB6A-4F18-BE37-4FED941AA5AF}"/>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8. Crop production sales/cost</a:t>
            </a:r>
          </a:p>
        </p:txBody>
      </p:sp>
      <p:sp>
        <p:nvSpPr>
          <p:cNvPr id="10" name="Rectangle 9">
            <a:extLst>
              <a:ext uri="{FF2B5EF4-FFF2-40B4-BE49-F238E27FC236}">
                <a16:creationId xmlns:a16="http://schemas.microsoft.com/office/drawing/2014/main" id="{6AD02221-21A5-4355-9143-447FCF7D4D3C}"/>
              </a:ext>
            </a:extLst>
          </p:cNvPr>
          <p:cNvSpPr/>
          <p:nvPr/>
        </p:nvSpPr>
        <p:spPr>
          <a:xfrm>
            <a:off x="35496" y="1772816"/>
            <a:ext cx="9108504" cy="1785104"/>
          </a:xfrm>
          <a:prstGeom prst="rect">
            <a:avLst/>
          </a:prstGeom>
        </p:spPr>
        <p:txBody>
          <a:bodyPr wrap="square">
            <a:spAutoFit/>
          </a:bodyPr>
          <a:lstStyle/>
          <a:p>
            <a:pPr>
              <a:spcAft>
                <a:spcPts val="1200"/>
              </a:spcAft>
            </a:pPr>
            <a:r>
              <a:rPr lang="en-US" sz="2000" dirty="0" err="1">
                <a:latin typeface="Arial" panose="020B0604020202020204" pitchFamily="34" charset="0"/>
                <a:cs typeface="Arial" panose="020B0604020202020204" pitchFamily="34" charset="0"/>
              </a:rPr>
              <a:t>Sales</a:t>
            </a:r>
            <a:r>
              <a:rPr lang="en-US" sz="2000" baseline="-25000" dirty="0" err="1">
                <a:latin typeface="Arial" panose="020B0604020202020204" pitchFamily="34" charset="0"/>
                <a:cs typeface="Arial" panose="020B0604020202020204" pitchFamily="34" charset="0"/>
              </a:rPr>
              <a:t>lettuceTotal</a:t>
            </a:r>
            <a:r>
              <a:rPr lang="en-US" sz="2000" dirty="0">
                <a:latin typeface="Arial" panose="020B0604020202020204" pitchFamily="34" charset="0"/>
                <a:cs typeface="Arial" panose="020B0604020202020204" pitchFamily="34" charset="0"/>
              </a:rPr>
              <a:t> [USD]: Total lettuce sales price for whole simulation period</a:t>
            </a:r>
          </a:p>
          <a:p>
            <a:pPr>
              <a:spcAft>
                <a:spcPts val="1200"/>
              </a:spcAft>
            </a:pPr>
            <a:r>
              <a:rPr lang="en-US" sz="2000" dirty="0" err="1">
                <a:latin typeface="Arial" panose="020B0604020202020204" pitchFamily="34" charset="0"/>
                <a:cs typeface="Arial" panose="020B0604020202020204" pitchFamily="34" charset="0"/>
              </a:rPr>
              <a:t>S</a:t>
            </a:r>
            <a:r>
              <a:rPr lang="en-US" sz="2000" baseline="-25000" dirty="0" err="1">
                <a:latin typeface="Arial" panose="020B0604020202020204" pitchFamily="34" charset="0"/>
                <a:cs typeface="Arial" panose="020B0604020202020204" pitchFamily="34" charset="0"/>
              </a:rPr>
              <a:t>Cultivation</a:t>
            </a:r>
            <a:r>
              <a:rPr lang="en-US" sz="2000" dirty="0">
                <a:latin typeface="Arial" panose="020B0604020202020204" pitchFamily="34" charset="0"/>
                <a:cs typeface="Arial" panose="020B0604020202020204" pitchFamily="34" charset="0"/>
              </a:rPr>
              <a:t> [m</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Cultivation floor area (0.9 of the GH floor area)</a:t>
            </a:r>
          </a:p>
          <a:p>
            <a:pPr>
              <a:spcAft>
                <a:spcPts val="1200"/>
              </a:spcAft>
            </a:pPr>
            <a:r>
              <a:rPr lang="en-US" sz="2000" dirty="0" err="1">
                <a:latin typeface="Arial" panose="020B0604020202020204" pitchFamily="34" charset="0"/>
                <a:cs typeface="Arial" panose="020B0604020202020204" pitchFamily="34" charset="0"/>
              </a:rPr>
              <a:t>d</a:t>
            </a:r>
            <a:r>
              <a:rPr lang="en-US" sz="2000" baseline="-25000" dirty="0" err="1">
                <a:latin typeface="Arial" panose="020B0604020202020204" pitchFamily="34" charset="0"/>
                <a:cs typeface="Arial" panose="020B0604020202020204" pitchFamily="34" charset="0"/>
              </a:rPr>
              <a:t>plant</a:t>
            </a:r>
            <a:r>
              <a:rPr lang="en-US" sz="2000" dirty="0">
                <a:latin typeface="Arial" panose="020B0604020202020204" pitchFamily="34" charset="0"/>
                <a:cs typeface="Arial" panose="020B0604020202020204" pitchFamily="34" charset="0"/>
              </a:rPr>
              <a:t> [25 head m</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Plant density </a:t>
            </a:r>
          </a:p>
          <a:p>
            <a:pPr>
              <a:spcAft>
                <a:spcPts val="1200"/>
              </a:spcAft>
            </a:pPr>
            <a:r>
              <a:rPr lang="en-US" sz="2000" dirty="0" err="1">
                <a:latin typeface="Arial" panose="020B0604020202020204" pitchFamily="34" charset="0"/>
                <a:cs typeface="Arial" panose="020B0604020202020204" pitchFamily="34" charset="0"/>
              </a:rPr>
              <a:t>Sales</a:t>
            </a:r>
            <a:r>
              <a:rPr lang="en-US" sz="2000" baseline="-25000" dirty="0" err="1">
                <a:latin typeface="Arial" panose="020B0604020202020204" pitchFamily="34" charset="0"/>
                <a:cs typeface="Arial" panose="020B0604020202020204" pitchFamily="34" charset="0"/>
              </a:rPr>
              <a:t>headLettuce</a:t>
            </a:r>
            <a:r>
              <a:rPr lang="en-US" sz="2000" dirty="0">
                <a:latin typeface="Arial" panose="020B0604020202020204" pitchFamily="34" charset="0"/>
                <a:cs typeface="Arial" panose="020B0604020202020204" pitchFamily="34" charset="0"/>
              </a:rPr>
              <a:t> [1.99 USD head</a:t>
            </a:r>
            <a:r>
              <a:rPr lang="en-US"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Lettuce sales per head</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FCD0DE5-3A2D-44C6-B4FD-2B26DA74EE13}"/>
                  </a:ext>
                </a:extLst>
              </p:cNvPr>
              <p:cNvSpPr/>
              <p:nvPr/>
            </p:nvSpPr>
            <p:spPr>
              <a:xfrm>
                <a:off x="35496" y="620688"/>
                <a:ext cx="9108504" cy="1186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S</m:t>
                          </m:r>
                          <m:r>
                            <m:rPr>
                              <m:sty m:val="p"/>
                            </m:rPr>
                            <a:rPr lang="en-US" sz="2400" i="0">
                              <a:latin typeface="Cambria Math" panose="02040503050406030204" pitchFamily="18" charset="0"/>
                            </a:rPr>
                            <m:t>ales</m:t>
                          </m:r>
                        </m:e>
                        <m:sub>
                          <m:r>
                            <m:rPr>
                              <m:sty m:val="p"/>
                            </m:rPr>
                            <a:rPr lang="en-US" sz="2400" i="0">
                              <a:latin typeface="Cambria Math" panose="02040503050406030204" pitchFamily="18" charset="0"/>
                            </a:rPr>
                            <m:t>lettuceTotal</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S</m:t>
                          </m:r>
                        </m:e>
                        <m:sub>
                          <m:r>
                            <m:rPr>
                              <m:sty m:val="p"/>
                            </m:rPr>
                            <a:rPr lang="en-US" sz="2400" i="0">
                              <a:latin typeface="Cambria Math" panose="02040503050406030204" pitchFamily="18" charset="0"/>
                            </a:rPr>
                            <m:t>cultivation</m:t>
                          </m:r>
                        </m:sub>
                      </m:sSub>
                      <m:nary>
                        <m:naryPr>
                          <m:chr m:val="∑"/>
                          <m:limLoc m:val="undOvr"/>
                          <m:ctrlPr>
                            <a:rPr lang="en-US" sz="2400" i="1">
                              <a:latin typeface="Cambria Math" panose="02040503050406030204" pitchFamily="18" charset="0"/>
                            </a:rPr>
                          </m:ctrlPr>
                        </m:naryPr>
                        <m:sub>
                          <m:r>
                            <m:rPr>
                              <m:sty m:val="p"/>
                            </m:rPr>
                            <a:rPr lang="en-US" sz="2400" i="0">
                              <a:latin typeface="Cambria Math" panose="02040503050406030204" pitchFamily="18" charset="0"/>
                            </a:rPr>
                            <m:t>day</m:t>
                          </m:r>
                          <m:r>
                            <a:rPr lang="en-US" sz="2400" i="0">
                              <a:latin typeface="Cambria Math" panose="02040503050406030204" pitchFamily="18" charset="0"/>
                            </a:rPr>
                            <m:t>=1</m:t>
                          </m:r>
                        </m:sub>
                        <m:sup>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DAYS</m:t>
                              </m:r>
                            </m:e>
                            <m:sub>
                              <m:r>
                                <m:rPr>
                                  <m:sty m:val="p"/>
                                </m:rPr>
                                <a:rPr lang="en-US" sz="2400" i="0">
                                  <a:latin typeface="Cambria Math" panose="02040503050406030204" pitchFamily="18" charset="0"/>
                                </a:rPr>
                                <m:t>simulation</m:t>
                              </m:r>
                            </m:sub>
                          </m:sSub>
                        </m:sup>
                        <m:e>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𝑝𝑙𝑎𝑛𝑡</m:t>
                              </m:r>
                            </m:sub>
                          </m:sSub>
                          <m:r>
                            <a:rPr lang="en-US" sz="2400" i="0">
                              <a:latin typeface="Cambria Math" panose="02040503050406030204" pitchFamily="18" charset="0"/>
                            </a:rPr>
                            <m:t> × </m:t>
                          </m:r>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Sales</m:t>
                              </m:r>
                            </m:e>
                            <m:sub>
                              <m:r>
                                <m:rPr>
                                  <m:sty m:val="p"/>
                                </m:rPr>
                                <a:rPr lang="en-US" sz="2400" i="0">
                                  <a:latin typeface="Cambria Math" panose="02040503050406030204" pitchFamily="18" charset="0"/>
                                </a:rPr>
                                <m:t>headLettuce</m:t>
                              </m:r>
                            </m:sub>
                          </m:sSub>
                        </m:e>
                      </m:nary>
                      <m:r>
                        <a:rPr lang="en-US" sz="2400" i="0">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EFCD0DE5-3A2D-44C6-B4FD-2B26DA74EE13}"/>
                  </a:ext>
                </a:extLst>
              </p:cNvPr>
              <p:cNvSpPr>
                <a:spLocks noRot="1" noChangeAspect="1" noMove="1" noResize="1" noEditPoints="1" noAdjustHandles="1" noChangeArrowheads="1" noChangeShapeType="1" noTextEdit="1"/>
              </p:cNvSpPr>
              <p:nvPr/>
            </p:nvSpPr>
            <p:spPr>
              <a:xfrm>
                <a:off x="35496" y="620688"/>
                <a:ext cx="9108504" cy="11865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156B633-41E3-4FD5-815F-C170BD259961}"/>
                  </a:ext>
                </a:extLst>
              </p:cNvPr>
              <p:cNvSpPr/>
              <p:nvPr/>
            </p:nvSpPr>
            <p:spPr>
              <a:xfrm>
                <a:off x="0" y="3789040"/>
                <a:ext cx="9108504" cy="1186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n-US" sz="2400">
                              <a:latin typeface="Cambria Math" panose="02040503050406030204" pitchFamily="18" charset="0"/>
                            </a:rPr>
                            <m:t>C</m:t>
                          </m:r>
                          <m:r>
                            <m:rPr>
                              <m:sty m:val="p"/>
                            </m:rPr>
                            <a:rPr lang="en-US" sz="2400" i="0">
                              <a:latin typeface="Cambria Math" panose="02040503050406030204" pitchFamily="18" charset="0"/>
                            </a:rPr>
                            <m:t>ost</m:t>
                          </m:r>
                        </m:e>
                        <m:sub>
                          <m:r>
                            <a:rPr lang="en-US" sz="2400" i="1">
                              <a:latin typeface="Cambria Math" panose="02040503050406030204" pitchFamily="18" charset="0"/>
                            </a:rPr>
                            <m:t>𝑙𝑎𝑏𝑜𝑟</m:t>
                          </m:r>
                        </m:sub>
                      </m:sSub>
                      <m:r>
                        <a:rPr lang="en-US" sz="2400" i="0">
                          <a:latin typeface="Cambria Math" panose="02040503050406030204" pitchFamily="18" charset="0"/>
                        </a:rPr>
                        <m:t>= </m:t>
                      </m:r>
                      <m:nary>
                        <m:naryPr>
                          <m:chr m:val="∑"/>
                          <m:limLoc m:val="undOvr"/>
                          <m:ctrlPr>
                            <a:rPr lang="en-US" sz="2400" i="1">
                              <a:latin typeface="Cambria Math" panose="02040503050406030204" pitchFamily="18" charset="0"/>
                            </a:rPr>
                          </m:ctrlPr>
                        </m:naryPr>
                        <m:sub>
                          <m:r>
                            <m:rPr>
                              <m:sty m:val="p"/>
                            </m:rPr>
                            <a:rPr lang="en-US" sz="2400" i="0">
                              <a:latin typeface="Cambria Math" panose="02040503050406030204" pitchFamily="18" charset="0"/>
                            </a:rPr>
                            <m:t>day</m:t>
                          </m:r>
                          <m:r>
                            <a:rPr lang="en-US" sz="2400" i="0">
                              <a:latin typeface="Cambria Math" panose="02040503050406030204" pitchFamily="18" charset="0"/>
                            </a:rPr>
                            <m:t>=1</m:t>
                          </m:r>
                        </m:sub>
                        <m:sup>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DAYS</m:t>
                              </m:r>
                            </m:e>
                            <m:sub>
                              <m:r>
                                <m:rPr>
                                  <m:sty m:val="p"/>
                                </m:rPr>
                                <a:rPr lang="en-US" sz="2400" i="0">
                                  <a:latin typeface="Cambria Math" panose="02040503050406030204" pitchFamily="18" charset="0"/>
                                </a:rPr>
                                <m:t>simulation</m:t>
                              </m:r>
                            </m:sub>
                          </m:sSub>
                        </m:sup>
                        <m:e>
                          <m:sSub>
                            <m:sSubPr>
                              <m:ctrlPr>
                                <a:rPr lang="en-US" sz="2400" i="1">
                                  <a:latin typeface="Cambria Math" panose="02040503050406030204" pitchFamily="18" charset="0"/>
                                </a:rPr>
                              </m:ctrlPr>
                            </m:sSubPr>
                            <m:e>
                              <m:r>
                                <m:rPr>
                                  <m:sty m:val="p"/>
                                </m:rPr>
                                <a:rPr lang="en-US" sz="2400" i="0">
                                  <a:latin typeface="Cambria Math" panose="02040503050406030204" pitchFamily="18" charset="0"/>
                                </a:rPr>
                                <m:t>FW</m:t>
                              </m:r>
                            </m:e>
                            <m:sub>
                              <m:r>
                                <m:rPr>
                                  <m:sty m:val="p"/>
                                </m:rPr>
                                <a:rPr lang="en-US" sz="2400" i="0">
                                  <a:latin typeface="Cambria Math" panose="02040503050406030204" pitchFamily="18" charset="0"/>
                                </a:rPr>
                                <m:t>harvest</m:t>
                              </m:r>
                            </m:sub>
                          </m:sSub>
                        </m:e>
                      </m:nary>
                      <m:sSub>
                        <m:sSubPr>
                          <m:ctrlPr>
                            <a:rPr lang="en-US" sz="2400" i="1">
                              <a:latin typeface="Cambria Math" panose="02040503050406030204" pitchFamily="18" charset="0"/>
                            </a:rPr>
                          </m:ctrlPr>
                        </m:sSubPr>
                        <m:e>
                          <m:r>
                            <a:rPr lang="en-US" sz="2400" i="0">
                              <a:latin typeface="Cambria Math" panose="02040503050406030204" pitchFamily="18" charset="0"/>
                            </a:rPr>
                            <m:t>×</m:t>
                          </m:r>
                          <m:r>
                            <m:rPr>
                              <m:sty m:val="p"/>
                            </m:rPr>
                            <a:rPr lang="en-US" sz="2400" i="0">
                              <a:latin typeface="Cambria Math" panose="02040503050406030204" pitchFamily="18" charset="0"/>
                            </a:rPr>
                            <m:t>Labor</m:t>
                          </m:r>
                        </m:e>
                        <m:sub>
                          <m:r>
                            <m:rPr>
                              <m:sty m:val="p"/>
                            </m:rPr>
                            <a:rPr lang="en-US" sz="2400" i="0">
                              <a:latin typeface="Cambria Math" panose="02040503050406030204" pitchFamily="18" charset="0"/>
                            </a:rPr>
                            <m:t>lettuce</m:t>
                          </m:r>
                        </m:sub>
                      </m:sSub>
                      <m:r>
                        <a:rPr lang="en-US" sz="2400" i="0">
                          <a:latin typeface="Cambria Math" panose="02040503050406030204" pitchFamily="18" charset="0"/>
                        </a:rPr>
                        <m:t>×</m:t>
                      </m:r>
                      <m:r>
                        <a:rPr lang="en-US" sz="2400" i="1">
                          <a:latin typeface="Cambria Math" panose="02040503050406030204" pitchFamily="18" charset="0"/>
                        </a:rPr>
                        <m:t>𝑊𝑎𝑔𝑒</m:t>
                      </m:r>
                      <m:r>
                        <a:rPr lang="en-US" sz="2400" i="0">
                          <a:latin typeface="Cambria Math" panose="02040503050406030204" pitchFamily="18" charset="0"/>
                        </a:rPr>
                        <m:t>×8</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hours</m:t>
                      </m:r>
                    </m:oMath>
                  </m:oMathPara>
                </a14:m>
                <a:endParaRPr lang="en-US" sz="2400" dirty="0"/>
              </a:p>
            </p:txBody>
          </p:sp>
        </mc:Choice>
        <mc:Fallback xmlns="">
          <p:sp>
            <p:nvSpPr>
              <p:cNvPr id="6" name="Rectangle 5">
                <a:extLst>
                  <a:ext uri="{FF2B5EF4-FFF2-40B4-BE49-F238E27FC236}">
                    <a16:creationId xmlns:a16="http://schemas.microsoft.com/office/drawing/2014/main" id="{4156B633-41E3-4FD5-815F-C170BD259961}"/>
                  </a:ext>
                </a:extLst>
              </p:cNvPr>
              <p:cNvSpPr>
                <a:spLocks noRot="1" noChangeAspect="1" noMove="1" noResize="1" noEditPoints="1" noAdjustHandles="1" noChangeArrowheads="1" noChangeShapeType="1" noTextEdit="1"/>
              </p:cNvSpPr>
              <p:nvPr/>
            </p:nvSpPr>
            <p:spPr>
              <a:xfrm>
                <a:off x="0" y="3789040"/>
                <a:ext cx="9108504" cy="1186543"/>
              </a:xfrm>
              <a:prstGeom prst="rect">
                <a:avLst/>
              </a:prstGeom>
              <a:blipFill>
                <a:blip r:embed="rId4"/>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74A3032-7A85-4C76-8D87-6996062BBA96}"/>
              </a:ext>
            </a:extLst>
          </p:cNvPr>
          <p:cNvSpPr/>
          <p:nvPr/>
        </p:nvSpPr>
        <p:spPr>
          <a:xfrm>
            <a:off x="0" y="4884256"/>
            <a:ext cx="9108504" cy="1785104"/>
          </a:xfrm>
          <a:prstGeom prst="rect">
            <a:avLst/>
          </a:prstGeom>
        </p:spPr>
        <p:txBody>
          <a:bodyPr wrap="square">
            <a:spAutoFit/>
          </a:bodyPr>
          <a:lstStyle/>
          <a:p>
            <a:pPr>
              <a:spcAft>
                <a:spcPts val="1200"/>
              </a:spcAft>
            </a:pPr>
            <a:r>
              <a:rPr lang="en-US" sz="2000" dirty="0" err="1">
                <a:latin typeface="Arial" panose="020B0604020202020204" pitchFamily="34" charset="0"/>
                <a:cs typeface="Arial" panose="020B0604020202020204" pitchFamily="34" charset="0"/>
              </a:rPr>
              <a:t>Cost</a:t>
            </a:r>
            <a:r>
              <a:rPr lang="en-US" sz="2000" baseline="-25000" dirty="0" err="1">
                <a:latin typeface="Arial" panose="020B0604020202020204" pitchFamily="34" charset="0"/>
                <a:cs typeface="Arial" panose="020B0604020202020204" pitchFamily="34" charset="0"/>
              </a:rPr>
              <a:t>labor</a:t>
            </a:r>
            <a:r>
              <a:rPr lang="en-US" sz="2000" dirty="0">
                <a:latin typeface="Arial" panose="020B0604020202020204" pitchFamily="34" charset="0"/>
                <a:cs typeface="Arial" panose="020B0604020202020204" pitchFamily="34" charset="0"/>
              </a:rPr>
              <a:t> [USD]: Total labor cost</a:t>
            </a:r>
          </a:p>
          <a:p>
            <a:pPr>
              <a:spcAft>
                <a:spcPts val="1200"/>
              </a:spcAft>
            </a:pPr>
            <a:r>
              <a:rPr lang="en-US" sz="2000" dirty="0" err="1">
                <a:latin typeface="Arial" panose="020B0604020202020204" pitchFamily="34" charset="0"/>
                <a:cs typeface="Arial" panose="020B0604020202020204" pitchFamily="34" charset="0"/>
              </a:rPr>
              <a:t>FW</a:t>
            </a:r>
            <a:r>
              <a:rPr lang="en-US" sz="2000" baseline="-25000" dirty="0" err="1">
                <a:latin typeface="Arial" panose="020B0604020202020204" pitchFamily="34" charset="0"/>
                <a:cs typeface="Arial" panose="020B0604020202020204" pitchFamily="34" charset="0"/>
              </a:rPr>
              <a:t>harvest</a:t>
            </a:r>
            <a:r>
              <a:rPr lang="en-US" sz="2000" dirty="0">
                <a:latin typeface="Arial" panose="020B0604020202020204" pitchFamily="34" charset="0"/>
                <a:cs typeface="Arial" panose="020B0604020202020204" pitchFamily="34" charset="0"/>
              </a:rPr>
              <a:t> [kg]: total harvested fresh weight</a:t>
            </a:r>
          </a:p>
          <a:p>
            <a:pPr>
              <a:spcAft>
                <a:spcPts val="1200"/>
              </a:spcAft>
            </a:pPr>
            <a:r>
              <a:rPr lang="en-US" sz="2000" dirty="0" err="1">
                <a:latin typeface="Arial" panose="020B0604020202020204" pitchFamily="34" charset="0"/>
                <a:cs typeface="Arial" panose="020B0604020202020204" pitchFamily="34" charset="0"/>
              </a:rPr>
              <a:t>Labor</a:t>
            </a:r>
            <a:r>
              <a:rPr lang="en-US" sz="2000" baseline="-25000" dirty="0" err="1">
                <a:latin typeface="Arial" panose="020B0604020202020204" pitchFamily="34" charset="0"/>
                <a:cs typeface="Arial" panose="020B0604020202020204" pitchFamily="34" charset="0"/>
              </a:rPr>
              <a:t>lettuce</a:t>
            </a:r>
            <a:r>
              <a:rPr lang="en-US" sz="2000" dirty="0">
                <a:latin typeface="Arial" panose="020B0604020202020204" pitchFamily="34" charset="0"/>
                <a:cs typeface="Arial" panose="020B0604020202020204" pitchFamily="34" charset="0"/>
              </a:rPr>
              <a:t> [0.315 labor person</a:t>
            </a:r>
            <a:r>
              <a:rPr lang="ja-JP" altLang="en-US" sz="2000" dirty="0">
                <a:latin typeface="Arial" panose="020B0604020202020204" pitchFamily="34" charset="0"/>
                <a:cs typeface="Arial" panose="020B0604020202020204" pitchFamily="34" charset="0"/>
              </a:rPr>
              <a:t> </a:t>
            </a:r>
            <a:r>
              <a:rPr lang="en-US" altLang="ja-JP" sz="2000" dirty="0">
                <a:latin typeface="Arial" panose="020B0604020202020204" pitchFamily="34" charset="0"/>
                <a:cs typeface="Arial" panose="020B0604020202020204" pitchFamily="34" charset="0"/>
              </a:rPr>
              <a:t>10000kg</a:t>
            </a:r>
            <a:r>
              <a:rPr lang="en-US"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necessary labor per 10000 kg yield</a:t>
            </a:r>
          </a:p>
          <a:p>
            <a:pPr>
              <a:spcAft>
                <a:spcPts val="1200"/>
              </a:spcAft>
            </a:pPr>
            <a:r>
              <a:rPr lang="en-US" sz="2000" dirty="0">
                <a:latin typeface="Arial" panose="020B0604020202020204" pitchFamily="34" charset="0"/>
                <a:cs typeface="Arial" panose="020B0604020202020204" pitchFamily="34" charset="0"/>
              </a:rPr>
              <a:t>Wage [12.79 USD labor</a:t>
            </a:r>
            <a:r>
              <a:rPr lang="en-US"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hour</a:t>
            </a:r>
            <a:r>
              <a:rPr lang="en-US"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Lettuce sales per head</a:t>
            </a:r>
          </a:p>
        </p:txBody>
      </p:sp>
    </p:spTree>
    <p:extLst>
      <p:ext uri="{BB962C8B-B14F-4D97-AF65-F5344CB8AC3E}">
        <p14:creationId xmlns:p14="http://schemas.microsoft.com/office/powerpoint/2010/main" val="596422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36</a:t>
            </a:fld>
            <a:endParaRPr kumimoji="1" lang="ja-JP" altLang="en-US"/>
          </a:p>
        </p:txBody>
      </p:sp>
      <p:sp>
        <p:nvSpPr>
          <p:cNvPr id="21" name="タイトル 3">
            <a:extLst>
              <a:ext uri="{FF2B5EF4-FFF2-40B4-BE49-F238E27FC236}">
                <a16:creationId xmlns:a16="http://schemas.microsoft.com/office/drawing/2014/main" id="{76B60260-DB6A-4F18-BE37-4FED941AA5AF}"/>
              </a:ext>
            </a:extLst>
          </p:cNvPr>
          <p:cNvSpPr>
            <a:spLocks noGrp="1"/>
          </p:cNvSpPr>
          <p:nvPr>
            <p:ph type="title"/>
          </p:nvPr>
        </p:nvSpPr>
        <p:spPr>
          <a:xfrm>
            <a:off x="0" y="-24"/>
            <a:ext cx="9144000" cy="642942"/>
          </a:xfrm>
        </p:spPr>
        <p:txBody>
          <a:bodyPr>
            <a:normAutofit/>
          </a:bodyPr>
          <a:lstStyle/>
          <a:p>
            <a:r>
              <a:rPr lang="en-US" altLang="ja-JP" sz="2400" dirty="0">
                <a:solidFill>
                  <a:schemeClr val="tx1"/>
                </a:solidFill>
              </a:rPr>
              <a:t>8. Crop production sales/cost</a:t>
            </a:r>
          </a:p>
        </p:txBody>
      </p:sp>
      <p:sp>
        <p:nvSpPr>
          <p:cNvPr id="10" name="Rectangle 9">
            <a:extLst>
              <a:ext uri="{FF2B5EF4-FFF2-40B4-BE49-F238E27FC236}">
                <a16:creationId xmlns:a16="http://schemas.microsoft.com/office/drawing/2014/main" id="{6AD02221-21A5-4355-9143-447FCF7D4D3C}"/>
              </a:ext>
            </a:extLst>
          </p:cNvPr>
          <p:cNvSpPr/>
          <p:nvPr/>
        </p:nvSpPr>
        <p:spPr>
          <a:xfrm>
            <a:off x="35496" y="1628800"/>
            <a:ext cx="9108504" cy="2092881"/>
          </a:xfrm>
          <a:prstGeom prst="rect">
            <a:avLst/>
          </a:prstGeom>
        </p:spPr>
        <p:txBody>
          <a:bodyPr wrap="square">
            <a:spAutoFit/>
          </a:bodyPr>
          <a:lstStyle/>
          <a:p>
            <a:pPr>
              <a:spcAft>
                <a:spcPts val="1200"/>
              </a:spcAft>
            </a:pPr>
            <a:r>
              <a:rPr lang="en-US" altLang="ja-JP" sz="2000" dirty="0" err="1">
                <a:latin typeface="Arial" panose="020B0604020202020204" pitchFamily="34" charset="0"/>
                <a:cs typeface="Arial" panose="020B0604020202020204" pitchFamily="34" charset="0"/>
              </a:rPr>
              <a:t>Cost</a:t>
            </a:r>
            <a:r>
              <a:rPr lang="en-US" altLang="ja-JP" sz="2000" baseline="-25000" dirty="0" err="1">
                <a:latin typeface="Arial" panose="020B0604020202020204" pitchFamily="34" charset="0"/>
                <a:cs typeface="Arial" panose="020B0604020202020204" pitchFamily="34" charset="0"/>
              </a:rPr>
              <a:t>coolingEle</a:t>
            </a:r>
            <a:r>
              <a:rPr lang="en-US" sz="2000" dirty="0">
                <a:latin typeface="Arial" panose="020B0604020202020204" pitchFamily="34" charset="0"/>
                <a:cs typeface="Arial" panose="020B0604020202020204" pitchFamily="34" charset="0"/>
              </a:rPr>
              <a:t> [USD]: Total cooling cost for cultivation by pad and fan</a:t>
            </a:r>
          </a:p>
          <a:p>
            <a:pPr>
              <a:spcAft>
                <a:spcPts val="1200"/>
              </a:spcAft>
            </a:pPr>
            <a:r>
              <a:rPr lang="en-US" sz="2000" dirty="0" err="1">
                <a:latin typeface="Arial" panose="020B0604020202020204" pitchFamily="34" charset="0"/>
                <a:cs typeface="Arial" panose="020B0604020202020204" pitchFamily="34" charset="0"/>
              </a:rPr>
              <a:t>Cost</a:t>
            </a:r>
            <a:r>
              <a:rPr lang="en-US" sz="2000" baseline="-25000" dirty="0" err="1">
                <a:latin typeface="Arial" panose="020B0604020202020204" pitchFamily="34" charset="0"/>
                <a:cs typeface="Arial" panose="020B0604020202020204" pitchFamily="34" charset="0"/>
              </a:rPr>
              <a:t>monthlyRetailEle</a:t>
            </a:r>
            <a:r>
              <a:rPr lang="en-US" sz="2000" dirty="0">
                <a:latin typeface="Arial" panose="020B0604020202020204" pitchFamily="34" charset="0"/>
                <a:cs typeface="Arial" panose="020B0604020202020204" pitchFamily="34" charset="0"/>
              </a:rPr>
              <a:t> [USD kWh</a:t>
            </a:r>
            <a:r>
              <a:rPr lang="en-US" sz="2000" baseline="30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residential electricity price each month per kWh (10.99 – 12.78)</a:t>
            </a:r>
          </a:p>
          <a:p>
            <a:pPr>
              <a:spcAft>
                <a:spcPts val="1200"/>
              </a:spcAft>
            </a:pPr>
            <a:r>
              <a:rPr lang="en-US" sz="2000" dirty="0" err="1">
                <a:latin typeface="Arial" panose="020B0604020202020204" pitchFamily="34" charset="0"/>
                <a:cs typeface="Arial" panose="020B0604020202020204" pitchFamily="34" charset="0"/>
              </a:rPr>
              <a:t>Q</a:t>
            </a:r>
            <a:r>
              <a:rPr lang="en-US" sz="2000" baseline="-25000" dirty="0" err="1">
                <a:latin typeface="Arial" panose="020B0604020202020204" pitchFamily="34" charset="0"/>
                <a:cs typeface="Arial" panose="020B0604020202020204" pitchFamily="34" charset="0"/>
              </a:rPr>
              <a:t>VCool</a:t>
            </a:r>
            <a:r>
              <a:rPr lang="en-US" sz="2000" dirty="0">
                <a:latin typeface="Arial" panose="020B0604020202020204" pitchFamily="34" charset="0"/>
                <a:cs typeface="Arial" panose="020B0604020202020204" pitchFamily="34" charset="0"/>
              </a:rPr>
              <a:t> [W]: required cooling energy</a:t>
            </a:r>
          </a:p>
          <a:p>
            <a:pPr>
              <a:spcAft>
                <a:spcPts val="1200"/>
              </a:spcAft>
            </a:pPr>
            <a:r>
              <a:rPr lang="en-US" sz="2000" dirty="0" err="1">
                <a:latin typeface="Arial" panose="020B0604020202020204" pitchFamily="34" charset="0"/>
                <a:cs typeface="Arial" panose="020B0604020202020204" pitchFamily="34" charset="0"/>
              </a:rPr>
              <a:t>COP</a:t>
            </a:r>
            <a:r>
              <a:rPr lang="en-US" sz="2000" baseline="-25000" dirty="0" err="1">
                <a:latin typeface="Arial" panose="020B0604020202020204" pitchFamily="34" charset="0"/>
                <a:cs typeface="Arial" panose="020B0604020202020204" pitchFamily="34" charset="0"/>
              </a:rPr>
              <a:t>padAndFan</a:t>
            </a:r>
            <a:r>
              <a:rPr lang="en-US" sz="2000" dirty="0">
                <a:latin typeface="Arial" panose="020B0604020202020204" pitchFamily="34" charset="0"/>
                <a:cs typeface="Arial" panose="020B0604020202020204" pitchFamily="34" charset="0"/>
              </a:rPr>
              <a:t> [-]: COP (coefficient of performance) of pad and fan cooling (15)</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FCD0DE5-3A2D-44C6-B4FD-2B26DA74EE13}"/>
                  </a:ext>
                </a:extLst>
              </p:cNvPr>
              <p:cNvSpPr/>
              <p:nvPr/>
            </p:nvSpPr>
            <p:spPr>
              <a:xfrm>
                <a:off x="35496" y="620688"/>
                <a:ext cx="9108504" cy="10084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Cost</m:t>
                          </m:r>
                        </m:e>
                        <m:sub>
                          <m:r>
                            <a:rPr lang="en-US" sz="2000" i="1">
                              <a:latin typeface="Cambria Math" panose="02040503050406030204" pitchFamily="18" charset="0"/>
                            </a:rPr>
                            <m:t>𝑐𝑜𝑜𝑙𝑖𝑛𝑔𝐸𝑙𝑒</m:t>
                          </m:r>
                        </m:sub>
                      </m:sSub>
                      <m:r>
                        <a:rPr lang="en-US" sz="2000">
                          <a:latin typeface="Cambria Math" panose="02040503050406030204" pitchFamily="18" charset="0"/>
                        </a:rPr>
                        <m:t>= </m:t>
                      </m:r>
                      <m:nary>
                        <m:naryPr>
                          <m:chr m:val="∑"/>
                          <m:limLoc m:val="undOvr"/>
                          <m:ctrlPr>
                            <a:rPr lang="en-US" sz="2000" i="1">
                              <a:latin typeface="Cambria Math" panose="02040503050406030204" pitchFamily="18" charset="0"/>
                            </a:rPr>
                          </m:ctrlPr>
                        </m:naryPr>
                        <m:sub>
                          <m:r>
                            <m:rPr>
                              <m:sty m:val="p"/>
                            </m:rPr>
                            <a:rPr lang="en-US" sz="2000">
                              <a:latin typeface="Cambria Math" panose="02040503050406030204" pitchFamily="18" charset="0"/>
                            </a:rPr>
                            <m:t>day</m:t>
                          </m:r>
                          <m:r>
                            <a:rPr lang="en-US" sz="2000">
                              <a:latin typeface="Cambria Math" panose="02040503050406030204" pitchFamily="18" charset="0"/>
                            </a:rPr>
                            <m:t>=1</m:t>
                          </m:r>
                        </m:sub>
                        <m:sup>
                          <m:sSub>
                            <m:sSubPr>
                              <m:ctrlPr>
                                <a:rPr lang="en-US" sz="2000" i="1">
                                  <a:latin typeface="Cambria Math" panose="02040503050406030204" pitchFamily="18" charset="0"/>
                                </a:rPr>
                              </m:ctrlPr>
                            </m:sSubPr>
                            <m:e>
                              <m:r>
                                <m:rPr>
                                  <m:sty m:val="p"/>
                                </m:rPr>
                                <a:rPr lang="en-US" sz="2000">
                                  <a:latin typeface="Cambria Math" panose="02040503050406030204" pitchFamily="18" charset="0"/>
                                </a:rPr>
                                <m:t>DAYS</m:t>
                              </m:r>
                            </m:e>
                            <m:sub>
                              <m:r>
                                <m:rPr>
                                  <m:sty m:val="p"/>
                                </m:rPr>
                                <a:rPr lang="en-US" sz="2000">
                                  <a:latin typeface="Cambria Math" panose="02040503050406030204" pitchFamily="18" charset="0"/>
                                </a:rPr>
                                <m:t>simulation</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𝐶𝑜𝑠𝑡</m:t>
                              </m:r>
                            </m:e>
                            <m:sub>
                              <m:r>
                                <m:rPr>
                                  <m:sty m:val="p"/>
                                </m:rPr>
                                <a:rPr lang="en-US" sz="2000" baseline="-25000">
                                  <a:latin typeface="Cambria Math" panose="02040503050406030204" pitchFamily="18" charset="0"/>
                                </a:rPr>
                                <m:t>monthlyRetailEle</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h𝑜𝑢𝑟</m:t>
                              </m:r>
                              <m:r>
                                <a:rPr lang="en-US" sz="2000" i="1">
                                  <a:latin typeface="Cambria Math" panose="02040503050406030204" pitchFamily="18" charset="0"/>
                                </a:rPr>
                                <m:t>=1</m:t>
                              </m:r>
                            </m:sub>
                            <m:sup>
                              <m:sSub>
                                <m:sSubPr>
                                  <m:ctrlPr>
                                    <a:rPr lang="en-US" sz="2000" i="1">
                                      <a:latin typeface="Cambria Math" panose="02040503050406030204" pitchFamily="18" charset="0"/>
                                    </a:rPr>
                                  </m:ctrlPr>
                                </m:sSubPr>
                                <m:e>
                                  <m:r>
                                    <a:rPr lang="en-US" sz="2000" i="1">
                                      <a:latin typeface="Cambria Math" panose="02040503050406030204" pitchFamily="18" charset="0"/>
                                    </a:rPr>
                                    <m:t>h𝑜𝑢𝑟</m:t>
                                  </m:r>
                                </m:e>
                                <m:sub>
                                  <m:r>
                                    <a:rPr lang="en-US" sz="2000" i="1">
                                      <a:latin typeface="Cambria Math" panose="02040503050406030204" pitchFamily="18" charset="0"/>
                                    </a:rPr>
                                    <m:t>𝑒𝑛𝑑</m:t>
                                  </m:r>
                                </m:sub>
                              </m:sSub>
                            </m:sup>
                            <m:e>
                              <m:d>
                                <m:dPr>
                                  <m:ctrlPr>
                                    <a:rPr lang="en-US" sz="2000" i="1">
                                      <a:latin typeface="Cambria Math" panose="02040503050406030204" pitchFamily="18" charset="0"/>
                                    </a:rPr>
                                  </m:ctrlPr>
                                </m:dPr>
                                <m:e>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𝑉𝐶𝑜𝑜𝑙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𝐶𝑂𝑃</m:t>
                                          </m:r>
                                        </m:e>
                                        <m:sub>
                                          <m:r>
                                            <a:rPr lang="en-US" sz="2000" i="1">
                                              <a:latin typeface="Cambria Math" panose="02040503050406030204" pitchFamily="18" charset="0"/>
                                            </a:rPr>
                                            <m:t>𝑝𝑎𝑑𝐴𝑛𝑑𝐹𝑎𝑛</m:t>
                                          </m:r>
                                        </m:sub>
                                      </m:sSub>
                                    </m:den>
                                  </m:f>
                                </m:e>
                              </m:d>
                            </m:e>
                          </m:nary>
                        </m:e>
                      </m:nary>
                    </m:oMath>
                  </m:oMathPara>
                </a14:m>
                <a:endParaRPr lang="en-US" sz="2800" dirty="0"/>
              </a:p>
            </p:txBody>
          </p:sp>
        </mc:Choice>
        <mc:Fallback xmlns="">
          <p:sp>
            <p:nvSpPr>
              <p:cNvPr id="5" name="Rectangle 4">
                <a:extLst>
                  <a:ext uri="{FF2B5EF4-FFF2-40B4-BE49-F238E27FC236}">
                    <a16:creationId xmlns:a16="http://schemas.microsoft.com/office/drawing/2014/main" id="{EFCD0DE5-3A2D-44C6-B4FD-2B26DA74EE13}"/>
                  </a:ext>
                </a:extLst>
              </p:cNvPr>
              <p:cNvSpPr>
                <a:spLocks noRot="1" noChangeAspect="1" noMove="1" noResize="1" noEditPoints="1" noAdjustHandles="1" noChangeArrowheads="1" noChangeShapeType="1" noTextEdit="1"/>
              </p:cNvSpPr>
              <p:nvPr/>
            </p:nvSpPr>
            <p:spPr>
              <a:xfrm>
                <a:off x="35496" y="620688"/>
                <a:ext cx="9108504" cy="10084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80995B7-5753-4D10-865B-F6722BD3ED5E}"/>
                  </a:ext>
                </a:extLst>
              </p:cNvPr>
              <p:cNvSpPr/>
              <p:nvPr/>
            </p:nvSpPr>
            <p:spPr>
              <a:xfrm>
                <a:off x="17748" y="3596113"/>
                <a:ext cx="9108504" cy="9130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C</m:t>
                          </m:r>
                          <m:r>
                            <m:rPr>
                              <m:sty m:val="p"/>
                            </m:rPr>
                            <a:rPr lang="en-US" i="0">
                              <a:latin typeface="Cambria Math" panose="02040503050406030204" pitchFamily="18" charset="0"/>
                            </a:rPr>
                            <m:t>ost</m:t>
                          </m:r>
                        </m:e>
                        <m:sub>
                          <m:r>
                            <a:rPr lang="en-US" i="1">
                              <a:latin typeface="Cambria Math" panose="02040503050406030204" pitchFamily="18" charset="0"/>
                            </a:rPr>
                            <m:t>𝑁𝐺</m:t>
                          </m:r>
                        </m:sub>
                      </m:sSub>
                      <m:r>
                        <a:rPr lang="en-US" i="0">
                          <a:latin typeface="Cambria Math" panose="02040503050406030204" pitchFamily="18" charset="0"/>
                        </a:rPr>
                        <m:t>= </m:t>
                      </m:r>
                      <m:nary>
                        <m:naryPr>
                          <m:chr m:val="∑"/>
                          <m:limLoc m:val="undOvr"/>
                          <m:ctrlPr>
                            <a:rPr lang="en-US" i="1">
                              <a:latin typeface="Cambria Math" panose="02040503050406030204" pitchFamily="18" charset="0"/>
                            </a:rPr>
                          </m:ctrlPr>
                        </m:naryPr>
                        <m:sub>
                          <m:r>
                            <m:rPr>
                              <m:sty m:val="p"/>
                            </m:rPr>
                            <a:rPr lang="en-US" i="0">
                              <a:latin typeface="Cambria Math" panose="02040503050406030204" pitchFamily="18" charset="0"/>
                            </a:rPr>
                            <m:t>day</m:t>
                          </m:r>
                          <m:r>
                            <a:rPr lang="en-US" i="0">
                              <a:latin typeface="Cambria Math" panose="02040503050406030204" pitchFamily="18" charset="0"/>
                            </a:rPr>
                            <m:t>=1</m:t>
                          </m:r>
                        </m:sub>
                        <m:sup>
                          <m:sSub>
                            <m:sSubPr>
                              <m:ctrlPr>
                                <a:rPr lang="en-US" i="1">
                                  <a:latin typeface="Cambria Math" panose="02040503050406030204" pitchFamily="18" charset="0"/>
                                </a:rPr>
                              </m:ctrlPr>
                            </m:sSubPr>
                            <m:e>
                              <m:r>
                                <m:rPr>
                                  <m:sty m:val="p"/>
                                </m:rPr>
                                <a:rPr lang="en-US" i="0">
                                  <a:latin typeface="Cambria Math" panose="02040503050406030204" pitchFamily="18" charset="0"/>
                                </a:rPr>
                                <m:t>DAYS</m:t>
                              </m:r>
                            </m:e>
                            <m:sub>
                              <m:r>
                                <m:rPr>
                                  <m:sty m:val="p"/>
                                </m:rPr>
                                <a:rPr lang="en-US" i="0">
                                  <a:latin typeface="Cambria Math" panose="02040503050406030204" pitchFamily="18" charset="0"/>
                                </a:rPr>
                                <m:t>simulation</m:t>
                              </m:r>
                            </m:sub>
                          </m:sSub>
                        </m:sup>
                        <m:e>
                          <m:sSub>
                            <m:sSubPr>
                              <m:ctrlPr>
                                <a:rPr lang="en-US" i="1">
                                  <a:latin typeface="Cambria Math" panose="02040503050406030204" pitchFamily="18" charset="0"/>
                                </a:rPr>
                              </m:ctrlPr>
                            </m:sSubPr>
                            <m:e>
                              <m:r>
                                <a:rPr lang="en-US" i="1">
                                  <a:latin typeface="Cambria Math" panose="02040503050406030204" pitchFamily="18" charset="0"/>
                                </a:rPr>
                                <m:t>𝐶𝑜𝑠𝑡</m:t>
                              </m:r>
                            </m:e>
                            <m:sub>
                              <m:r>
                                <m:rPr>
                                  <m:sty m:val="p"/>
                                </m:rPr>
                                <a:rPr lang="en-US" i="0">
                                  <a:latin typeface="Cambria Math" panose="02040503050406030204" pitchFamily="18" charset="0"/>
                                </a:rPr>
                                <m:t>monthlyGas</m:t>
                              </m:r>
                            </m:sub>
                          </m:sSub>
                          <m:r>
                            <a:rPr lang="en-US" i="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h𝑜𝑢𝑟</m:t>
                              </m:r>
                              <m:r>
                                <a:rPr lang="en-US" i="0">
                                  <a:latin typeface="Cambria Math" panose="02040503050406030204" pitchFamily="18" charset="0"/>
                                </a:rPr>
                                <m:t>=</m:t>
                              </m:r>
                              <m:r>
                                <a:rPr lang="en-US" i="0"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h𝑜𝑢𝑟</m:t>
                                  </m:r>
                                </m:e>
                                <m:sub>
                                  <m:r>
                                    <a:rPr lang="en-US" i="1">
                                      <a:latin typeface="Cambria Math" panose="02040503050406030204" pitchFamily="18" charset="0"/>
                                    </a:rPr>
                                    <m:t>𝑒𝑛𝑑</m:t>
                                  </m:r>
                                </m:sub>
                              </m:s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𝑉𝐻𝑒𝑎𝑡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h𝑒𝑎𝑡𝑒𝑟</m:t>
                                      </m:r>
                                    </m:sub>
                                  </m:sSub>
                                </m:e>
                              </m:d>
                            </m:e>
                          </m:nary>
                        </m:e>
                      </m:nary>
                    </m:oMath>
                  </m:oMathPara>
                </a14:m>
                <a:endParaRPr lang="en-US" dirty="0"/>
              </a:p>
            </p:txBody>
          </p:sp>
        </mc:Choice>
        <mc:Fallback xmlns="">
          <p:sp>
            <p:nvSpPr>
              <p:cNvPr id="2" name="Rectangle 1">
                <a:extLst>
                  <a:ext uri="{FF2B5EF4-FFF2-40B4-BE49-F238E27FC236}">
                    <a16:creationId xmlns:a16="http://schemas.microsoft.com/office/drawing/2014/main" id="{380995B7-5753-4D10-865B-F6722BD3ED5E}"/>
                  </a:ext>
                </a:extLst>
              </p:cNvPr>
              <p:cNvSpPr>
                <a:spLocks noRot="1" noChangeAspect="1" noMove="1" noResize="1" noEditPoints="1" noAdjustHandles="1" noChangeArrowheads="1" noChangeShapeType="1" noTextEdit="1"/>
              </p:cNvSpPr>
              <p:nvPr/>
            </p:nvSpPr>
            <p:spPr>
              <a:xfrm>
                <a:off x="17748" y="3596113"/>
                <a:ext cx="9108504" cy="913007"/>
              </a:xfrm>
              <a:prstGeom prst="rect">
                <a:avLst/>
              </a:prstGeom>
              <a:blipFill>
                <a:blip r:embed="rId4"/>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8C391DA-3E79-4F1E-BC5D-E5019620C426}"/>
              </a:ext>
            </a:extLst>
          </p:cNvPr>
          <p:cNvSpPr/>
          <p:nvPr/>
        </p:nvSpPr>
        <p:spPr>
          <a:xfrm>
            <a:off x="0" y="4509120"/>
            <a:ext cx="9108504" cy="2092881"/>
          </a:xfrm>
          <a:prstGeom prst="rect">
            <a:avLst/>
          </a:prstGeom>
        </p:spPr>
        <p:txBody>
          <a:bodyPr wrap="square">
            <a:spAutoFit/>
          </a:bodyPr>
          <a:lstStyle/>
          <a:p>
            <a:pPr>
              <a:spcAft>
                <a:spcPts val="1200"/>
              </a:spcAft>
            </a:pPr>
            <a:r>
              <a:rPr lang="en-US" altLang="ja-JP" sz="2000" dirty="0" err="1">
                <a:latin typeface="Arial" panose="020B0604020202020204" pitchFamily="34" charset="0"/>
                <a:cs typeface="Arial" panose="020B0604020202020204" pitchFamily="34" charset="0"/>
              </a:rPr>
              <a:t>Cost</a:t>
            </a:r>
            <a:r>
              <a:rPr lang="en-US" altLang="ja-JP" sz="2000" baseline="-25000" dirty="0" err="1">
                <a:latin typeface="Arial" panose="020B0604020202020204" pitchFamily="34" charset="0"/>
                <a:cs typeface="Arial" panose="020B0604020202020204" pitchFamily="34" charset="0"/>
              </a:rPr>
              <a:t>NG</a:t>
            </a:r>
            <a:r>
              <a:rPr lang="en-US" sz="2000" dirty="0">
                <a:latin typeface="Arial" panose="020B0604020202020204" pitchFamily="34" charset="0"/>
                <a:cs typeface="Arial" panose="020B0604020202020204" pitchFamily="34" charset="0"/>
              </a:rPr>
              <a:t> [USD]: Total heating cost for cultivation by natural gas heating</a:t>
            </a:r>
          </a:p>
          <a:p>
            <a:pPr>
              <a:spcAft>
                <a:spcPts val="1200"/>
              </a:spcAft>
            </a:pPr>
            <a:r>
              <a:rPr lang="en-US" sz="2000" dirty="0" err="1">
                <a:latin typeface="Arial" panose="020B0604020202020204" pitchFamily="34" charset="0"/>
                <a:cs typeface="Arial" panose="020B0604020202020204" pitchFamily="34" charset="0"/>
              </a:rPr>
              <a:t>Cost</a:t>
            </a:r>
            <a:r>
              <a:rPr lang="en-US" sz="2000" baseline="-25000" dirty="0" err="1">
                <a:latin typeface="Arial" panose="020B0604020202020204" pitchFamily="34" charset="0"/>
                <a:cs typeface="Arial" panose="020B0604020202020204" pitchFamily="34" charset="0"/>
              </a:rPr>
              <a:t>monthlyGas</a:t>
            </a:r>
            <a:r>
              <a:rPr lang="en-US" sz="2000" dirty="0">
                <a:latin typeface="Arial" panose="020B0604020202020204" pitchFamily="34" charset="0"/>
                <a:cs typeface="Arial" panose="020B0604020202020204" pitchFamily="34" charset="0"/>
              </a:rPr>
              <a:t> [USD 1000 ft</a:t>
            </a:r>
            <a:r>
              <a:rPr lang="en-US" sz="2000" baseline="30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residential natural gas price at Arizona (12.75 – 24.1)</a:t>
            </a:r>
          </a:p>
          <a:p>
            <a:pPr>
              <a:spcAft>
                <a:spcPts val="1200"/>
              </a:spcAft>
            </a:pPr>
            <a:r>
              <a:rPr lang="en-US" sz="2000" dirty="0" err="1">
                <a:latin typeface="Arial" panose="020B0604020202020204" pitchFamily="34" charset="0"/>
                <a:cs typeface="Arial" panose="020B0604020202020204" pitchFamily="34" charset="0"/>
              </a:rPr>
              <a:t>Q</a:t>
            </a:r>
            <a:r>
              <a:rPr lang="en-US" sz="2000" baseline="-25000" dirty="0" err="1">
                <a:latin typeface="Arial" panose="020B0604020202020204" pitchFamily="34" charset="0"/>
                <a:cs typeface="Arial" panose="020B0604020202020204" pitchFamily="34" charset="0"/>
              </a:rPr>
              <a:t>VHeat</a:t>
            </a:r>
            <a:r>
              <a:rPr lang="en-US" sz="2000" dirty="0">
                <a:latin typeface="Arial" panose="020B0604020202020204" pitchFamily="34" charset="0"/>
                <a:cs typeface="Arial" panose="020B0604020202020204" pitchFamily="34" charset="0"/>
              </a:rPr>
              <a:t> [W]: required heating energy</a:t>
            </a:r>
          </a:p>
          <a:p>
            <a:pPr>
              <a:spcAft>
                <a:spcPts val="1200"/>
              </a:spcAft>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heater</a:t>
            </a:r>
            <a:r>
              <a:rPr lang="en-US" sz="2000" dirty="0">
                <a:latin typeface="Arial" panose="020B0604020202020204" pitchFamily="34" charset="0"/>
                <a:cs typeface="Arial" panose="020B0604020202020204" pitchFamily="34" charset="0"/>
              </a:rPr>
              <a:t> [-]: thermal efficiency of heating equipment (0.9)</a:t>
            </a:r>
          </a:p>
        </p:txBody>
      </p:sp>
    </p:spTree>
    <p:extLst>
      <p:ext uri="{BB962C8B-B14F-4D97-AF65-F5344CB8AC3E}">
        <p14:creationId xmlns:p14="http://schemas.microsoft.com/office/powerpoint/2010/main" val="681435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37</a:t>
            </a:fld>
            <a:endParaRPr kumimoji="1" lang="ja-JP" altLang="en-US"/>
          </a:p>
        </p:txBody>
      </p:sp>
      <p:sp>
        <p:nvSpPr>
          <p:cNvPr id="21" name="タイトル 3">
            <a:extLst>
              <a:ext uri="{FF2B5EF4-FFF2-40B4-BE49-F238E27FC236}">
                <a16:creationId xmlns:a16="http://schemas.microsoft.com/office/drawing/2014/main" id="{76B60260-DB6A-4F18-BE37-4FED941AA5AF}"/>
              </a:ext>
            </a:extLst>
          </p:cNvPr>
          <p:cNvSpPr>
            <a:spLocks noGrp="1"/>
          </p:cNvSpPr>
          <p:nvPr>
            <p:ph type="title"/>
          </p:nvPr>
        </p:nvSpPr>
        <p:spPr>
          <a:xfrm>
            <a:off x="0" y="-24"/>
            <a:ext cx="9144000" cy="642942"/>
          </a:xfrm>
        </p:spPr>
        <p:txBody>
          <a:bodyPr>
            <a:normAutofit/>
          </a:bodyPr>
          <a:lstStyle/>
          <a:p>
            <a:r>
              <a:rPr lang="en-US" altLang="ja-JP" sz="2400" dirty="0">
                <a:solidFill>
                  <a:prstClr val="black"/>
                </a:solidFill>
                <a:latin typeface="Lucida Sans Unicode"/>
                <a:ea typeface="ＭＳ Ｐゴシック" panose="020B0600070205080204" pitchFamily="34" charset="-128"/>
              </a:rPr>
              <a:t>9. Economic</a:t>
            </a:r>
            <a:r>
              <a:rPr lang="ja-JP" altLang="en-US" sz="2400" dirty="0">
                <a:solidFill>
                  <a:prstClr val="black"/>
                </a:solidFill>
                <a:latin typeface="Lucida Sans Unicode"/>
                <a:ea typeface="ＭＳ Ｐゴシック" panose="020B0600070205080204" pitchFamily="34" charset="-128"/>
              </a:rPr>
              <a:t> </a:t>
            </a:r>
            <a:r>
              <a:rPr lang="en-US" altLang="ja-JP" sz="2400" dirty="0">
                <a:solidFill>
                  <a:prstClr val="black"/>
                </a:solidFill>
                <a:latin typeface="Lucida Sans Unicode"/>
                <a:ea typeface="ＭＳ Ｐゴシック" panose="020B0600070205080204" pitchFamily="34" charset="-128"/>
              </a:rPr>
              <a:t>profit</a:t>
            </a:r>
            <a:endParaRPr lang="en-US" sz="2400" dirty="0">
              <a:solidFill>
                <a:prstClr val="black"/>
              </a:solidFill>
              <a:latin typeface="Lucida Sans Unicode"/>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812A4F5-2359-416B-836B-8C24792FEF50}"/>
                  </a:ext>
                </a:extLst>
              </p:cNvPr>
              <p:cNvGraphicFramePr>
                <a:graphicFrameLocks noGrp="1"/>
              </p:cNvGraphicFramePr>
              <p:nvPr>
                <p:extLst>
                  <p:ext uri="{D42A27DB-BD31-4B8C-83A1-F6EECF244321}">
                    <p14:modId xmlns:p14="http://schemas.microsoft.com/office/powerpoint/2010/main" val="1709256126"/>
                  </p:ext>
                </p:extLst>
              </p:nvPr>
            </p:nvGraphicFramePr>
            <p:xfrm>
              <a:off x="161764" y="2060848"/>
              <a:ext cx="8820472" cy="2034160"/>
            </p:xfrm>
            <a:graphic>
              <a:graphicData uri="http://schemas.openxmlformats.org/drawingml/2006/table">
                <a:tbl>
                  <a:tblPr firstRow="1" firstCol="1" bandRow="1"/>
                  <a:tblGrid>
                    <a:gridCol w="8820472">
                      <a:extLst>
                        <a:ext uri="{9D8B030D-6E8A-4147-A177-3AD203B41FA5}">
                          <a16:colId xmlns:a16="http://schemas.microsoft.com/office/drawing/2014/main" val="2631523589"/>
                        </a:ext>
                      </a:extLst>
                    </a:gridCol>
                  </a:tblGrid>
                  <a:tr h="0">
                    <a:tc>
                      <a:txBody>
                        <a:bodyPr/>
                        <a:lstStyle/>
                        <a:p>
                          <a:pPr marL="0" marR="0" algn="l">
                            <a:lnSpc>
                              <a:spcPct val="15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Profit</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plant</m:t>
                                    </m:r>
                                  </m:sub>
                                </m:sSub>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Sales</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𝑙𝑒𝑡𝑡𝑢𝑐𝑒𝑇𝑜𝑡𝑎𝑙</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Cost</m:t>
                                    </m:r>
                                  </m:e>
                                  <m:sub>
                                    <m:r>
                                      <m:rPr>
                                        <m:sty m:val="p"/>
                                      </m:rPr>
                                      <a:rPr lang="en-US" sz="2800" baseline="-25000">
                                        <a:effectLst/>
                                        <a:latin typeface="Cambria Math" panose="02040503050406030204" pitchFamily="18" charset="0"/>
                                        <a:ea typeface="Times New Roman" panose="02020603050405020304" pitchFamily="18" charset="0"/>
                                        <a:cs typeface="Times New Roman" panose="02020603050405020304" pitchFamily="18" charset="0"/>
                                      </a:rPr>
                                      <m:t>lettuceTotal</m:t>
                                    </m:r>
                                  </m:sub>
                                </m:sSub>
                              </m:oMath>
                            </m:oMathPara>
                          </a14:m>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9166029"/>
                      </a:ext>
                    </a:extLst>
                  </a:tr>
                  <a:tr h="0">
                    <a:tc>
                      <a:txBody>
                        <a:bodyPr/>
                        <a:lstStyle/>
                        <a:p>
                          <a:pPr marL="0" marR="0" algn="l">
                            <a:lnSpc>
                              <a:spcPct val="15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Profit</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ele</m:t>
                                    </m:r>
                                  </m:sub>
                                </m:sSub>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Sales</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ele</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Cost</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ele</m:t>
                                    </m:r>
                                  </m:sub>
                                </m:sSub>
                              </m:oMath>
                            </m:oMathPara>
                          </a14:m>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901312"/>
                      </a:ext>
                    </a:extLst>
                  </a:tr>
                  <a:tr h="0">
                    <a:tc>
                      <a:txBody>
                        <a:bodyPr/>
                        <a:lstStyle/>
                        <a:p>
                          <a:pPr marL="0" marR="0" algn="l">
                            <a:lnSpc>
                              <a:spcPct val="15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Profit</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all</m:t>
                                    </m:r>
                                  </m:sub>
                                </m:sSub>
                                <m:r>
                                  <a:rPr lang="en-US" sz="28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Profit</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plant</m:t>
                                    </m:r>
                                  </m:sub>
                                </m:sSub>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Profit</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ele</m:t>
                                    </m:r>
                                  </m:sub>
                                </m:sSub>
                              </m:oMath>
                            </m:oMathPara>
                          </a14:m>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8468813"/>
                      </a:ext>
                    </a:extLst>
                  </a:tr>
                </a:tbl>
              </a:graphicData>
            </a:graphic>
          </p:graphicFrame>
        </mc:Choice>
        <mc:Fallback xmlns="">
          <p:graphicFrame>
            <p:nvGraphicFramePr>
              <p:cNvPr id="6" name="Table 5">
                <a:extLst>
                  <a:ext uri="{FF2B5EF4-FFF2-40B4-BE49-F238E27FC236}">
                    <a16:creationId xmlns:a16="http://schemas.microsoft.com/office/drawing/2014/main" id="{D812A4F5-2359-416B-836B-8C24792FEF50}"/>
                  </a:ext>
                </a:extLst>
              </p:cNvPr>
              <p:cNvGraphicFramePr>
                <a:graphicFrameLocks noGrp="1"/>
              </p:cNvGraphicFramePr>
              <p:nvPr>
                <p:extLst>
                  <p:ext uri="{D42A27DB-BD31-4B8C-83A1-F6EECF244321}">
                    <p14:modId xmlns:p14="http://schemas.microsoft.com/office/powerpoint/2010/main" val="1709256126"/>
                  </p:ext>
                </p:extLst>
              </p:nvPr>
            </p:nvGraphicFramePr>
            <p:xfrm>
              <a:off x="161764" y="2060848"/>
              <a:ext cx="8820472" cy="2034160"/>
            </p:xfrm>
            <a:graphic>
              <a:graphicData uri="http://schemas.openxmlformats.org/drawingml/2006/table">
                <a:tbl>
                  <a:tblPr firstRow="1" firstCol="1" bandRow="1"/>
                  <a:tblGrid>
                    <a:gridCol w="8820472">
                      <a:extLst>
                        <a:ext uri="{9D8B030D-6E8A-4147-A177-3AD203B41FA5}">
                          <a16:colId xmlns:a16="http://schemas.microsoft.com/office/drawing/2014/main" val="2631523589"/>
                        </a:ext>
                      </a:extLst>
                    </a:gridCol>
                  </a:tblGrid>
                  <a:tr h="697040">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b="-192982"/>
                          </a:stretch>
                        </a:blipFill>
                      </a:tcPr>
                    </a:tc>
                    <a:extLst>
                      <a:ext uri="{0D108BD9-81ED-4DB2-BD59-A6C34878D82A}">
                        <a16:rowId xmlns:a16="http://schemas.microsoft.com/office/drawing/2014/main" val="1899166029"/>
                      </a:ext>
                    </a:extLst>
                  </a:tr>
                  <a:tr h="640080">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7547" b="-107547"/>
                          </a:stretch>
                        </a:blipFill>
                      </a:tcPr>
                    </a:tc>
                    <a:extLst>
                      <a:ext uri="{0D108BD9-81ED-4DB2-BD59-A6C34878D82A}">
                        <a16:rowId xmlns:a16="http://schemas.microsoft.com/office/drawing/2014/main" val="4270901312"/>
                      </a:ext>
                    </a:extLst>
                  </a:tr>
                  <a:tr h="697040">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92982"/>
                          </a:stretch>
                        </a:blipFill>
                      </a:tcPr>
                    </a:tc>
                    <a:extLst>
                      <a:ext uri="{0D108BD9-81ED-4DB2-BD59-A6C34878D82A}">
                        <a16:rowId xmlns:a16="http://schemas.microsoft.com/office/drawing/2014/main" val="3638468813"/>
                      </a:ext>
                    </a:extLst>
                  </a:tr>
                </a:tbl>
              </a:graphicData>
            </a:graphic>
          </p:graphicFrame>
        </mc:Fallback>
      </mc:AlternateContent>
      <p:sp>
        <p:nvSpPr>
          <p:cNvPr id="12" name="Callout: Line 11">
            <a:extLst>
              <a:ext uri="{FF2B5EF4-FFF2-40B4-BE49-F238E27FC236}">
                <a16:creationId xmlns:a16="http://schemas.microsoft.com/office/drawing/2014/main" id="{2ABB249D-1E7B-4759-86E5-D4B34FD46D9D}"/>
              </a:ext>
            </a:extLst>
          </p:cNvPr>
          <p:cNvSpPr/>
          <p:nvPr/>
        </p:nvSpPr>
        <p:spPr>
          <a:xfrm>
            <a:off x="4860032" y="836712"/>
            <a:ext cx="3172821" cy="642941"/>
          </a:xfrm>
          <a:prstGeom prst="borderCallout1">
            <a:avLst>
              <a:gd name="adj1" fmla="val 52612"/>
              <a:gd name="adj2" fmla="val -3187"/>
              <a:gd name="adj3" fmla="val 211984"/>
              <a:gd name="adj4" fmla="val -7533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From Model 8. Crop production sales/cost</a:t>
            </a:r>
          </a:p>
        </p:txBody>
      </p:sp>
      <p:cxnSp>
        <p:nvCxnSpPr>
          <p:cNvPr id="13" name="Straight Connector 12">
            <a:extLst>
              <a:ext uri="{FF2B5EF4-FFF2-40B4-BE49-F238E27FC236}">
                <a16:creationId xmlns:a16="http://schemas.microsoft.com/office/drawing/2014/main" id="{97B8311C-1838-424F-92A0-833B26E02D15}"/>
              </a:ext>
            </a:extLst>
          </p:cNvPr>
          <p:cNvCxnSpPr>
            <a:cxnSpLocks/>
          </p:cNvCxnSpPr>
          <p:nvPr/>
        </p:nvCxnSpPr>
        <p:spPr>
          <a:xfrm>
            <a:off x="4788024" y="1196752"/>
            <a:ext cx="504056" cy="1080120"/>
          </a:xfrm>
          <a:prstGeom prst="line">
            <a:avLst/>
          </a:prstGeom>
          <a:ln w="12700"/>
        </p:spPr>
        <p:style>
          <a:lnRef idx="1">
            <a:schemeClr val="dk1"/>
          </a:lnRef>
          <a:fillRef idx="0">
            <a:schemeClr val="dk1"/>
          </a:fillRef>
          <a:effectRef idx="0">
            <a:schemeClr val="dk1"/>
          </a:effectRef>
          <a:fontRef idx="minor">
            <a:schemeClr val="tx1"/>
          </a:fontRef>
        </p:style>
      </p:cxnSp>
      <p:sp>
        <p:nvSpPr>
          <p:cNvPr id="18" name="Callout: Line 17">
            <a:extLst>
              <a:ext uri="{FF2B5EF4-FFF2-40B4-BE49-F238E27FC236}">
                <a16:creationId xmlns:a16="http://schemas.microsoft.com/office/drawing/2014/main" id="{5BAB34A2-4CEB-40FA-9A20-3BB9A8C8DF87}"/>
              </a:ext>
            </a:extLst>
          </p:cNvPr>
          <p:cNvSpPr/>
          <p:nvPr/>
        </p:nvSpPr>
        <p:spPr>
          <a:xfrm>
            <a:off x="4860031" y="5090315"/>
            <a:ext cx="3172821" cy="642941"/>
          </a:xfrm>
          <a:prstGeom prst="borderCallout1">
            <a:avLst>
              <a:gd name="adj1" fmla="val 52612"/>
              <a:gd name="adj2" fmla="val -3187"/>
              <a:gd name="adj3" fmla="val -275633"/>
              <a:gd name="adj4" fmla="val -2421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From Model 7. Electrical power sales/cost</a:t>
            </a:r>
          </a:p>
        </p:txBody>
      </p:sp>
      <p:cxnSp>
        <p:nvCxnSpPr>
          <p:cNvPr id="19" name="Straight Connector 18">
            <a:extLst>
              <a:ext uri="{FF2B5EF4-FFF2-40B4-BE49-F238E27FC236}">
                <a16:creationId xmlns:a16="http://schemas.microsoft.com/office/drawing/2014/main" id="{0BC4D06C-D98A-4427-90AA-63BCA0F6B9FD}"/>
              </a:ext>
            </a:extLst>
          </p:cNvPr>
          <p:cNvCxnSpPr>
            <a:cxnSpLocks/>
          </p:cNvCxnSpPr>
          <p:nvPr/>
        </p:nvCxnSpPr>
        <p:spPr>
          <a:xfrm>
            <a:off x="2267744" y="3284984"/>
            <a:ext cx="2520280" cy="2088232"/>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7595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CFEE33-0154-4D27-99F7-AE164C2821DC}"/>
              </a:ext>
            </a:extLst>
          </p:cNvPr>
          <p:cNvSpPr>
            <a:spLocks noGrp="1"/>
          </p:cNvSpPr>
          <p:nvPr>
            <p:ph idx="1"/>
          </p:nvPr>
        </p:nvSpPr>
        <p:spPr/>
        <p:txBody>
          <a:bodyPr anchor="ctr">
            <a:normAutofit/>
          </a:bodyPr>
          <a:lstStyle/>
          <a:p>
            <a:pPr marL="109728" indent="0" algn="ctr">
              <a:buNone/>
            </a:pPr>
            <a:r>
              <a:rPr lang="en-US" sz="4800" dirty="0"/>
              <a:t>Results &amp; Discussion</a:t>
            </a:r>
          </a:p>
          <a:p>
            <a:pPr marL="109728" indent="0" algn="ctr">
              <a:buNone/>
            </a:pPr>
            <a:r>
              <a:rPr lang="en-US" sz="4800" dirty="0"/>
              <a:t>(case simulation &amp; optimization)</a:t>
            </a:r>
          </a:p>
        </p:txBody>
      </p:sp>
      <p:sp>
        <p:nvSpPr>
          <p:cNvPr id="3" name="Slide Number Placeholder 2">
            <a:extLst>
              <a:ext uri="{FF2B5EF4-FFF2-40B4-BE49-F238E27FC236}">
                <a16:creationId xmlns:a16="http://schemas.microsoft.com/office/drawing/2014/main" id="{25CF65FB-2AAF-48ED-B920-754EB0225C3E}"/>
              </a:ext>
            </a:extLst>
          </p:cNvPr>
          <p:cNvSpPr>
            <a:spLocks noGrp="1"/>
          </p:cNvSpPr>
          <p:nvPr>
            <p:ph type="sldNum" sz="quarter" idx="12"/>
          </p:nvPr>
        </p:nvSpPr>
        <p:spPr/>
        <p:txBody>
          <a:bodyPr/>
          <a:lstStyle/>
          <a:p>
            <a:fld id="{D2D8002D-B5B0-4BAC-B1F6-782DDCCE6D9C}" type="slidenum">
              <a:rPr kumimoji="1" lang="ja-JP" altLang="en-US" smtClean="0"/>
              <a:pPr/>
              <a:t>38</a:t>
            </a:fld>
            <a:endParaRPr kumimoji="1" lang="ja-JP" altLang="en-US"/>
          </a:p>
        </p:txBody>
      </p:sp>
      <p:sp>
        <p:nvSpPr>
          <p:cNvPr id="4" name="Title 3">
            <a:extLst>
              <a:ext uri="{FF2B5EF4-FFF2-40B4-BE49-F238E27FC236}">
                <a16:creationId xmlns:a16="http://schemas.microsoft.com/office/drawing/2014/main" id="{BB603A03-1DD3-4122-8117-33808DB2F88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97490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8"/>
          <p:cNvGraphicFramePr>
            <a:graphicFrameLocks noGrp="1"/>
          </p:cNvGraphicFramePr>
          <p:nvPr>
            <p:extLst/>
          </p:nvPr>
        </p:nvGraphicFramePr>
        <p:xfrm>
          <a:off x="251520" y="620688"/>
          <a:ext cx="8712968" cy="6088134"/>
        </p:xfrm>
        <a:graphic>
          <a:graphicData uri="http://schemas.openxmlformats.org/drawingml/2006/table">
            <a:tbl>
              <a:tblPr firstRow="1" bandRow="1">
                <a:tableStyleId>{5940675A-B579-460E-94D1-54222C63F5DA}</a:tableStyleId>
              </a:tblPr>
              <a:tblGrid>
                <a:gridCol w="1368152">
                  <a:extLst>
                    <a:ext uri="{9D8B030D-6E8A-4147-A177-3AD203B41FA5}">
                      <a16:colId xmlns:a16="http://schemas.microsoft.com/office/drawing/2014/main" val="20000"/>
                    </a:ext>
                  </a:extLst>
                </a:gridCol>
                <a:gridCol w="2448272">
                  <a:extLst>
                    <a:ext uri="{9D8B030D-6E8A-4147-A177-3AD203B41FA5}">
                      <a16:colId xmlns:a16="http://schemas.microsoft.com/office/drawing/2014/main" val="20001"/>
                    </a:ext>
                  </a:extLst>
                </a:gridCol>
                <a:gridCol w="2448272">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tblGrid>
              <a:tr h="1188720">
                <a:tc>
                  <a:txBody>
                    <a:bodyPr/>
                    <a:lstStyle/>
                    <a:p>
                      <a:endParaRPr kumimoji="1" lang="ja-JP" altLang="en-US" dirty="0"/>
                    </a:p>
                  </a:txBody>
                  <a:tcPr>
                    <a:lnR w="12700" cap="flat" cmpd="sng" algn="ctr">
                      <a:solidFill>
                        <a:schemeClr val="tx1"/>
                      </a:solidFill>
                      <a:prstDash val="solid"/>
                      <a:round/>
                      <a:headEnd type="none" w="med" len="med"/>
                      <a:tailEnd type="none" w="med" len="med"/>
                    </a:lnR>
                  </a:tcPr>
                </a:tc>
                <a:tc>
                  <a:txBody>
                    <a:bodyPr/>
                    <a:lstStyle/>
                    <a:p>
                      <a:endParaRPr kumimoji="1" lang="en-US" altLang="ja-JP" sz="2000" dirty="0"/>
                    </a:p>
                    <a:p>
                      <a:r>
                        <a:rPr kumimoji="1" lang="en-US" altLang="ja-JP" sz="2000" dirty="0"/>
                        <a:t>Cultivation season (</a:t>
                      </a:r>
                      <a:r>
                        <a:rPr kumimoji="1" lang="en-US" altLang="ja-JP" sz="2000" u="sng" dirty="0"/>
                        <a:t>Jan</a:t>
                      </a:r>
                      <a:r>
                        <a:rPr kumimoji="1" lang="en-US" altLang="ja-JP" sz="2000" u="sng" baseline="0" dirty="0"/>
                        <a:t> 1 ~ May 31</a:t>
                      </a:r>
                      <a:r>
                        <a:rPr kumimoji="1" lang="en-US" altLang="ja-JP" sz="2000" dirty="0"/>
                        <a:t>)</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kumimoji="1" lang="en-US" altLang="ja-JP" sz="2000" dirty="0"/>
                    </a:p>
                    <a:p>
                      <a:r>
                        <a:rPr kumimoji="1" lang="en-US" altLang="ja-JP" sz="2000" dirty="0"/>
                        <a:t>Summer season (</a:t>
                      </a:r>
                      <a:r>
                        <a:rPr kumimoji="1" lang="en-US" altLang="ja-JP" sz="2000" u="sng" dirty="0"/>
                        <a:t>June</a:t>
                      </a:r>
                      <a:r>
                        <a:rPr kumimoji="1" lang="en-US" altLang="ja-JP" sz="2000" u="sng" baseline="0" dirty="0"/>
                        <a:t> 1 ~ Sept 15</a:t>
                      </a:r>
                      <a:r>
                        <a:rPr kumimoji="1" lang="en-US" altLang="ja-JP" sz="2000" dirty="0"/>
                        <a:t>)</a:t>
                      </a:r>
                      <a:endParaRPr kumimoji="1" lang="ja-JP" altLang="en-US" sz="20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kumimoji="1" lang="en-US" altLang="ja-JP" sz="2000" dirty="0"/>
                    </a:p>
                    <a:p>
                      <a:r>
                        <a:rPr kumimoji="1" lang="en-US" altLang="ja-JP" sz="2000" dirty="0"/>
                        <a:t>Cultivation season (</a:t>
                      </a:r>
                      <a:r>
                        <a:rPr kumimoji="1" lang="en-US" altLang="ja-JP" sz="2000" u="sng" dirty="0"/>
                        <a:t>Sept</a:t>
                      </a:r>
                      <a:r>
                        <a:rPr kumimoji="1" lang="en-US" altLang="ja-JP" sz="2000" u="sng" baseline="0" dirty="0"/>
                        <a:t>16 ~ Dec 31</a:t>
                      </a:r>
                      <a:r>
                        <a:rPr kumimoji="1" lang="en-US" altLang="ja-JP" sz="2000" dirty="0"/>
                        <a:t>)</a:t>
                      </a:r>
                      <a:endParaRPr kumimoji="1" lang="ja-JP" altLang="en-US" sz="2000" dirty="0"/>
                    </a:p>
                  </a:txBody>
                  <a:tcP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0000"/>
                  </a:ext>
                </a:extLst>
              </a:tr>
              <a:tr h="1633138">
                <a:tc>
                  <a:txBody>
                    <a:bodyPr/>
                    <a:lstStyle/>
                    <a:p>
                      <a:r>
                        <a:rPr kumimoji="1" lang="en-US" altLang="ja-JP" sz="2800" dirty="0"/>
                        <a:t>Case1</a:t>
                      </a:r>
                      <a:endParaRPr kumimoji="1" lang="ja-JP" altLang="en-US" sz="2800" dirty="0"/>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kumimoji="1" lang="ja-JP" alt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kumimoji="1" lang="ja-JP" altLang="en-US" dirty="0"/>
                    </a:p>
                  </a:txBody>
                  <a:tcP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0001"/>
                  </a:ext>
                </a:extLst>
              </a:tr>
              <a:tr h="16331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a:t>Case2</a:t>
                      </a:r>
                      <a:endParaRPr kumimoji="1" lang="ja-JP" altLang="en-US" sz="2800" dirty="0"/>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kumimoji="1" lang="ja-JP" alt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kumimoji="1" lang="ja-JP" altLang="en-US" dirty="0"/>
                    </a:p>
                  </a:txBody>
                  <a:tcP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0002"/>
                  </a:ext>
                </a:extLst>
              </a:tr>
              <a:tr h="16331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a:t>Case3</a:t>
                      </a:r>
                      <a:endParaRPr kumimoji="1" lang="ja-JP" altLang="en-US" sz="2800" dirty="0"/>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kumimoji="1" lang="ja-JP" alt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kumimoji="1" lang="ja-JP" altLang="en-US" dirty="0"/>
                    </a:p>
                  </a:txBody>
                  <a:tcP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39</a:t>
            </a:fld>
            <a:endParaRPr kumimoji="1" lang="ja-JP" altLang="en-US"/>
          </a:p>
        </p:txBody>
      </p:sp>
      <p:sp>
        <p:nvSpPr>
          <p:cNvPr id="4" name="タイトル 3"/>
          <p:cNvSpPr>
            <a:spLocks noGrp="1"/>
          </p:cNvSpPr>
          <p:nvPr>
            <p:ph type="title"/>
          </p:nvPr>
        </p:nvSpPr>
        <p:spPr/>
        <p:txBody>
          <a:bodyPr/>
          <a:lstStyle/>
          <a:p>
            <a:r>
              <a:rPr lang="en-US" altLang="ja-JP" sz="2400" dirty="0">
                <a:effectLst>
                  <a:outerShdw blurRad="38100" dist="38100" dir="2700000" algn="tl">
                    <a:srgbClr val="000000">
                      <a:alpha val="43137"/>
                    </a:srgbClr>
                  </a:outerShdw>
                </a:effectLst>
              </a:rPr>
              <a:t>Simulation cases (one year):</a:t>
            </a:r>
            <a:r>
              <a:rPr lang="ja-JP" altLang="en-US" sz="2400" dirty="0">
                <a:effectLst>
                  <a:outerShdw blurRad="38100" dist="38100" dir="2700000" algn="tl">
                    <a:srgbClr val="000000">
                      <a:alpha val="43137"/>
                    </a:srgbClr>
                  </a:outerShdw>
                </a:effectLst>
              </a:rPr>
              <a:t> </a:t>
            </a:r>
            <a:r>
              <a:rPr lang="en-US" altLang="ja-JP" sz="2400" dirty="0">
                <a:effectLst>
                  <a:outerShdw blurRad="38100" dist="38100" dir="2700000" algn="tl">
                    <a:srgbClr val="000000">
                      <a:alpha val="43137"/>
                    </a:srgbClr>
                  </a:outerShdw>
                </a:effectLst>
              </a:rPr>
              <a:t>OPV coverage and cultivation</a:t>
            </a:r>
            <a:endParaRPr lang="ja-JP" altLang="en-US" sz="2400" dirty="0">
              <a:effectLst>
                <a:outerShdw blurRad="38100" dist="38100" dir="2700000" algn="tl">
                  <a:srgbClr val="000000">
                    <a:alpha val="43137"/>
                  </a:srgbClr>
                </a:outerShdw>
              </a:effectLst>
            </a:endParaRPr>
          </a:p>
        </p:txBody>
      </p:sp>
      <p:grpSp>
        <p:nvGrpSpPr>
          <p:cNvPr id="2" name="グループ化 11"/>
          <p:cNvGrpSpPr>
            <a:grpSpLocks noChangeAspect="1"/>
          </p:cNvGrpSpPr>
          <p:nvPr/>
        </p:nvGrpSpPr>
        <p:grpSpPr>
          <a:xfrm>
            <a:off x="1726114" y="1844824"/>
            <a:ext cx="2269821" cy="1512168"/>
            <a:chOff x="1691680" y="1844824"/>
            <a:chExt cx="2377908" cy="1584176"/>
          </a:xfrm>
        </p:grpSpPr>
        <p:grpSp>
          <p:nvGrpSpPr>
            <p:cNvPr id="5" name="グループ化 7"/>
            <p:cNvGrpSpPr>
              <a:grpSpLocks noChangeAspect="1"/>
            </p:cNvGrpSpPr>
            <p:nvPr/>
          </p:nvGrpSpPr>
          <p:grpSpPr>
            <a:xfrm>
              <a:off x="1691680" y="1844824"/>
              <a:ext cx="2377908" cy="1584176"/>
              <a:chOff x="2967038" y="2528888"/>
              <a:chExt cx="3209925" cy="1800225"/>
            </a:xfrm>
          </p:grpSpPr>
          <p:pic>
            <p:nvPicPr>
              <p:cNvPr id="107522" name="Picture 2"/>
              <p:cNvPicPr>
                <a:picLocks noChangeAspect="1" noChangeArrowheads="1"/>
              </p:cNvPicPr>
              <p:nvPr/>
            </p:nvPicPr>
            <p:blipFill>
              <a:blip r:embed="rId3" cstate="print"/>
              <a:srcRect/>
              <a:stretch>
                <a:fillRect/>
              </a:stretch>
            </p:blipFill>
            <p:spPr bwMode="auto">
              <a:xfrm>
                <a:off x="2967038" y="2528888"/>
                <a:ext cx="3209925" cy="1800225"/>
              </a:xfrm>
              <a:prstGeom prst="rect">
                <a:avLst/>
              </a:prstGeom>
              <a:noFill/>
              <a:ln w="9525">
                <a:noFill/>
                <a:miter lim="800000"/>
                <a:headEnd/>
                <a:tailEnd/>
              </a:ln>
            </p:spPr>
          </p:pic>
          <p:cxnSp>
            <p:nvCxnSpPr>
              <p:cNvPr id="7" name="直線コネクタ 6"/>
              <p:cNvCxnSpPr/>
              <p:nvPr/>
            </p:nvCxnSpPr>
            <p:spPr>
              <a:xfrm flipV="1">
                <a:off x="3020918" y="3428136"/>
                <a:ext cx="3090047" cy="8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テキスト ボックス 9"/>
            <p:cNvSpPr txBox="1"/>
            <p:nvPr/>
          </p:nvSpPr>
          <p:spPr>
            <a:xfrm>
              <a:off x="1931857" y="2255468"/>
              <a:ext cx="1911421" cy="419163"/>
            </a:xfrm>
            <a:prstGeom prst="rect">
              <a:avLst/>
            </a:prstGeom>
            <a:noFill/>
          </p:spPr>
          <p:txBody>
            <a:bodyPr wrap="none" rtlCol="0">
              <a:spAutoFit/>
            </a:bodyPr>
            <a:lstStyle/>
            <a:p>
              <a:r>
                <a:rPr kumimoji="1" lang="en-US" altLang="ja-JP" sz="2000" dirty="0"/>
                <a:t>OPV </a:t>
              </a:r>
              <a:r>
                <a:rPr lang="en-US" altLang="ja-JP" sz="2000" dirty="0"/>
                <a:t>0 -100</a:t>
              </a:r>
              <a:r>
                <a:rPr kumimoji="1" lang="en-US" altLang="ja-JP" sz="2000" dirty="0"/>
                <a:t>%</a:t>
              </a:r>
              <a:endParaRPr kumimoji="1" lang="ja-JP" altLang="en-US" sz="2000" dirty="0"/>
            </a:p>
          </p:txBody>
        </p:sp>
      </p:grpSp>
      <p:pic>
        <p:nvPicPr>
          <p:cNvPr id="119" name="Picture 2"/>
          <p:cNvPicPr>
            <a:picLocks noChangeAspect="1" noChangeArrowheads="1"/>
          </p:cNvPicPr>
          <p:nvPr/>
        </p:nvPicPr>
        <p:blipFill>
          <a:blip r:embed="rId3" cstate="print"/>
          <a:srcRect/>
          <a:stretch>
            <a:fillRect/>
          </a:stretch>
        </p:blipFill>
        <p:spPr bwMode="auto">
          <a:xfrm>
            <a:off x="1691680" y="3501008"/>
            <a:ext cx="2269822" cy="1512168"/>
          </a:xfrm>
          <a:prstGeom prst="rect">
            <a:avLst/>
          </a:prstGeom>
          <a:noFill/>
          <a:ln w="9525">
            <a:noFill/>
            <a:miter lim="800000"/>
            <a:headEnd/>
            <a:tailEnd/>
          </a:ln>
        </p:spPr>
      </p:pic>
      <p:pic>
        <p:nvPicPr>
          <p:cNvPr id="125" name="Picture 2"/>
          <p:cNvPicPr>
            <a:picLocks noChangeAspect="1" noChangeArrowheads="1"/>
          </p:cNvPicPr>
          <p:nvPr/>
        </p:nvPicPr>
        <p:blipFill>
          <a:blip r:embed="rId3" cstate="print"/>
          <a:srcRect/>
          <a:stretch>
            <a:fillRect/>
          </a:stretch>
        </p:blipFill>
        <p:spPr bwMode="auto">
          <a:xfrm>
            <a:off x="1726114" y="5157192"/>
            <a:ext cx="2269822" cy="1512168"/>
          </a:xfrm>
          <a:prstGeom prst="rect">
            <a:avLst/>
          </a:prstGeom>
          <a:noFill/>
          <a:ln w="9525">
            <a:noFill/>
            <a:miter lim="800000"/>
            <a:headEnd/>
            <a:tailEnd/>
          </a:ln>
        </p:spPr>
      </p:pic>
      <p:grpSp>
        <p:nvGrpSpPr>
          <p:cNvPr id="11" name="グループ化 126"/>
          <p:cNvGrpSpPr>
            <a:grpSpLocks noChangeAspect="1"/>
          </p:cNvGrpSpPr>
          <p:nvPr/>
        </p:nvGrpSpPr>
        <p:grpSpPr>
          <a:xfrm>
            <a:off x="4174386" y="1844824"/>
            <a:ext cx="2269822" cy="1512168"/>
            <a:chOff x="1691680" y="1844824"/>
            <a:chExt cx="2377909" cy="1584176"/>
          </a:xfrm>
        </p:grpSpPr>
        <p:pic>
          <p:nvPicPr>
            <p:cNvPr id="131" name="Picture 2"/>
            <p:cNvPicPr>
              <a:picLocks noChangeAspect="1" noChangeArrowheads="1"/>
            </p:cNvPicPr>
            <p:nvPr/>
          </p:nvPicPr>
          <p:blipFill>
            <a:blip r:embed="rId3" cstate="print"/>
            <a:srcRect/>
            <a:stretch>
              <a:fillRect/>
            </a:stretch>
          </p:blipFill>
          <p:spPr bwMode="auto">
            <a:xfrm>
              <a:off x="1691680" y="1844824"/>
              <a:ext cx="2377909" cy="1584176"/>
            </a:xfrm>
            <a:prstGeom prst="rect">
              <a:avLst/>
            </a:prstGeom>
            <a:noFill/>
            <a:ln w="9525">
              <a:noFill/>
              <a:miter lim="800000"/>
              <a:headEnd/>
              <a:tailEnd/>
            </a:ln>
          </p:spPr>
        </p:pic>
        <p:sp>
          <p:nvSpPr>
            <p:cNvPr id="129" name="テキスト ボックス 128"/>
            <p:cNvSpPr txBox="1"/>
            <p:nvPr/>
          </p:nvSpPr>
          <p:spPr>
            <a:xfrm>
              <a:off x="2221981" y="2132856"/>
              <a:ext cx="1499983" cy="419163"/>
            </a:xfrm>
            <a:prstGeom prst="rect">
              <a:avLst/>
            </a:prstGeom>
            <a:noFill/>
          </p:spPr>
          <p:txBody>
            <a:bodyPr wrap="none" rtlCol="0">
              <a:spAutoFit/>
            </a:bodyPr>
            <a:lstStyle/>
            <a:p>
              <a:r>
                <a:rPr kumimoji="1" lang="en-US" altLang="ja-JP" sz="2000" dirty="0">
                  <a:solidFill>
                    <a:srgbClr val="FF0000"/>
                  </a:solidFill>
                </a:rPr>
                <a:t>OPV 100%</a:t>
              </a:r>
              <a:endParaRPr kumimoji="1" lang="ja-JP" altLang="en-US" sz="2000" dirty="0">
                <a:solidFill>
                  <a:srgbClr val="FF0000"/>
                </a:solidFill>
              </a:endParaRPr>
            </a:p>
          </p:txBody>
        </p:sp>
      </p:grpSp>
      <p:grpSp>
        <p:nvGrpSpPr>
          <p:cNvPr id="12" name="グループ化 132"/>
          <p:cNvGrpSpPr>
            <a:grpSpLocks noChangeAspect="1"/>
          </p:cNvGrpSpPr>
          <p:nvPr/>
        </p:nvGrpSpPr>
        <p:grpSpPr>
          <a:xfrm>
            <a:off x="4211960" y="3501008"/>
            <a:ext cx="2269822" cy="1512168"/>
            <a:chOff x="1691680" y="1844824"/>
            <a:chExt cx="2377909" cy="1584176"/>
          </a:xfrm>
        </p:grpSpPr>
        <p:pic>
          <p:nvPicPr>
            <p:cNvPr id="137" name="Picture 2"/>
            <p:cNvPicPr>
              <a:picLocks noChangeAspect="1" noChangeArrowheads="1"/>
            </p:cNvPicPr>
            <p:nvPr/>
          </p:nvPicPr>
          <p:blipFill>
            <a:blip r:embed="rId3" cstate="print"/>
            <a:srcRect/>
            <a:stretch>
              <a:fillRect/>
            </a:stretch>
          </p:blipFill>
          <p:spPr bwMode="auto">
            <a:xfrm>
              <a:off x="1691680" y="1844824"/>
              <a:ext cx="2377909" cy="1584176"/>
            </a:xfrm>
            <a:prstGeom prst="rect">
              <a:avLst/>
            </a:prstGeom>
            <a:noFill/>
            <a:ln w="9525">
              <a:noFill/>
              <a:miter lim="800000"/>
              <a:headEnd/>
              <a:tailEnd/>
            </a:ln>
          </p:spPr>
        </p:pic>
        <p:sp>
          <p:nvSpPr>
            <p:cNvPr id="135" name="テキスト ボックス 134"/>
            <p:cNvSpPr txBox="1"/>
            <p:nvPr/>
          </p:nvSpPr>
          <p:spPr>
            <a:xfrm>
              <a:off x="2221981" y="2132856"/>
              <a:ext cx="1330371" cy="419163"/>
            </a:xfrm>
            <a:prstGeom prst="rect">
              <a:avLst/>
            </a:prstGeom>
            <a:noFill/>
          </p:spPr>
          <p:txBody>
            <a:bodyPr wrap="none" rtlCol="0">
              <a:spAutoFit/>
            </a:bodyPr>
            <a:lstStyle/>
            <a:p>
              <a:r>
                <a:rPr kumimoji="1" lang="en-US" altLang="ja-JP" sz="2000" dirty="0">
                  <a:solidFill>
                    <a:srgbClr val="FF0000"/>
                  </a:solidFill>
                </a:rPr>
                <a:t>OPV 50%</a:t>
              </a:r>
              <a:endParaRPr kumimoji="1" lang="ja-JP" altLang="en-US" sz="2000" dirty="0">
                <a:solidFill>
                  <a:srgbClr val="FF0000"/>
                </a:solidFill>
              </a:endParaRPr>
            </a:p>
          </p:txBody>
        </p:sp>
      </p:grpSp>
      <p:grpSp>
        <p:nvGrpSpPr>
          <p:cNvPr id="13" name="グループ化 138"/>
          <p:cNvGrpSpPr>
            <a:grpSpLocks noChangeAspect="1"/>
          </p:cNvGrpSpPr>
          <p:nvPr/>
        </p:nvGrpSpPr>
        <p:grpSpPr>
          <a:xfrm>
            <a:off x="4211960" y="5157192"/>
            <a:ext cx="2269822" cy="1512168"/>
            <a:chOff x="1691680" y="1844824"/>
            <a:chExt cx="2377909" cy="1584176"/>
          </a:xfrm>
        </p:grpSpPr>
        <p:pic>
          <p:nvPicPr>
            <p:cNvPr id="143" name="Picture 2"/>
            <p:cNvPicPr>
              <a:picLocks noChangeAspect="1" noChangeArrowheads="1"/>
            </p:cNvPicPr>
            <p:nvPr/>
          </p:nvPicPr>
          <p:blipFill>
            <a:blip r:embed="rId3" cstate="print"/>
            <a:srcRect/>
            <a:stretch>
              <a:fillRect/>
            </a:stretch>
          </p:blipFill>
          <p:spPr bwMode="auto">
            <a:xfrm>
              <a:off x="1691680" y="1844824"/>
              <a:ext cx="2377909" cy="1584176"/>
            </a:xfrm>
            <a:prstGeom prst="rect">
              <a:avLst/>
            </a:prstGeom>
            <a:noFill/>
            <a:ln w="9525">
              <a:noFill/>
              <a:miter lim="800000"/>
              <a:headEnd/>
              <a:tailEnd/>
            </a:ln>
          </p:spPr>
        </p:pic>
        <p:sp>
          <p:nvSpPr>
            <p:cNvPr id="141" name="テキスト ボックス 140"/>
            <p:cNvSpPr txBox="1"/>
            <p:nvPr/>
          </p:nvSpPr>
          <p:spPr>
            <a:xfrm>
              <a:off x="2221981" y="2132856"/>
              <a:ext cx="1499983" cy="419163"/>
            </a:xfrm>
            <a:prstGeom prst="rect">
              <a:avLst/>
            </a:prstGeom>
            <a:noFill/>
          </p:spPr>
          <p:txBody>
            <a:bodyPr wrap="none" rtlCol="0">
              <a:spAutoFit/>
            </a:bodyPr>
            <a:lstStyle/>
            <a:p>
              <a:r>
                <a:rPr kumimoji="1" lang="en-US" altLang="ja-JP" sz="2000" dirty="0">
                  <a:solidFill>
                    <a:srgbClr val="FF0000"/>
                  </a:solidFill>
                </a:rPr>
                <a:t>OPV </a:t>
              </a:r>
              <a:r>
                <a:rPr lang="en-US" altLang="ja-JP" sz="2000" dirty="0">
                  <a:solidFill>
                    <a:srgbClr val="FF0000"/>
                  </a:solidFill>
                </a:rPr>
                <a:t>100</a:t>
              </a:r>
              <a:r>
                <a:rPr kumimoji="1" lang="en-US" altLang="ja-JP" sz="2000" dirty="0">
                  <a:solidFill>
                    <a:srgbClr val="FF0000"/>
                  </a:solidFill>
                </a:rPr>
                <a:t>%</a:t>
              </a:r>
              <a:endParaRPr kumimoji="1" lang="ja-JP" altLang="en-US" sz="2000" dirty="0">
                <a:solidFill>
                  <a:srgbClr val="FF0000"/>
                </a:solidFill>
              </a:endParaRPr>
            </a:p>
          </p:txBody>
        </p:sp>
      </p:grpSp>
      <p:pic>
        <p:nvPicPr>
          <p:cNvPr id="149" name="Picture 2"/>
          <p:cNvPicPr>
            <a:picLocks noChangeAspect="1" noChangeArrowheads="1"/>
          </p:cNvPicPr>
          <p:nvPr/>
        </p:nvPicPr>
        <p:blipFill>
          <a:blip r:embed="rId3" cstate="print"/>
          <a:srcRect/>
          <a:stretch>
            <a:fillRect/>
          </a:stretch>
        </p:blipFill>
        <p:spPr bwMode="auto">
          <a:xfrm>
            <a:off x="6550650" y="5157192"/>
            <a:ext cx="2269822" cy="1512168"/>
          </a:xfrm>
          <a:prstGeom prst="rect">
            <a:avLst/>
          </a:prstGeom>
          <a:noFill/>
          <a:ln w="9525">
            <a:noFill/>
            <a:miter lim="800000"/>
            <a:headEnd/>
            <a:tailEnd/>
          </a:ln>
        </p:spPr>
      </p:pic>
      <p:pic>
        <p:nvPicPr>
          <p:cNvPr id="155" name="Picture 2"/>
          <p:cNvPicPr>
            <a:picLocks noChangeAspect="1" noChangeArrowheads="1"/>
          </p:cNvPicPr>
          <p:nvPr/>
        </p:nvPicPr>
        <p:blipFill>
          <a:blip r:embed="rId3" cstate="print"/>
          <a:srcRect/>
          <a:stretch>
            <a:fillRect/>
          </a:stretch>
        </p:blipFill>
        <p:spPr bwMode="auto">
          <a:xfrm>
            <a:off x="6622658" y="3501008"/>
            <a:ext cx="2269822" cy="1512168"/>
          </a:xfrm>
          <a:prstGeom prst="rect">
            <a:avLst/>
          </a:prstGeom>
          <a:noFill/>
          <a:ln w="9525">
            <a:noFill/>
            <a:miter lim="800000"/>
            <a:headEnd/>
            <a:tailEnd/>
          </a:ln>
        </p:spPr>
      </p:pic>
      <p:grpSp>
        <p:nvGrpSpPr>
          <p:cNvPr id="16" name="グループ化 156"/>
          <p:cNvGrpSpPr>
            <a:grpSpLocks noChangeAspect="1"/>
          </p:cNvGrpSpPr>
          <p:nvPr/>
        </p:nvGrpSpPr>
        <p:grpSpPr>
          <a:xfrm>
            <a:off x="6622658" y="1844824"/>
            <a:ext cx="2269822" cy="1512168"/>
            <a:chOff x="1691680" y="1844824"/>
            <a:chExt cx="2377909" cy="1584176"/>
          </a:xfrm>
        </p:grpSpPr>
        <p:pic>
          <p:nvPicPr>
            <p:cNvPr id="161" name="Picture 2"/>
            <p:cNvPicPr>
              <a:picLocks noChangeAspect="1" noChangeArrowheads="1"/>
            </p:cNvPicPr>
            <p:nvPr/>
          </p:nvPicPr>
          <p:blipFill>
            <a:blip r:embed="rId3" cstate="print"/>
            <a:srcRect/>
            <a:stretch>
              <a:fillRect/>
            </a:stretch>
          </p:blipFill>
          <p:spPr bwMode="auto">
            <a:xfrm>
              <a:off x="1691680" y="1844824"/>
              <a:ext cx="2377909" cy="1584176"/>
            </a:xfrm>
            <a:prstGeom prst="rect">
              <a:avLst/>
            </a:prstGeom>
            <a:noFill/>
            <a:ln w="9525">
              <a:noFill/>
              <a:miter lim="800000"/>
              <a:headEnd/>
              <a:tailEnd/>
            </a:ln>
          </p:spPr>
        </p:pic>
        <p:sp>
          <p:nvSpPr>
            <p:cNvPr id="159" name="テキスト ボックス 158"/>
            <p:cNvSpPr txBox="1"/>
            <p:nvPr/>
          </p:nvSpPr>
          <p:spPr>
            <a:xfrm>
              <a:off x="1921648" y="2255468"/>
              <a:ext cx="1997067" cy="419163"/>
            </a:xfrm>
            <a:prstGeom prst="rect">
              <a:avLst/>
            </a:prstGeom>
            <a:noFill/>
          </p:spPr>
          <p:txBody>
            <a:bodyPr wrap="none" rtlCol="0">
              <a:spAutoFit/>
            </a:bodyPr>
            <a:lstStyle/>
            <a:p>
              <a:r>
                <a:rPr kumimoji="1" lang="en-US" altLang="ja-JP" sz="2000" dirty="0"/>
                <a:t>OPV </a:t>
              </a:r>
              <a:r>
                <a:rPr lang="en-US" altLang="ja-JP" sz="2000" dirty="0"/>
                <a:t>0 - 100</a:t>
              </a:r>
              <a:r>
                <a:rPr kumimoji="1" lang="en-US" altLang="ja-JP" sz="2000" dirty="0"/>
                <a:t>%</a:t>
              </a:r>
              <a:endParaRPr kumimoji="1" lang="ja-JP" altLang="en-US" sz="2000" dirty="0"/>
            </a:p>
          </p:txBody>
        </p:sp>
      </p:grpSp>
      <p:grpSp>
        <p:nvGrpSpPr>
          <p:cNvPr id="17" name="Group 1"/>
          <p:cNvGrpSpPr/>
          <p:nvPr/>
        </p:nvGrpSpPr>
        <p:grpSpPr>
          <a:xfrm>
            <a:off x="1754915" y="4653136"/>
            <a:ext cx="2156252" cy="288032"/>
            <a:chOff x="1754915" y="4653136"/>
            <a:chExt cx="2156252" cy="288032"/>
          </a:xfrm>
        </p:grpSpPr>
        <p:pic>
          <p:nvPicPr>
            <p:cNvPr id="1026"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4915" y="4653136"/>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0389"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2437"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485"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3772" y="4653438"/>
              <a:ext cx="477395" cy="287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65"/>
          <p:cNvGrpSpPr/>
          <p:nvPr/>
        </p:nvGrpSpPr>
        <p:grpSpPr>
          <a:xfrm>
            <a:off x="6691054" y="4653136"/>
            <a:ext cx="2156252" cy="288032"/>
            <a:chOff x="1754915" y="4653136"/>
            <a:chExt cx="2156252" cy="288032"/>
          </a:xfrm>
        </p:grpSpPr>
        <p:pic>
          <p:nvPicPr>
            <p:cNvPr id="67"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4915" y="4653136"/>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0389"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2437"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485"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3772" y="4653438"/>
              <a:ext cx="477395" cy="287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71"/>
          <p:cNvGrpSpPr/>
          <p:nvPr/>
        </p:nvGrpSpPr>
        <p:grpSpPr>
          <a:xfrm>
            <a:off x="1794848" y="3007136"/>
            <a:ext cx="2125091" cy="288032"/>
            <a:chOff x="1754915" y="4653136"/>
            <a:chExt cx="2156252" cy="288032"/>
          </a:xfrm>
        </p:grpSpPr>
        <p:pic>
          <p:nvPicPr>
            <p:cNvPr id="73" name="Picture 2" descr="Image result for lettu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4915" y="4653136"/>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lettu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0389"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lettu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2437"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lettu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4485"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lettu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3772" y="4653438"/>
              <a:ext cx="477395" cy="287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77"/>
          <p:cNvGrpSpPr/>
          <p:nvPr/>
        </p:nvGrpSpPr>
        <p:grpSpPr>
          <a:xfrm>
            <a:off x="6699827" y="3007136"/>
            <a:ext cx="2156252" cy="288032"/>
            <a:chOff x="1754915" y="4653136"/>
            <a:chExt cx="2156252" cy="288032"/>
          </a:xfrm>
        </p:grpSpPr>
        <p:pic>
          <p:nvPicPr>
            <p:cNvPr id="79"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4915" y="4653136"/>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0389"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2437"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485"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3772" y="4653438"/>
              <a:ext cx="477395" cy="287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83"/>
          <p:cNvGrpSpPr/>
          <p:nvPr/>
        </p:nvGrpSpPr>
        <p:grpSpPr>
          <a:xfrm>
            <a:off x="1773962" y="6319594"/>
            <a:ext cx="2156252" cy="288032"/>
            <a:chOff x="1754915" y="4653136"/>
            <a:chExt cx="2156252" cy="288032"/>
          </a:xfrm>
        </p:grpSpPr>
        <p:pic>
          <p:nvPicPr>
            <p:cNvPr id="85"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4915" y="4653136"/>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0389"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2437"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485"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3772" y="4653438"/>
              <a:ext cx="477395" cy="287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89"/>
          <p:cNvGrpSpPr/>
          <p:nvPr/>
        </p:nvGrpSpPr>
        <p:grpSpPr>
          <a:xfrm>
            <a:off x="6619046" y="6319594"/>
            <a:ext cx="2156252" cy="288032"/>
            <a:chOff x="1754915" y="4653136"/>
            <a:chExt cx="2156252" cy="288032"/>
          </a:xfrm>
        </p:grpSpPr>
        <p:pic>
          <p:nvPicPr>
            <p:cNvPr id="91"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4915" y="4653136"/>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0389"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2437"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485"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3772" y="4653438"/>
              <a:ext cx="477395" cy="2877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0" name="直線コネクタ 6"/>
          <p:cNvCxnSpPr/>
          <p:nvPr/>
        </p:nvCxnSpPr>
        <p:spPr>
          <a:xfrm flipV="1">
            <a:off x="4221057" y="2598086"/>
            <a:ext cx="2185051" cy="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6"/>
          <p:cNvCxnSpPr/>
          <p:nvPr/>
        </p:nvCxnSpPr>
        <p:spPr>
          <a:xfrm flipV="1">
            <a:off x="6675472" y="2598086"/>
            <a:ext cx="2185051" cy="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6"/>
          <p:cNvCxnSpPr/>
          <p:nvPr/>
        </p:nvCxnSpPr>
        <p:spPr>
          <a:xfrm flipV="1">
            <a:off x="4250762" y="4240169"/>
            <a:ext cx="2185051" cy="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6"/>
          <p:cNvCxnSpPr/>
          <p:nvPr/>
        </p:nvCxnSpPr>
        <p:spPr>
          <a:xfrm flipV="1">
            <a:off x="6674697" y="4240169"/>
            <a:ext cx="2185051" cy="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コネクタ 6"/>
          <p:cNvCxnSpPr/>
          <p:nvPr/>
        </p:nvCxnSpPr>
        <p:spPr>
          <a:xfrm flipV="1">
            <a:off x="1734888" y="4243761"/>
            <a:ext cx="2185051" cy="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6"/>
          <p:cNvCxnSpPr/>
          <p:nvPr/>
        </p:nvCxnSpPr>
        <p:spPr>
          <a:xfrm flipV="1">
            <a:off x="4258118" y="5903420"/>
            <a:ext cx="2185051" cy="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コネクタ 6"/>
          <p:cNvCxnSpPr/>
          <p:nvPr/>
        </p:nvCxnSpPr>
        <p:spPr>
          <a:xfrm flipV="1">
            <a:off x="6595844" y="5903420"/>
            <a:ext cx="2185051" cy="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6"/>
          <p:cNvCxnSpPr/>
          <p:nvPr/>
        </p:nvCxnSpPr>
        <p:spPr>
          <a:xfrm flipV="1">
            <a:off x="1765104" y="5907012"/>
            <a:ext cx="2185051" cy="7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
          <p:cNvGrpSpPr/>
          <p:nvPr/>
        </p:nvGrpSpPr>
        <p:grpSpPr>
          <a:xfrm>
            <a:off x="4287956" y="4653136"/>
            <a:ext cx="2156252" cy="288032"/>
            <a:chOff x="1754915" y="4653136"/>
            <a:chExt cx="2156252" cy="288032"/>
          </a:xfrm>
        </p:grpSpPr>
        <p:pic>
          <p:nvPicPr>
            <p:cNvPr id="97"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4915" y="4653136"/>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0389"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2437"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485"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3772" y="4653438"/>
              <a:ext cx="477395" cy="287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1"/>
          <p:cNvGrpSpPr/>
          <p:nvPr/>
        </p:nvGrpSpPr>
        <p:grpSpPr>
          <a:xfrm>
            <a:off x="4283968" y="6309320"/>
            <a:ext cx="2156252" cy="288032"/>
            <a:chOff x="1754915" y="4653136"/>
            <a:chExt cx="2156252" cy="288032"/>
          </a:xfrm>
        </p:grpSpPr>
        <p:pic>
          <p:nvPicPr>
            <p:cNvPr id="111"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4915" y="4653136"/>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0389"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2437"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485" y="4653438"/>
              <a:ext cx="477395" cy="28773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Image result for lettu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3772" y="4653438"/>
              <a:ext cx="477395" cy="287730"/>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テキスト ボックス 9">
            <a:extLst>
              <a:ext uri="{FF2B5EF4-FFF2-40B4-BE49-F238E27FC236}">
                <a16:creationId xmlns:a16="http://schemas.microsoft.com/office/drawing/2014/main" id="{B9DD1A6D-F854-4AEB-8DE2-7E38A246F931}"/>
              </a:ext>
            </a:extLst>
          </p:cNvPr>
          <p:cNvSpPr txBox="1"/>
          <p:nvPr/>
        </p:nvSpPr>
        <p:spPr>
          <a:xfrm>
            <a:off x="1979712" y="3892986"/>
            <a:ext cx="1824538" cy="400110"/>
          </a:xfrm>
          <a:prstGeom prst="rect">
            <a:avLst/>
          </a:prstGeom>
          <a:noFill/>
        </p:spPr>
        <p:txBody>
          <a:bodyPr wrap="none" rtlCol="0">
            <a:spAutoFit/>
          </a:bodyPr>
          <a:lstStyle/>
          <a:p>
            <a:r>
              <a:rPr kumimoji="1" lang="en-US" altLang="ja-JP" sz="2000" dirty="0"/>
              <a:t>OPV </a:t>
            </a:r>
            <a:r>
              <a:rPr lang="en-US" altLang="ja-JP" sz="2000" dirty="0"/>
              <a:t>0 -100</a:t>
            </a:r>
            <a:r>
              <a:rPr kumimoji="1" lang="en-US" altLang="ja-JP" sz="2000" dirty="0"/>
              <a:t>%</a:t>
            </a:r>
            <a:endParaRPr kumimoji="1" lang="ja-JP" altLang="en-US" sz="2000" dirty="0"/>
          </a:p>
        </p:txBody>
      </p:sp>
      <p:sp>
        <p:nvSpPr>
          <p:cNvPr id="96" name="テキスト ボックス 9">
            <a:extLst>
              <a:ext uri="{FF2B5EF4-FFF2-40B4-BE49-F238E27FC236}">
                <a16:creationId xmlns:a16="http://schemas.microsoft.com/office/drawing/2014/main" id="{FE15F539-9C82-4391-8ACB-13F4A969B575}"/>
              </a:ext>
            </a:extLst>
          </p:cNvPr>
          <p:cNvSpPr txBox="1"/>
          <p:nvPr/>
        </p:nvSpPr>
        <p:spPr>
          <a:xfrm>
            <a:off x="1979712" y="5549170"/>
            <a:ext cx="1824538" cy="400110"/>
          </a:xfrm>
          <a:prstGeom prst="rect">
            <a:avLst/>
          </a:prstGeom>
          <a:noFill/>
        </p:spPr>
        <p:txBody>
          <a:bodyPr wrap="none" rtlCol="0">
            <a:spAutoFit/>
          </a:bodyPr>
          <a:lstStyle/>
          <a:p>
            <a:r>
              <a:rPr kumimoji="1" lang="en-US" altLang="ja-JP" sz="2000" dirty="0"/>
              <a:t>OPV </a:t>
            </a:r>
            <a:r>
              <a:rPr lang="en-US" altLang="ja-JP" sz="2000" dirty="0"/>
              <a:t>0 -100</a:t>
            </a:r>
            <a:r>
              <a:rPr kumimoji="1" lang="en-US" altLang="ja-JP" sz="2000" dirty="0"/>
              <a:t>%</a:t>
            </a:r>
            <a:endParaRPr kumimoji="1" lang="ja-JP" altLang="en-US" sz="2000" dirty="0"/>
          </a:p>
        </p:txBody>
      </p:sp>
      <p:sp>
        <p:nvSpPr>
          <p:cNvPr id="110" name="テキスト ボックス 158">
            <a:extLst>
              <a:ext uri="{FF2B5EF4-FFF2-40B4-BE49-F238E27FC236}">
                <a16:creationId xmlns:a16="http://schemas.microsoft.com/office/drawing/2014/main" id="{A4F83968-94C6-4B0C-89D6-0BBABA84414F}"/>
              </a:ext>
            </a:extLst>
          </p:cNvPr>
          <p:cNvSpPr txBox="1"/>
          <p:nvPr/>
        </p:nvSpPr>
        <p:spPr>
          <a:xfrm>
            <a:off x="6842173" y="3861048"/>
            <a:ext cx="1906291" cy="400110"/>
          </a:xfrm>
          <a:prstGeom prst="rect">
            <a:avLst/>
          </a:prstGeom>
          <a:noFill/>
        </p:spPr>
        <p:txBody>
          <a:bodyPr wrap="none" rtlCol="0">
            <a:spAutoFit/>
          </a:bodyPr>
          <a:lstStyle/>
          <a:p>
            <a:r>
              <a:rPr kumimoji="1" lang="en-US" altLang="ja-JP" sz="2000" dirty="0"/>
              <a:t>OPV </a:t>
            </a:r>
            <a:r>
              <a:rPr lang="en-US" altLang="ja-JP" sz="2000" dirty="0"/>
              <a:t>0 - 100</a:t>
            </a:r>
            <a:r>
              <a:rPr kumimoji="1" lang="en-US" altLang="ja-JP" sz="2000" dirty="0"/>
              <a:t>%</a:t>
            </a:r>
            <a:endParaRPr kumimoji="1" lang="ja-JP" altLang="en-US" sz="2000" dirty="0"/>
          </a:p>
        </p:txBody>
      </p:sp>
      <p:sp>
        <p:nvSpPr>
          <p:cNvPr id="115" name="テキスト ボックス 158">
            <a:extLst>
              <a:ext uri="{FF2B5EF4-FFF2-40B4-BE49-F238E27FC236}">
                <a16:creationId xmlns:a16="http://schemas.microsoft.com/office/drawing/2014/main" id="{2ACBF7A9-F138-4BDA-87EB-E96C7EF24817}"/>
              </a:ext>
            </a:extLst>
          </p:cNvPr>
          <p:cNvSpPr txBox="1"/>
          <p:nvPr/>
        </p:nvSpPr>
        <p:spPr>
          <a:xfrm>
            <a:off x="6804248" y="5549170"/>
            <a:ext cx="1906291" cy="400110"/>
          </a:xfrm>
          <a:prstGeom prst="rect">
            <a:avLst/>
          </a:prstGeom>
          <a:noFill/>
        </p:spPr>
        <p:txBody>
          <a:bodyPr wrap="none" rtlCol="0">
            <a:spAutoFit/>
          </a:bodyPr>
          <a:lstStyle/>
          <a:p>
            <a:r>
              <a:rPr kumimoji="1" lang="en-US" altLang="ja-JP" sz="2000" dirty="0"/>
              <a:t>OPV </a:t>
            </a:r>
            <a:r>
              <a:rPr lang="en-US" altLang="ja-JP" sz="2000" dirty="0"/>
              <a:t>0 - 100</a:t>
            </a:r>
            <a:r>
              <a:rPr kumimoji="1" lang="en-US" altLang="ja-JP" sz="2000" dirty="0"/>
              <a:t>%</a:t>
            </a:r>
            <a:endParaRPr kumimoji="1" lang="ja-JP" altLang="en-US" sz="2000" dirty="0"/>
          </a:p>
        </p:txBody>
      </p:sp>
    </p:spTree>
    <p:extLst>
      <p:ext uri="{BB962C8B-B14F-4D97-AF65-F5344CB8AC3E}">
        <p14:creationId xmlns:p14="http://schemas.microsoft.com/office/powerpoint/2010/main" val="3755188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EA61F1-4CB3-43CF-A89B-C46259956993}"/>
              </a:ext>
            </a:extLst>
          </p:cNvPr>
          <p:cNvPicPr>
            <a:picLocks noChangeAspect="1"/>
          </p:cNvPicPr>
          <p:nvPr/>
        </p:nvPicPr>
        <p:blipFill>
          <a:blip r:embed="rId3"/>
          <a:stretch>
            <a:fillRect/>
          </a:stretch>
        </p:blipFill>
        <p:spPr>
          <a:xfrm>
            <a:off x="0" y="955179"/>
            <a:ext cx="9144000" cy="4947642"/>
          </a:xfrm>
          <a:prstGeom prst="rect">
            <a:avLst/>
          </a:prstGeom>
        </p:spPr>
      </p:pic>
      <p:sp>
        <p:nvSpPr>
          <p:cNvPr id="2" name="コンテンツ プレースホルダ 1"/>
          <p:cNvSpPr>
            <a:spLocks noGrp="1"/>
          </p:cNvSpPr>
          <p:nvPr>
            <p:ph idx="1"/>
          </p:nvPr>
        </p:nvSpPr>
        <p:spPr>
          <a:xfrm>
            <a:off x="-3548" y="214289"/>
            <a:ext cx="9144000" cy="5786479"/>
          </a:xfrm>
        </p:spPr>
        <p:txBody>
          <a:bodyPr>
            <a:normAutofit/>
          </a:bodyPr>
          <a:lstStyle/>
          <a:p>
            <a:pPr>
              <a:buNone/>
            </a:pPr>
            <a:r>
              <a:rPr lang="en-US" sz="2800" b="1" dirty="0">
                <a:solidFill>
                  <a:schemeClr val="tx1"/>
                </a:solidFill>
                <a:effectLst>
                  <a:outerShdw blurRad="31750" dist="25400" dir="5400000" algn="tl" rotWithShape="0">
                    <a:srgbClr val="000000">
                      <a:alpha val="25000"/>
                    </a:srgbClr>
                  </a:outerShdw>
                </a:effectLst>
              </a:rPr>
              <a:t>U.S. Solar Photovoltaic installation costs (USD/W)</a:t>
            </a:r>
          </a:p>
        </p:txBody>
      </p:sp>
      <p:sp>
        <p:nvSpPr>
          <p:cNvPr id="6" name="フッター プレースホルダ 5"/>
          <p:cNvSpPr>
            <a:spLocks noGrp="1"/>
          </p:cNvSpPr>
          <p:nvPr>
            <p:ph type="ftr" sz="quarter" idx="11"/>
          </p:nvPr>
        </p:nvSpPr>
        <p:spPr/>
        <p:txBody>
          <a:bodyPr/>
          <a:lstStyle/>
          <a:p>
            <a:pPr algn="r"/>
            <a:r>
              <a:rPr kumimoji="1" lang="en-US" altLang="ja-JP" sz="1400" dirty="0"/>
              <a:t>source: </a:t>
            </a:r>
            <a:r>
              <a:rPr lang="en-US" altLang="ja-JP" sz="1400" dirty="0"/>
              <a:t>https://www.nrel.gov/docs/fy17osti/68925.pdf</a:t>
            </a:r>
            <a:endParaRPr kumimoji="1" lang="ja-JP" altLang="en-US" sz="1400" dirty="0"/>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4</a:t>
            </a:fld>
            <a:endParaRPr kumimoji="1" lang="ja-JP" altLang="en-US"/>
          </a:p>
        </p:txBody>
      </p:sp>
      <p:cxnSp>
        <p:nvCxnSpPr>
          <p:cNvPr id="7" name="直線矢印コネクタ 7"/>
          <p:cNvCxnSpPr>
            <a:cxnSpLocks/>
          </p:cNvCxnSpPr>
          <p:nvPr/>
        </p:nvCxnSpPr>
        <p:spPr>
          <a:xfrm>
            <a:off x="683568" y="1844824"/>
            <a:ext cx="1872208" cy="158417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矢印コネクタ 8"/>
          <p:cNvCxnSpPr>
            <a:cxnSpLocks/>
          </p:cNvCxnSpPr>
          <p:nvPr/>
        </p:nvCxnSpPr>
        <p:spPr>
          <a:xfrm>
            <a:off x="2771800" y="2285992"/>
            <a:ext cx="1872208" cy="141793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矢印コネクタ 9"/>
          <p:cNvCxnSpPr>
            <a:cxnSpLocks/>
          </p:cNvCxnSpPr>
          <p:nvPr/>
        </p:nvCxnSpPr>
        <p:spPr>
          <a:xfrm>
            <a:off x="4869093" y="2492896"/>
            <a:ext cx="1935155" cy="15121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9">
            <a:extLst>
              <a:ext uri="{FF2B5EF4-FFF2-40B4-BE49-F238E27FC236}">
                <a16:creationId xmlns:a16="http://schemas.microsoft.com/office/drawing/2014/main" id="{79CF74A4-E3AE-48D5-8AA2-AC015BFBE2F8}"/>
              </a:ext>
            </a:extLst>
          </p:cNvPr>
          <p:cNvCxnSpPr>
            <a:cxnSpLocks/>
          </p:cNvCxnSpPr>
          <p:nvPr/>
        </p:nvCxnSpPr>
        <p:spPr>
          <a:xfrm>
            <a:off x="7092280" y="2276872"/>
            <a:ext cx="1935155" cy="15121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769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843D4849-8F9B-43EE-A514-D80697A3AECE}"/>
              </a:ext>
            </a:extLst>
          </p:cNvPr>
          <p:cNvGraphicFramePr>
            <a:graphicFrameLocks noChangeAspect="1"/>
          </p:cNvGraphicFramePr>
          <p:nvPr>
            <p:extLst>
              <p:ext uri="{D42A27DB-BD31-4B8C-83A1-F6EECF244321}">
                <p14:modId xmlns:p14="http://schemas.microsoft.com/office/powerpoint/2010/main" val="1447193824"/>
              </p:ext>
            </p:extLst>
          </p:nvPr>
        </p:nvGraphicFramePr>
        <p:xfrm>
          <a:off x="0" y="728662"/>
          <a:ext cx="9144000" cy="6053013"/>
        </p:xfrm>
        <a:graphic>
          <a:graphicData uri="http://schemas.openxmlformats.org/drawingml/2006/chart">
            <c:chart xmlns:c="http://schemas.openxmlformats.org/drawingml/2006/chart" xmlns:r="http://schemas.openxmlformats.org/officeDocument/2006/relationships" r:id="rId3"/>
          </a:graphicData>
        </a:graphic>
      </p:graphicFrame>
      <p:sp>
        <p:nvSpPr>
          <p:cNvPr id="3" name="スライド番号プレースホルダ 2"/>
          <p:cNvSpPr>
            <a:spLocks noGrp="1"/>
          </p:cNvSpPr>
          <p:nvPr>
            <p:ph type="sldNum" sz="quarter" idx="12"/>
          </p:nvPr>
        </p:nvSpPr>
        <p:spPr>
          <a:xfrm>
            <a:off x="8676456" y="6416550"/>
            <a:ext cx="365760" cy="365125"/>
          </a:xfrm>
        </p:spPr>
        <p:txBody>
          <a:bodyPr/>
          <a:lstStyle/>
          <a:p>
            <a:fld id="{D2D8002D-B5B0-4BAC-B1F6-782DDCCE6D9C}" type="slidenum">
              <a:rPr kumimoji="1" lang="ja-JP" altLang="en-US" smtClean="0"/>
              <a:pPr/>
              <a:t>40</a:t>
            </a:fld>
            <a:endParaRPr kumimoji="1" lang="ja-JP" altLang="en-US" dirty="0"/>
          </a:p>
        </p:txBody>
      </p:sp>
      <p:sp>
        <p:nvSpPr>
          <p:cNvPr id="4" name="タイトル 3"/>
          <p:cNvSpPr>
            <a:spLocks noGrp="1"/>
          </p:cNvSpPr>
          <p:nvPr>
            <p:ph type="title"/>
          </p:nvPr>
        </p:nvSpPr>
        <p:spPr>
          <a:xfrm>
            <a:off x="0" y="44624"/>
            <a:ext cx="9144000" cy="642942"/>
          </a:xfrm>
        </p:spPr>
        <p:txBody>
          <a:bodyPr>
            <a:noAutofit/>
          </a:bodyPr>
          <a:lstStyle/>
          <a:p>
            <a:r>
              <a:rPr lang="en-US" altLang="ja-JP" sz="2400" dirty="0">
                <a:effectLst>
                  <a:outerShdw blurRad="38100" dist="38100" dir="2700000" algn="tl">
                    <a:srgbClr val="000000">
                      <a:alpha val="43137"/>
                    </a:srgbClr>
                  </a:outerShdw>
                </a:effectLst>
              </a:rPr>
              <a:t>Simulation results (one year): Energy production and crop yield with variable OPV coverage in the cultivation season</a:t>
            </a:r>
            <a:endParaRPr lang="ja-JP" altLang="en-US" sz="2400" dirty="0">
              <a:effectLst>
                <a:outerShdw blurRad="38100" dist="38100" dir="2700000" algn="tl">
                  <a:srgbClr val="000000">
                    <a:alpha val="43137"/>
                  </a:srgbClr>
                </a:outerShdw>
              </a:effectLst>
            </a:endParaRPr>
          </a:p>
        </p:txBody>
      </p:sp>
      <p:sp>
        <p:nvSpPr>
          <p:cNvPr id="14" name="テキスト ボックス 6">
            <a:extLst>
              <a:ext uri="{FF2B5EF4-FFF2-40B4-BE49-F238E27FC236}">
                <a16:creationId xmlns:a16="http://schemas.microsoft.com/office/drawing/2014/main" id="{90712AB7-D423-4709-8500-45C7A8F3CCB3}"/>
              </a:ext>
            </a:extLst>
          </p:cNvPr>
          <p:cNvSpPr txBox="1"/>
          <p:nvPr/>
        </p:nvSpPr>
        <p:spPr>
          <a:xfrm>
            <a:off x="1510673" y="1156682"/>
            <a:ext cx="1526380" cy="400110"/>
          </a:xfrm>
          <a:prstGeom prst="rect">
            <a:avLst/>
          </a:prstGeom>
          <a:noFill/>
        </p:spPr>
        <p:txBody>
          <a:bodyPr wrap="none" rtlCol="0">
            <a:spAutoFit/>
          </a:bodyPr>
          <a:lstStyle/>
          <a:p>
            <a:r>
              <a:rPr lang="en-US" altLang="ja-JP" sz="2000" b="1" dirty="0">
                <a:solidFill>
                  <a:srgbClr val="FF9966"/>
                </a:solidFill>
              </a:rPr>
              <a:t>Case 2 &amp; 3</a:t>
            </a:r>
            <a:endParaRPr lang="ja-JP" altLang="en-US" sz="2000" b="1" dirty="0">
              <a:solidFill>
                <a:srgbClr val="FF9966"/>
              </a:solidFill>
            </a:endParaRPr>
          </a:p>
        </p:txBody>
      </p:sp>
      <p:sp>
        <p:nvSpPr>
          <p:cNvPr id="16" name="テキスト ボックス 8">
            <a:extLst>
              <a:ext uri="{FF2B5EF4-FFF2-40B4-BE49-F238E27FC236}">
                <a16:creationId xmlns:a16="http://schemas.microsoft.com/office/drawing/2014/main" id="{07D8DF7D-E8D0-4577-B0F2-56945E398A8F}"/>
              </a:ext>
            </a:extLst>
          </p:cNvPr>
          <p:cNvSpPr txBox="1"/>
          <p:nvPr/>
        </p:nvSpPr>
        <p:spPr>
          <a:xfrm>
            <a:off x="1691680" y="2348880"/>
            <a:ext cx="1021433" cy="400110"/>
          </a:xfrm>
          <a:prstGeom prst="rect">
            <a:avLst/>
          </a:prstGeom>
          <a:noFill/>
        </p:spPr>
        <p:txBody>
          <a:bodyPr wrap="none" rtlCol="0">
            <a:spAutoFit/>
          </a:bodyPr>
          <a:lstStyle>
            <a:defPPr>
              <a:defRPr lang="ja-JP"/>
            </a:defPPr>
            <a:lvl1pPr>
              <a:defRPr b="1">
                <a:solidFill>
                  <a:srgbClr val="FFC000"/>
                </a:solidFill>
              </a:defRPr>
            </a:lvl1pPr>
          </a:lstStyle>
          <a:p>
            <a:r>
              <a:rPr lang="en-US" altLang="ja-JP" sz="2000" dirty="0">
                <a:solidFill>
                  <a:srgbClr val="FF0000"/>
                </a:solidFill>
              </a:rPr>
              <a:t>Case 1</a:t>
            </a:r>
            <a:endParaRPr lang="ja-JP" altLang="en-US" sz="2000" dirty="0">
              <a:solidFill>
                <a:srgbClr val="FF0000"/>
              </a:solidFill>
            </a:endParaRPr>
          </a:p>
        </p:txBody>
      </p:sp>
      <p:sp>
        <p:nvSpPr>
          <p:cNvPr id="17" name="テキスト ボックス 9">
            <a:extLst>
              <a:ext uri="{FF2B5EF4-FFF2-40B4-BE49-F238E27FC236}">
                <a16:creationId xmlns:a16="http://schemas.microsoft.com/office/drawing/2014/main" id="{D88FE79C-65F3-4D99-9413-C1D14030CE9C}"/>
              </a:ext>
            </a:extLst>
          </p:cNvPr>
          <p:cNvSpPr txBox="1"/>
          <p:nvPr/>
        </p:nvSpPr>
        <p:spPr>
          <a:xfrm>
            <a:off x="5997948" y="908720"/>
            <a:ext cx="1526380" cy="400110"/>
          </a:xfrm>
          <a:prstGeom prst="rect">
            <a:avLst/>
          </a:prstGeom>
          <a:noFill/>
        </p:spPr>
        <p:txBody>
          <a:bodyPr wrap="none" rtlCol="0">
            <a:spAutoFit/>
          </a:bodyPr>
          <a:lstStyle/>
          <a:p>
            <a:r>
              <a:rPr kumimoji="1" lang="en-US" altLang="ja-JP" sz="2000" b="1" dirty="0">
                <a:solidFill>
                  <a:srgbClr val="0000FF"/>
                </a:solidFill>
              </a:rPr>
              <a:t>Case 1 &amp; 3</a:t>
            </a:r>
            <a:endParaRPr kumimoji="1" lang="ja-JP" altLang="en-US" sz="2000" b="1" dirty="0">
              <a:solidFill>
                <a:srgbClr val="0000FF"/>
              </a:solidFill>
            </a:endParaRPr>
          </a:p>
        </p:txBody>
      </p:sp>
      <p:sp>
        <p:nvSpPr>
          <p:cNvPr id="18" name="テキスト ボックス 9">
            <a:extLst>
              <a:ext uri="{FF2B5EF4-FFF2-40B4-BE49-F238E27FC236}">
                <a16:creationId xmlns:a16="http://schemas.microsoft.com/office/drawing/2014/main" id="{8FD42613-14D4-411B-9A83-F5453DA1080D}"/>
              </a:ext>
            </a:extLst>
          </p:cNvPr>
          <p:cNvSpPr txBox="1"/>
          <p:nvPr/>
        </p:nvSpPr>
        <p:spPr>
          <a:xfrm>
            <a:off x="6156176" y="1876762"/>
            <a:ext cx="1021433" cy="400110"/>
          </a:xfrm>
          <a:prstGeom prst="rect">
            <a:avLst/>
          </a:prstGeom>
          <a:noFill/>
        </p:spPr>
        <p:txBody>
          <a:bodyPr wrap="none" rtlCol="0">
            <a:spAutoFit/>
          </a:bodyPr>
          <a:lstStyle/>
          <a:p>
            <a:r>
              <a:rPr kumimoji="1" lang="en-US" altLang="ja-JP" sz="2000" b="1" dirty="0">
                <a:solidFill>
                  <a:srgbClr val="008000"/>
                </a:solidFill>
              </a:rPr>
              <a:t>Case 2</a:t>
            </a:r>
            <a:endParaRPr kumimoji="1" lang="ja-JP" altLang="en-US" sz="2000" b="1" dirty="0">
              <a:solidFill>
                <a:srgbClr val="008000"/>
              </a:solidFill>
            </a:endParaRPr>
          </a:p>
        </p:txBody>
      </p:sp>
    </p:spTree>
    <p:extLst>
      <p:ext uri="{BB962C8B-B14F-4D97-AF65-F5344CB8AC3E}">
        <p14:creationId xmlns:p14="http://schemas.microsoft.com/office/powerpoint/2010/main" val="17335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41</a:t>
            </a:fld>
            <a:endParaRPr kumimoji="1" lang="ja-JP" altLang="en-US"/>
          </a:p>
        </p:txBody>
      </p:sp>
      <p:sp>
        <p:nvSpPr>
          <p:cNvPr id="4" name="タイトル 3"/>
          <p:cNvSpPr>
            <a:spLocks noGrp="1"/>
          </p:cNvSpPr>
          <p:nvPr>
            <p:ph type="title"/>
          </p:nvPr>
        </p:nvSpPr>
        <p:spPr/>
        <p:txBody>
          <a:bodyPr>
            <a:normAutofit/>
          </a:bodyPr>
          <a:lstStyle/>
          <a:p>
            <a:r>
              <a:rPr lang="en-US" altLang="ja-JP" sz="2800" dirty="0">
                <a:effectLst>
                  <a:outerShdw blurRad="38100" dist="38100" dir="2700000" algn="tl">
                    <a:srgbClr val="000000">
                      <a:alpha val="43137"/>
                    </a:srgbClr>
                  </a:outerShdw>
                </a:effectLst>
              </a:rPr>
              <a:t>Optimization results: Problem statement</a:t>
            </a:r>
            <a:endParaRPr lang="ja-JP" altLang="en-US" sz="2800" dirty="0">
              <a:effectLst>
                <a:outerShdw blurRad="38100" dist="38100" dir="2700000" algn="tl">
                  <a:srgbClr val="000000">
                    <a:alpha val="43137"/>
                  </a:srgbClr>
                </a:outerShdw>
              </a:effectLst>
            </a:endParaRPr>
          </a:p>
        </p:txBody>
      </p:sp>
      <p:pic>
        <p:nvPicPr>
          <p:cNvPr id="117" name="Picture 116">
            <a:extLst>
              <a:ext uri="{FF2B5EF4-FFF2-40B4-BE49-F238E27FC236}">
                <a16:creationId xmlns:a16="http://schemas.microsoft.com/office/drawing/2014/main" id="{6523CD9C-0E3D-4158-8C92-B2546004916F}"/>
              </a:ext>
            </a:extLst>
          </p:cNvPr>
          <p:cNvPicPr>
            <a:picLocks noChangeAspect="1"/>
          </p:cNvPicPr>
          <p:nvPr/>
        </p:nvPicPr>
        <p:blipFill rotWithShape="1">
          <a:blip r:embed="rId3"/>
          <a:srcRect r="2922"/>
          <a:stretch/>
        </p:blipFill>
        <p:spPr>
          <a:xfrm>
            <a:off x="226363" y="912754"/>
            <a:ext cx="8691275" cy="3034539"/>
          </a:xfrm>
          <a:prstGeom prst="rect">
            <a:avLst/>
          </a:prstGeom>
        </p:spPr>
      </p:pic>
      <p:sp>
        <p:nvSpPr>
          <p:cNvPr id="118" name="Rectangle 117">
            <a:extLst>
              <a:ext uri="{FF2B5EF4-FFF2-40B4-BE49-F238E27FC236}">
                <a16:creationId xmlns:a16="http://schemas.microsoft.com/office/drawing/2014/main" id="{B0C44A06-08D4-4D9F-8CFC-1CEA4778DBD4}"/>
              </a:ext>
            </a:extLst>
          </p:cNvPr>
          <p:cNvSpPr/>
          <p:nvPr/>
        </p:nvSpPr>
        <p:spPr>
          <a:xfrm>
            <a:off x="0" y="4221088"/>
            <a:ext cx="9108504" cy="2246769"/>
          </a:xfrm>
          <a:prstGeom prst="rect">
            <a:avLst/>
          </a:prstGeom>
        </p:spPr>
        <p:txBody>
          <a:bodyPr wrap="square">
            <a:spAutoFit/>
          </a:bodyPr>
          <a:lstStyle/>
          <a:p>
            <a:pPr>
              <a:spcAft>
                <a:spcPts val="1200"/>
              </a:spcAft>
            </a:pPr>
            <a:r>
              <a:rPr lang="en-US" altLang="ja-JP" sz="2000" dirty="0" err="1">
                <a:latin typeface="Arial" panose="020B0604020202020204" pitchFamily="34" charset="0"/>
                <a:cs typeface="Arial" panose="020B0604020202020204" pitchFamily="34" charset="0"/>
              </a:rPr>
              <a:t>Profit</a:t>
            </a:r>
            <a:r>
              <a:rPr lang="en-US" altLang="ja-JP" sz="2000" baseline="-25000" dirty="0" err="1">
                <a:latin typeface="Arial" panose="020B0604020202020204" pitchFamily="34" charset="0"/>
                <a:cs typeface="Arial" panose="020B0604020202020204" pitchFamily="34" charset="0"/>
              </a:rPr>
              <a:t>all</a:t>
            </a:r>
            <a:r>
              <a:rPr lang="en-US" altLang="ja-JP" sz="2000" dirty="0">
                <a:latin typeface="Arial" panose="020B0604020202020204" pitchFamily="34" charset="0"/>
                <a:cs typeface="Arial" panose="020B0604020202020204" pitchFamily="34" charset="0"/>
              </a:rPr>
              <a:t> / S</a:t>
            </a:r>
            <a:r>
              <a:rPr lang="en-US" altLang="ja-JP" sz="2000" baseline="-25000" dirty="0">
                <a:latin typeface="Arial" panose="020B0604020202020204" pitchFamily="34" charset="0"/>
                <a:cs typeface="Arial" panose="020B0604020202020204" pitchFamily="34" charset="0"/>
              </a:rPr>
              <a:t>GH</a:t>
            </a:r>
            <a:r>
              <a:rPr lang="en-US" altLang="ja-JP"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USD m</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 Total economic profit per GH floor area</a:t>
            </a:r>
          </a:p>
          <a:p>
            <a:pPr>
              <a:spcAft>
                <a:spcPts val="1200"/>
              </a:spcAft>
            </a:pPr>
            <a:r>
              <a:rPr lang="en-US" sz="2000" dirty="0" err="1">
                <a:latin typeface="Arial" panose="020B0604020202020204" pitchFamily="34" charset="0"/>
                <a:cs typeface="Arial" panose="020B0604020202020204" pitchFamily="34" charset="0"/>
              </a:rPr>
              <a:t>r</a:t>
            </a:r>
            <a:r>
              <a:rPr lang="en-US" sz="2000" baseline="-25000" dirty="0" err="1">
                <a:latin typeface="Arial" panose="020B0604020202020204" pitchFamily="34" charset="0"/>
                <a:cs typeface="Arial" panose="020B0604020202020204" pitchFamily="34" charset="0"/>
              </a:rPr>
              <a:t>PV</a:t>
            </a:r>
            <a:r>
              <a:rPr lang="en-US" sz="2000" dirty="0">
                <a:latin typeface="Arial" panose="020B0604020202020204" pitchFamily="34" charset="0"/>
                <a:cs typeface="Arial" panose="020B0604020202020204" pitchFamily="34" charset="0"/>
              </a:rPr>
              <a:t> (-) : OPV coverage ratio</a:t>
            </a:r>
          </a:p>
          <a:p>
            <a:pPr>
              <a:spcAft>
                <a:spcPts val="1200"/>
              </a:spcAft>
            </a:pPr>
            <a:r>
              <a:rPr lang="en-US" sz="2000" dirty="0" err="1">
                <a:latin typeface="Arial" panose="020B0604020202020204" pitchFamily="34" charset="0"/>
                <a:cs typeface="Arial" panose="020B0604020202020204" pitchFamily="34" charset="0"/>
              </a:rPr>
              <a:t>Date</a:t>
            </a:r>
            <a:r>
              <a:rPr lang="en-US" sz="2000" baseline="-25000" dirty="0" err="1">
                <a:latin typeface="Arial" panose="020B0604020202020204" pitchFamily="34" charset="0"/>
                <a:cs typeface="Arial" panose="020B0604020202020204" pitchFamily="34" charset="0"/>
              </a:rPr>
              <a:t>endSpring</a:t>
            </a:r>
            <a:r>
              <a:rPr lang="en-US" sz="2000" dirty="0">
                <a:latin typeface="Arial" panose="020B0604020202020204" pitchFamily="34" charset="0"/>
                <a:cs typeface="Arial" panose="020B0604020202020204" pitchFamily="34" charset="0"/>
              </a:rPr>
              <a:t> (days): Spring end date</a:t>
            </a:r>
          </a:p>
          <a:p>
            <a:pPr>
              <a:spcAft>
                <a:spcPts val="1200"/>
              </a:spcAft>
            </a:pPr>
            <a:r>
              <a:rPr lang="en-US" sz="2000" dirty="0" err="1">
                <a:latin typeface="Arial" panose="020B0604020202020204" pitchFamily="34" charset="0"/>
                <a:cs typeface="Arial" panose="020B0604020202020204" pitchFamily="34" charset="0"/>
              </a:rPr>
              <a:t>Date</a:t>
            </a:r>
            <a:r>
              <a:rPr lang="en-US" sz="2000" baseline="-25000" dirty="0" err="1">
                <a:latin typeface="Arial" panose="020B0604020202020204" pitchFamily="34" charset="0"/>
                <a:cs typeface="Arial" panose="020B0604020202020204" pitchFamily="34" charset="0"/>
              </a:rPr>
              <a:t>StartFall</a:t>
            </a:r>
            <a:r>
              <a:rPr lang="en-US" sz="2000" dirty="0">
                <a:latin typeface="Arial" panose="020B0604020202020204" pitchFamily="34" charset="0"/>
                <a:cs typeface="Arial" panose="020B0604020202020204" pitchFamily="34" charset="0"/>
              </a:rPr>
              <a:t> (days): Fall start date</a:t>
            </a:r>
          </a:p>
          <a:p>
            <a:pPr>
              <a:spcAft>
                <a:spcPts val="1200"/>
              </a:spcAft>
            </a:pPr>
            <a:r>
              <a:rPr lang="en-US" sz="2000" dirty="0">
                <a:latin typeface="Arial" panose="020B0604020202020204" pitchFamily="34" charset="0"/>
                <a:cs typeface="Arial" panose="020B0604020202020204" pitchFamily="34" charset="0"/>
              </a:rPr>
              <a:t>The summer period: the period btw </a:t>
            </a:r>
            <a:r>
              <a:rPr lang="en-US" sz="2000" dirty="0" err="1">
                <a:latin typeface="Arial" panose="020B0604020202020204" pitchFamily="34" charset="0"/>
                <a:cs typeface="Arial" panose="020B0604020202020204" pitchFamily="34" charset="0"/>
              </a:rPr>
              <a:t>Date</a:t>
            </a:r>
            <a:r>
              <a:rPr lang="en-US" sz="2000" baseline="-25000" dirty="0" err="1">
                <a:latin typeface="Arial" panose="020B0604020202020204" pitchFamily="34" charset="0"/>
                <a:cs typeface="Arial" panose="020B0604020202020204" pitchFamily="34" charset="0"/>
              </a:rPr>
              <a:t>StartFall</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Date</a:t>
            </a:r>
            <a:r>
              <a:rPr lang="en-US" sz="2000" baseline="-25000" dirty="0" err="1">
                <a:latin typeface="Arial" panose="020B0604020202020204" pitchFamily="34" charset="0"/>
                <a:cs typeface="Arial" panose="020B0604020202020204" pitchFamily="34" charset="0"/>
              </a:rPr>
              <a:t>endSpring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63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normAutofit/>
          </a:bodyPr>
          <a:lstStyle/>
          <a:p>
            <a:pPr lvl="1"/>
            <a:r>
              <a:rPr lang="en-US" altLang="ja-JP" sz="2800" dirty="0"/>
              <a:t>MIDACO Solver (</a:t>
            </a:r>
            <a:r>
              <a:rPr lang="en-US" altLang="ja-JP" sz="2800" dirty="0">
                <a:hlinkClick r:id="rId3"/>
              </a:rPr>
              <a:t>http://www.midacosolver.com/index.php/download</a:t>
            </a:r>
            <a:r>
              <a:rPr lang="en-US" altLang="ja-JP" sz="2800" dirty="0"/>
              <a:t>)</a:t>
            </a:r>
          </a:p>
          <a:p>
            <a:pPr lvl="2"/>
            <a:r>
              <a:rPr lang="en-US" altLang="ja-JP" sz="2800" dirty="0"/>
              <a:t>Handle MINLP problem by python</a:t>
            </a:r>
          </a:p>
          <a:p>
            <a:pPr lvl="2"/>
            <a:r>
              <a:rPr lang="en-US" altLang="ja-JP" sz="2800" dirty="0"/>
              <a:t>Combine an extended evolutionary Ant Colony</a:t>
            </a:r>
          </a:p>
          <a:p>
            <a:pPr marL="630936" lvl="2" indent="0">
              <a:buNone/>
            </a:pPr>
            <a:r>
              <a:rPr lang="en-US" altLang="ja-JP" sz="2800" dirty="0"/>
              <a:t>Optimization (ACO) with the Oracle Penalty Method</a:t>
            </a:r>
          </a:p>
          <a:p>
            <a:pPr lvl="2"/>
            <a:r>
              <a:rPr lang="en-US" altLang="ja-JP" sz="2800" dirty="0"/>
              <a:t> ACO = a meta-heuristic algorithm (</a:t>
            </a:r>
            <a:r>
              <a:rPr lang="en-US" altLang="ja-JP" sz="2800" u="sng" dirty="0"/>
              <a:t>problem independent</a:t>
            </a:r>
            <a:r>
              <a:rPr lang="en-US" altLang="ja-JP" sz="2800" dirty="0"/>
              <a:t>), </a:t>
            </a:r>
            <a:r>
              <a:rPr lang="en-US" altLang="ja-JP" sz="2800" u="sng" dirty="0"/>
              <a:t>fast</a:t>
            </a:r>
            <a:r>
              <a:rPr lang="en-US" altLang="ja-JP" sz="2800" dirty="0"/>
              <a:t> and </a:t>
            </a:r>
            <a:r>
              <a:rPr lang="en-US" altLang="ja-JP" sz="2800" u="sng" dirty="0"/>
              <a:t>moderately accurate</a:t>
            </a:r>
            <a:r>
              <a:rPr lang="en-US" altLang="ja-JP" sz="2800" dirty="0"/>
              <a:t> but </a:t>
            </a:r>
            <a:r>
              <a:rPr lang="en-US" altLang="ja-JP" sz="2800" dirty="0">
                <a:solidFill>
                  <a:srgbClr val="FF0000"/>
                </a:solidFill>
              </a:rPr>
              <a:t>not guaranteed to converge in the global solution</a:t>
            </a:r>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42</a:t>
            </a:fld>
            <a:endParaRPr kumimoji="1" lang="ja-JP" altLang="en-US"/>
          </a:p>
        </p:txBody>
      </p:sp>
      <p:sp>
        <p:nvSpPr>
          <p:cNvPr id="4" name="タイトル 3"/>
          <p:cNvSpPr>
            <a:spLocks noGrp="1"/>
          </p:cNvSpPr>
          <p:nvPr>
            <p:ph type="title"/>
          </p:nvPr>
        </p:nvSpPr>
        <p:spPr/>
        <p:txBody>
          <a:bodyPr>
            <a:normAutofit/>
          </a:bodyPr>
          <a:lstStyle/>
          <a:p>
            <a:r>
              <a:rPr lang="en-US" altLang="ja-JP" dirty="0">
                <a:effectLst>
                  <a:outerShdw blurRad="38100" dist="38100" dir="2700000" algn="tl">
                    <a:srgbClr val="000000">
                      <a:alpha val="43137"/>
                    </a:srgbClr>
                  </a:outerShdw>
                </a:effectLst>
              </a:rPr>
              <a:t>Optimization results: Solver for optimization</a:t>
            </a:r>
            <a:endParaRPr kumimoji="1" lang="ja-JP" altLang="en-US" dirty="0"/>
          </a:p>
        </p:txBody>
      </p:sp>
    </p:spTree>
    <p:extLst>
      <p:ext uri="{BB962C8B-B14F-4D97-AF65-F5344CB8AC3E}">
        <p14:creationId xmlns:p14="http://schemas.microsoft.com/office/powerpoint/2010/main" val="3444593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9042A981-B108-4DAD-8B80-7F6365DF8756}"/>
              </a:ext>
            </a:extLst>
          </p:cNvPr>
          <p:cNvGraphicFramePr>
            <a:graphicFrameLocks noGrp="1"/>
          </p:cNvGraphicFramePr>
          <p:nvPr>
            <p:ph idx="1"/>
            <p:extLst>
              <p:ext uri="{D42A27DB-BD31-4B8C-83A1-F6EECF244321}">
                <p14:modId xmlns:p14="http://schemas.microsoft.com/office/powerpoint/2010/main" val="3247283606"/>
              </p:ext>
            </p:extLst>
          </p:nvPr>
        </p:nvGraphicFramePr>
        <p:xfrm>
          <a:off x="65485" y="1484784"/>
          <a:ext cx="9013030" cy="1697356"/>
        </p:xfrm>
        <a:graphic>
          <a:graphicData uri="http://schemas.openxmlformats.org/drawingml/2006/table">
            <a:tbl>
              <a:tblPr firstRow="1" firstCol="1" bandRow="1"/>
              <a:tblGrid>
                <a:gridCol w="1802606">
                  <a:extLst>
                    <a:ext uri="{9D8B030D-6E8A-4147-A177-3AD203B41FA5}">
                      <a16:colId xmlns:a16="http://schemas.microsoft.com/office/drawing/2014/main" val="2338477843"/>
                    </a:ext>
                  </a:extLst>
                </a:gridCol>
                <a:gridCol w="1802606">
                  <a:extLst>
                    <a:ext uri="{9D8B030D-6E8A-4147-A177-3AD203B41FA5}">
                      <a16:colId xmlns:a16="http://schemas.microsoft.com/office/drawing/2014/main" val="215764069"/>
                    </a:ext>
                  </a:extLst>
                </a:gridCol>
                <a:gridCol w="1802606">
                  <a:extLst>
                    <a:ext uri="{9D8B030D-6E8A-4147-A177-3AD203B41FA5}">
                      <a16:colId xmlns:a16="http://schemas.microsoft.com/office/drawing/2014/main" val="2697683763"/>
                    </a:ext>
                  </a:extLst>
                </a:gridCol>
                <a:gridCol w="1802606">
                  <a:extLst>
                    <a:ext uri="{9D8B030D-6E8A-4147-A177-3AD203B41FA5}">
                      <a16:colId xmlns:a16="http://schemas.microsoft.com/office/drawing/2014/main" val="1845045897"/>
                    </a:ext>
                  </a:extLst>
                </a:gridCol>
                <a:gridCol w="1802606">
                  <a:extLst>
                    <a:ext uri="{9D8B030D-6E8A-4147-A177-3AD203B41FA5}">
                      <a16:colId xmlns:a16="http://schemas.microsoft.com/office/drawing/2014/main" val="1541441678"/>
                    </a:ext>
                  </a:extLst>
                </a:gridCol>
              </a:tblGrid>
              <a:tr h="274320">
                <a:tc>
                  <a:txBody>
                    <a:bodyPr/>
                    <a:lstStyle/>
                    <a:p>
                      <a:pPr marL="0" marR="0" algn="ctr">
                        <a:lnSpc>
                          <a:spcPct val="100000"/>
                        </a:lnSpc>
                        <a:spcBef>
                          <a:spcPts val="0"/>
                        </a:spcBef>
                        <a:spcAft>
                          <a:spcPts val="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Grow in summer?</a:t>
                      </a:r>
                      <a:endPar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dirty="0" err="1">
                          <a:effectLst/>
                          <a:latin typeface="Times New Roman" panose="02020603050405020304" pitchFamily="18" charset="0"/>
                          <a:ea typeface="MS Mincho" panose="02020609040205080304" pitchFamily="49" charset="-128"/>
                          <a:cs typeface="Times New Roman" panose="02020603050405020304" pitchFamily="18" charset="0"/>
                        </a:rPr>
                        <a:t>Profit</a:t>
                      </a:r>
                      <a:r>
                        <a:rPr lang="en-US" sz="2400" kern="100" baseline="-25000" dirty="0" err="1">
                          <a:effectLst/>
                          <a:latin typeface="Times New Roman" panose="02020603050405020304" pitchFamily="18" charset="0"/>
                          <a:ea typeface="MS Mincho" panose="02020609040205080304" pitchFamily="49" charset="-128"/>
                          <a:cs typeface="Times New Roman" panose="02020603050405020304" pitchFamily="18" charset="0"/>
                        </a:rPr>
                        <a:t>All</a:t>
                      </a: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 / S</a:t>
                      </a:r>
                      <a:r>
                        <a:rPr lang="en-US" sz="2400" kern="100" baseline="-25000" dirty="0">
                          <a:effectLst/>
                          <a:latin typeface="Times New Roman" panose="02020603050405020304" pitchFamily="18" charset="0"/>
                          <a:ea typeface="MS Mincho" panose="02020609040205080304" pitchFamily="49" charset="-128"/>
                          <a:cs typeface="Times New Roman" panose="02020603050405020304" pitchFamily="18" charset="0"/>
                        </a:rPr>
                        <a:t>GH</a:t>
                      </a: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 </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dirty="0" err="1">
                          <a:effectLst/>
                          <a:latin typeface="Times New Roman" panose="02020603050405020304" pitchFamily="18" charset="0"/>
                          <a:ea typeface="MS Mincho" panose="02020609040205080304" pitchFamily="49" charset="-128"/>
                          <a:cs typeface="Times New Roman" panose="02020603050405020304" pitchFamily="18" charset="0"/>
                        </a:rPr>
                        <a:t>r</a:t>
                      </a:r>
                      <a:r>
                        <a:rPr lang="en-US" sz="2400" kern="100" baseline="-25000" dirty="0" err="1">
                          <a:effectLst/>
                          <a:latin typeface="Times New Roman" panose="02020603050405020304" pitchFamily="18" charset="0"/>
                          <a:ea typeface="MS Mincho" panose="02020609040205080304" pitchFamily="49" charset="-128"/>
                          <a:cs typeface="Times New Roman" panose="02020603050405020304" pitchFamily="18" charset="0"/>
                        </a:rPr>
                        <a:t>PV</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a:effectLst/>
                          <a:latin typeface="Times New Roman" panose="02020603050405020304" pitchFamily="18" charset="0"/>
                          <a:ea typeface="MS Mincho" panose="02020609040205080304" pitchFamily="49" charset="-128"/>
                          <a:cs typeface="Times New Roman" panose="02020603050405020304" pitchFamily="18" charset="0"/>
                        </a:rPr>
                        <a:t>Date</a:t>
                      </a:r>
                      <a:r>
                        <a:rPr lang="en-US" sz="2400" kern="100" baseline="-25000">
                          <a:effectLst/>
                          <a:latin typeface="Times New Roman" panose="02020603050405020304" pitchFamily="18" charset="0"/>
                          <a:ea typeface="MS Mincho" panose="02020609040205080304" pitchFamily="49" charset="-128"/>
                          <a:cs typeface="Times New Roman" panose="02020603050405020304" pitchFamily="18" charset="0"/>
                        </a:rPr>
                        <a:t>endSpring</a:t>
                      </a:r>
                      <a:endParaRPr lang="en-US" sz="2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dirty="0" err="1">
                          <a:effectLst/>
                          <a:latin typeface="Times New Roman" panose="02020603050405020304" pitchFamily="18" charset="0"/>
                          <a:ea typeface="MS Mincho" panose="02020609040205080304" pitchFamily="49" charset="-128"/>
                          <a:cs typeface="Times New Roman" panose="02020603050405020304" pitchFamily="18" charset="0"/>
                        </a:rPr>
                        <a:t>Date</a:t>
                      </a:r>
                      <a:r>
                        <a:rPr lang="en-US" sz="2400" kern="100" baseline="-25000" dirty="0" err="1">
                          <a:effectLst/>
                          <a:latin typeface="Times New Roman" panose="02020603050405020304" pitchFamily="18" charset="0"/>
                          <a:ea typeface="MS Mincho" panose="02020609040205080304" pitchFamily="49" charset="-128"/>
                          <a:cs typeface="Times New Roman" panose="02020603050405020304" pitchFamily="18" charset="0"/>
                        </a:rPr>
                        <a:t>startFall</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96402"/>
                  </a:ext>
                </a:extLst>
              </a:tr>
              <a:tr h="182880">
                <a:tc>
                  <a:txBody>
                    <a:bodyPr/>
                    <a:lstStyle/>
                    <a:p>
                      <a:pPr marL="0" marR="0">
                        <a:lnSpc>
                          <a:spcPct val="150000"/>
                        </a:lnSpc>
                        <a:spcBef>
                          <a:spcPts val="0"/>
                        </a:spcBef>
                        <a:spcAft>
                          <a:spcPts val="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400" b="1" kern="100" dirty="0">
                          <a:effectLst/>
                          <a:latin typeface="Times New Roman" panose="02020603050405020304" pitchFamily="18" charset="0"/>
                          <a:ea typeface="MS Mincho" panose="02020609040205080304" pitchFamily="49" charset="-128"/>
                          <a:cs typeface="Times New Roman" panose="02020603050405020304" pitchFamily="18" charset="0"/>
                        </a:rPr>
                        <a:t>421.3</a:t>
                      </a:r>
                      <a:endParaRPr lang="en-US" sz="2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0.986</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400" kern="100">
                          <a:effectLst/>
                          <a:latin typeface="Times New Roman" panose="02020603050405020304" pitchFamily="18" charset="0"/>
                          <a:ea typeface="MS Mincho" panose="02020609040205080304" pitchFamily="49" charset="-128"/>
                          <a:cs typeface="Times New Roman" panose="02020603050405020304" pitchFamily="18" charset="0"/>
                        </a:rPr>
                        <a:t>2 (2</a:t>
                      </a:r>
                      <a:r>
                        <a:rPr lang="en-US" sz="2400" kern="100" baseline="30000">
                          <a:effectLst/>
                          <a:latin typeface="Times New Roman" panose="02020603050405020304" pitchFamily="18" charset="0"/>
                          <a:ea typeface="MS Mincho" panose="02020609040205080304" pitchFamily="49" charset="-128"/>
                          <a:cs typeface="Times New Roman" panose="02020603050405020304" pitchFamily="18" charset="0"/>
                        </a:rPr>
                        <a:t>nd</a:t>
                      </a:r>
                      <a:r>
                        <a:rPr lang="en-US" sz="2400" kern="100">
                          <a:effectLst/>
                          <a:latin typeface="Times New Roman" panose="02020603050405020304" pitchFamily="18" charset="0"/>
                          <a:ea typeface="MS Mincho" panose="02020609040205080304" pitchFamily="49" charset="-128"/>
                          <a:cs typeface="Times New Roman" panose="02020603050405020304" pitchFamily="18" charset="0"/>
                        </a:rPr>
                        <a:t> Jan)</a:t>
                      </a:r>
                      <a:endParaRPr lang="en-US" sz="2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7 (7</a:t>
                      </a:r>
                      <a:r>
                        <a:rPr lang="en-US" sz="2400" kern="100" baseline="30000" dirty="0">
                          <a:effectLst/>
                          <a:latin typeface="Times New Roman" panose="02020603050405020304" pitchFamily="18" charset="0"/>
                          <a:ea typeface="MS Mincho" panose="02020609040205080304" pitchFamily="49" charset="-128"/>
                          <a:cs typeface="Times New Roman" panose="02020603050405020304" pitchFamily="18" charset="0"/>
                        </a:rPr>
                        <a:t>th</a:t>
                      </a: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 Jan)</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590934"/>
                  </a:ext>
                </a:extLst>
              </a:tr>
              <a:tr h="0">
                <a:tc>
                  <a:txBody>
                    <a:bodyPr/>
                    <a:lstStyle/>
                    <a:p>
                      <a:pPr marL="0" marR="0">
                        <a:lnSpc>
                          <a:spcPct val="150000"/>
                        </a:lnSpc>
                        <a:spcBef>
                          <a:spcPts val="0"/>
                        </a:spcBef>
                        <a:spcAft>
                          <a:spcPts val="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400" b="1" kern="100" dirty="0">
                          <a:effectLst/>
                          <a:latin typeface="Times New Roman" panose="02020603050405020304" pitchFamily="18" charset="0"/>
                          <a:ea typeface="MS Mincho" panose="02020609040205080304" pitchFamily="49" charset="-128"/>
                          <a:cs typeface="Times New Roman" panose="02020603050405020304" pitchFamily="18" charset="0"/>
                        </a:rPr>
                        <a:t>458.9</a:t>
                      </a:r>
                      <a:endParaRPr lang="en-US" sz="2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0.230</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4 (4</a:t>
                      </a:r>
                      <a:r>
                        <a:rPr lang="en-US" sz="2400" kern="100" baseline="30000" dirty="0">
                          <a:effectLst/>
                          <a:latin typeface="Times New Roman" panose="02020603050405020304" pitchFamily="18" charset="0"/>
                          <a:ea typeface="MS Mincho" panose="02020609040205080304" pitchFamily="49" charset="-128"/>
                          <a:cs typeface="Times New Roman" panose="02020603050405020304" pitchFamily="18" charset="0"/>
                        </a:rPr>
                        <a:t>th</a:t>
                      </a: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 Jan)</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6 (6</a:t>
                      </a:r>
                      <a:r>
                        <a:rPr lang="en-US" sz="2400" kern="100" baseline="30000" dirty="0">
                          <a:effectLst/>
                          <a:latin typeface="Times New Roman" panose="02020603050405020304" pitchFamily="18" charset="0"/>
                          <a:ea typeface="MS Mincho" panose="02020609040205080304" pitchFamily="49" charset="-128"/>
                          <a:cs typeface="Times New Roman" panose="02020603050405020304" pitchFamily="18" charset="0"/>
                        </a:rPr>
                        <a:t>th</a:t>
                      </a: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 Jan)</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5427365"/>
                  </a:ext>
                </a:extLst>
              </a:tr>
            </a:tbl>
          </a:graphicData>
        </a:graphic>
      </p:graphicFrame>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43</a:t>
            </a:fld>
            <a:endParaRPr kumimoji="1" lang="ja-JP" altLang="en-US"/>
          </a:p>
        </p:txBody>
      </p:sp>
      <p:sp>
        <p:nvSpPr>
          <p:cNvPr id="4" name="タイトル 3"/>
          <p:cNvSpPr>
            <a:spLocks noGrp="1"/>
          </p:cNvSpPr>
          <p:nvPr>
            <p:ph type="title"/>
          </p:nvPr>
        </p:nvSpPr>
        <p:spPr/>
        <p:txBody>
          <a:bodyPr>
            <a:normAutofit/>
          </a:bodyPr>
          <a:lstStyle/>
          <a:p>
            <a:r>
              <a:rPr lang="en-US" altLang="ja-JP" dirty="0">
                <a:effectLst>
                  <a:outerShdw blurRad="38100" dist="38100" dir="2700000" algn="tl">
                    <a:srgbClr val="000000">
                      <a:alpha val="43137"/>
                    </a:srgbClr>
                  </a:outerShdw>
                </a:effectLst>
              </a:rPr>
              <a:t>Optimization results</a:t>
            </a:r>
            <a:endParaRPr kumimoji="1" lang="ja-JP" altLang="en-US" dirty="0"/>
          </a:p>
        </p:txBody>
      </p:sp>
      <p:sp>
        <p:nvSpPr>
          <p:cNvPr id="7" name="Rectangle 6">
            <a:extLst>
              <a:ext uri="{FF2B5EF4-FFF2-40B4-BE49-F238E27FC236}">
                <a16:creationId xmlns:a16="http://schemas.microsoft.com/office/drawing/2014/main" id="{77129A99-8853-4253-9D44-EA0F8FE90DF4}"/>
              </a:ext>
            </a:extLst>
          </p:cNvPr>
          <p:cNvSpPr/>
          <p:nvPr/>
        </p:nvSpPr>
        <p:spPr>
          <a:xfrm>
            <a:off x="22983" y="642918"/>
            <a:ext cx="8990049"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The profit when selling lettuce per head, starting from </a:t>
            </a:r>
            <a:r>
              <a:rPr lang="en-US" sz="2400" u="sng" dirty="0">
                <a:latin typeface="Arial" panose="020B0604020202020204" pitchFamily="34" charset="0"/>
                <a:cs typeface="Arial" panose="020B0604020202020204" pitchFamily="34" charset="0"/>
              </a:rPr>
              <a:t>1, 1, and 0.0</a:t>
            </a:r>
            <a:r>
              <a:rPr lang="en-US" sz="2400" dirty="0">
                <a:latin typeface="Arial" panose="020B0604020202020204" pitchFamily="34" charset="0"/>
                <a:cs typeface="Arial" panose="020B0604020202020204" pitchFamily="34" charset="0"/>
              </a:rPr>
              <a:t> as the initial values.</a:t>
            </a:r>
          </a:p>
        </p:txBody>
      </p:sp>
      <p:sp>
        <p:nvSpPr>
          <p:cNvPr id="8" name="Rectangle 7">
            <a:extLst>
              <a:ext uri="{FF2B5EF4-FFF2-40B4-BE49-F238E27FC236}">
                <a16:creationId xmlns:a16="http://schemas.microsoft.com/office/drawing/2014/main" id="{EE3834C2-7E9F-4051-B78C-E4780E048B16}"/>
              </a:ext>
            </a:extLst>
          </p:cNvPr>
          <p:cNvSpPr/>
          <p:nvPr/>
        </p:nvSpPr>
        <p:spPr>
          <a:xfrm>
            <a:off x="35496" y="3750131"/>
            <a:ext cx="8990049"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The profit when selling lettuce per head, starting from </a:t>
            </a:r>
            <a:r>
              <a:rPr lang="en-US" sz="2400" u="sng" dirty="0">
                <a:latin typeface="Arial" panose="020B0604020202020204" pitchFamily="34" charset="0"/>
                <a:cs typeface="Arial" panose="020B0604020202020204" pitchFamily="34" charset="0"/>
              </a:rPr>
              <a:t>183, 183, and 0.5</a:t>
            </a:r>
            <a:r>
              <a:rPr lang="en-US" sz="2400" dirty="0">
                <a:latin typeface="Arial" panose="020B0604020202020204" pitchFamily="34" charset="0"/>
                <a:cs typeface="Arial" panose="020B0604020202020204" pitchFamily="34" charset="0"/>
              </a:rPr>
              <a:t> as initial values</a:t>
            </a:r>
          </a:p>
        </p:txBody>
      </p:sp>
      <p:graphicFrame>
        <p:nvGraphicFramePr>
          <p:cNvPr id="9" name="Content Placeholder 5">
            <a:extLst>
              <a:ext uri="{FF2B5EF4-FFF2-40B4-BE49-F238E27FC236}">
                <a16:creationId xmlns:a16="http://schemas.microsoft.com/office/drawing/2014/main" id="{88BE635C-27F5-4B59-A6E5-1A6CBBA84770}"/>
              </a:ext>
            </a:extLst>
          </p:cNvPr>
          <p:cNvGraphicFramePr>
            <a:graphicFrameLocks/>
          </p:cNvGraphicFramePr>
          <p:nvPr>
            <p:extLst>
              <p:ext uri="{D42A27DB-BD31-4B8C-83A1-F6EECF244321}">
                <p14:modId xmlns:p14="http://schemas.microsoft.com/office/powerpoint/2010/main" val="3287973403"/>
              </p:ext>
            </p:extLst>
          </p:nvPr>
        </p:nvGraphicFramePr>
        <p:xfrm>
          <a:off x="65485" y="4555892"/>
          <a:ext cx="9013030" cy="1697356"/>
        </p:xfrm>
        <a:graphic>
          <a:graphicData uri="http://schemas.openxmlformats.org/drawingml/2006/table">
            <a:tbl>
              <a:tblPr firstRow="1" firstCol="1" bandRow="1"/>
              <a:tblGrid>
                <a:gridCol w="1802606">
                  <a:extLst>
                    <a:ext uri="{9D8B030D-6E8A-4147-A177-3AD203B41FA5}">
                      <a16:colId xmlns:a16="http://schemas.microsoft.com/office/drawing/2014/main" val="2338477843"/>
                    </a:ext>
                  </a:extLst>
                </a:gridCol>
                <a:gridCol w="1802606">
                  <a:extLst>
                    <a:ext uri="{9D8B030D-6E8A-4147-A177-3AD203B41FA5}">
                      <a16:colId xmlns:a16="http://schemas.microsoft.com/office/drawing/2014/main" val="215764069"/>
                    </a:ext>
                  </a:extLst>
                </a:gridCol>
                <a:gridCol w="1802606">
                  <a:extLst>
                    <a:ext uri="{9D8B030D-6E8A-4147-A177-3AD203B41FA5}">
                      <a16:colId xmlns:a16="http://schemas.microsoft.com/office/drawing/2014/main" val="2697683763"/>
                    </a:ext>
                  </a:extLst>
                </a:gridCol>
                <a:gridCol w="1802606">
                  <a:extLst>
                    <a:ext uri="{9D8B030D-6E8A-4147-A177-3AD203B41FA5}">
                      <a16:colId xmlns:a16="http://schemas.microsoft.com/office/drawing/2014/main" val="1845045897"/>
                    </a:ext>
                  </a:extLst>
                </a:gridCol>
                <a:gridCol w="1802606">
                  <a:extLst>
                    <a:ext uri="{9D8B030D-6E8A-4147-A177-3AD203B41FA5}">
                      <a16:colId xmlns:a16="http://schemas.microsoft.com/office/drawing/2014/main" val="1541441678"/>
                    </a:ext>
                  </a:extLst>
                </a:gridCol>
              </a:tblGrid>
              <a:tr h="274320">
                <a:tc>
                  <a:txBody>
                    <a:bodyPr/>
                    <a:lstStyle/>
                    <a:p>
                      <a:pPr marL="0" marR="0" algn="ctr">
                        <a:lnSpc>
                          <a:spcPct val="100000"/>
                        </a:lnSpc>
                        <a:spcBef>
                          <a:spcPts val="0"/>
                        </a:spcBef>
                        <a:spcAft>
                          <a:spcPts val="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Grow in summer?</a:t>
                      </a:r>
                      <a:endPar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dirty="0" err="1">
                          <a:effectLst/>
                          <a:latin typeface="Times New Roman" panose="02020603050405020304" pitchFamily="18" charset="0"/>
                          <a:ea typeface="MS Mincho" panose="02020609040205080304" pitchFamily="49" charset="-128"/>
                          <a:cs typeface="Times New Roman" panose="02020603050405020304" pitchFamily="18" charset="0"/>
                        </a:rPr>
                        <a:t>Profit</a:t>
                      </a:r>
                      <a:r>
                        <a:rPr lang="en-US" sz="2400" kern="100" baseline="-25000" dirty="0" err="1">
                          <a:effectLst/>
                          <a:latin typeface="Times New Roman" panose="02020603050405020304" pitchFamily="18" charset="0"/>
                          <a:ea typeface="MS Mincho" panose="02020609040205080304" pitchFamily="49" charset="-128"/>
                          <a:cs typeface="Times New Roman" panose="02020603050405020304" pitchFamily="18" charset="0"/>
                        </a:rPr>
                        <a:t>All</a:t>
                      </a: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 / S</a:t>
                      </a:r>
                      <a:r>
                        <a:rPr lang="en-US" sz="2400" kern="100" baseline="-25000" dirty="0">
                          <a:effectLst/>
                          <a:latin typeface="Times New Roman" panose="02020603050405020304" pitchFamily="18" charset="0"/>
                          <a:ea typeface="MS Mincho" panose="02020609040205080304" pitchFamily="49" charset="-128"/>
                          <a:cs typeface="Times New Roman" panose="02020603050405020304" pitchFamily="18" charset="0"/>
                        </a:rPr>
                        <a:t>GH</a:t>
                      </a: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 </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dirty="0" err="1">
                          <a:effectLst/>
                          <a:latin typeface="Times New Roman" panose="02020603050405020304" pitchFamily="18" charset="0"/>
                          <a:ea typeface="MS Mincho" panose="02020609040205080304" pitchFamily="49" charset="-128"/>
                          <a:cs typeface="Times New Roman" panose="02020603050405020304" pitchFamily="18" charset="0"/>
                        </a:rPr>
                        <a:t>r</a:t>
                      </a:r>
                      <a:r>
                        <a:rPr lang="en-US" sz="2400" kern="100" baseline="-25000" dirty="0" err="1">
                          <a:effectLst/>
                          <a:latin typeface="Times New Roman" panose="02020603050405020304" pitchFamily="18" charset="0"/>
                          <a:ea typeface="MS Mincho" panose="02020609040205080304" pitchFamily="49" charset="-128"/>
                          <a:cs typeface="Times New Roman" panose="02020603050405020304" pitchFamily="18" charset="0"/>
                        </a:rPr>
                        <a:t>PV</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a:effectLst/>
                          <a:latin typeface="Times New Roman" panose="02020603050405020304" pitchFamily="18" charset="0"/>
                          <a:ea typeface="MS Mincho" panose="02020609040205080304" pitchFamily="49" charset="-128"/>
                          <a:cs typeface="Times New Roman" panose="02020603050405020304" pitchFamily="18" charset="0"/>
                        </a:rPr>
                        <a:t>Date</a:t>
                      </a:r>
                      <a:r>
                        <a:rPr lang="en-US" sz="2400" kern="100" baseline="-25000">
                          <a:effectLst/>
                          <a:latin typeface="Times New Roman" panose="02020603050405020304" pitchFamily="18" charset="0"/>
                          <a:ea typeface="MS Mincho" panose="02020609040205080304" pitchFamily="49" charset="-128"/>
                          <a:cs typeface="Times New Roman" panose="02020603050405020304" pitchFamily="18" charset="0"/>
                        </a:rPr>
                        <a:t>endSpring</a:t>
                      </a:r>
                      <a:endParaRPr lang="en-US" sz="2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dirty="0" err="1">
                          <a:effectLst/>
                          <a:latin typeface="Times New Roman" panose="02020603050405020304" pitchFamily="18" charset="0"/>
                          <a:ea typeface="MS Mincho" panose="02020609040205080304" pitchFamily="49" charset="-128"/>
                          <a:cs typeface="Times New Roman" panose="02020603050405020304" pitchFamily="18" charset="0"/>
                        </a:rPr>
                        <a:t>Date</a:t>
                      </a:r>
                      <a:r>
                        <a:rPr lang="en-US" sz="2400" kern="100" baseline="-25000" dirty="0" err="1">
                          <a:effectLst/>
                          <a:latin typeface="Times New Roman" panose="02020603050405020304" pitchFamily="18" charset="0"/>
                          <a:ea typeface="MS Mincho" panose="02020609040205080304" pitchFamily="49" charset="-128"/>
                          <a:cs typeface="Times New Roman" panose="02020603050405020304" pitchFamily="18" charset="0"/>
                        </a:rPr>
                        <a:t>startFall</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96402"/>
                  </a:ext>
                </a:extLst>
              </a:tr>
              <a:tr h="182880">
                <a:tc>
                  <a:txBody>
                    <a:bodyPr/>
                    <a:lstStyle/>
                    <a:p>
                      <a:pPr marL="0" marR="0">
                        <a:lnSpc>
                          <a:spcPct val="150000"/>
                        </a:lnSpc>
                        <a:spcBef>
                          <a:spcPts val="0"/>
                        </a:spcBef>
                        <a:spcAft>
                          <a:spcPts val="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2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b="1" kern="100" dirty="0">
                          <a:effectLst/>
                          <a:latin typeface="Times New Roman" panose="02020603050405020304" pitchFamily="18" charset="0"/>
                          <a:ea typeface="MS Mincho" panose="02020609040205080304" pitchFamily="49" charset="-128"/>
                          <a:cs typeface="Times New Roman" panose="02020603050405020304" pitchFamily="18" charset="0"/>
                        </a:rPr>
                        <a:t>305.6 to 460.5</a:t>
                      </a:r>
                      <a:endParaRPr lang="en-US" sz="20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0.574 to 0.882</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Unfixed</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dirty="0">
                          <a:effectLst/>
                          <a:latin typeface="Times New Roman" panose="02020603050405020304" pitchFamily="18" charset="0"/>
                          <a:ea typeface="MS Mincho" panose="02020609040205080304" pitchFamily="49" charset="-128"/>
                          <a:cs typeface="Times New Roman" panose="02020603050405020304" pitchFamily="18" charset="0"/>
                        </a:rPr>
                        <a:t>Unfixed</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590934"/>
                  </a:ext>
                </a:extLst>
              </a:tr>
              <a:tr h="0">
                <a:tc>
                  <a:txBody>
                    <a:bodyPr/>
                    <a:lstStyle/>
                    <a:p>
                      <a:pPr marL="0" marR="0">
                        <a:lnSpc>
                          <a:spcPct val="150000"/>
                        </a:lnSpc>
                        <a:spcBef>
                          <a:spcPts val="0"/>
                        </a:spcBef>
                        <a:spcAft>
                          <a:spcPts val="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2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b="1"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460.5</a:t>
                      </a:r>
                      <a:endParaRPr lang="en-US" sz="20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0.580</a:t>
                      </a:r>
                      <a:endParaRPr lang="en-US" sz="20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dirty="0">
                          <a:effectLst/>
                          <a:latin typeface="Times New Roman" panose="02020603050405020304" pitchFamily="18" charset="0"/>
                          <a:ea typeface="MS Mincho" panose="02020609040205080304" pitchFamily="49" charset="-128"/>
                          <a:cs typeface="Times New Roman" panose="02020603050405020304" pitchFamily="18" charset="0"/>
                        </a:rPr>
                        <a:t>186 (5</a:t>
                      </a:r>
                      <a:r>
                        <a:rPr lang="en-US" sz="2000" kern="100" baseline="30000" dirty="0">
                          <a:effectLst/>
                          <a:latin typeface="Times New Roman" panose="02020603050405020304" pitchFamily="18" charset="0"/>
                          <a:ea typeface="MS Mincho" panose="02020609040205080304" pitchFamily="49" charset="-128"/>
                          <a:cs typeface="Times New Roman" panose="02020603050405020304" pitchFamily="18" charset="0"/>
                        </a:rPr>
                        <a:t>th</a:t>
                      </a:r>
                      <a:r>
                        <a:rPr lang="en-US" sz="2000" kern="100" dirty="0">
                          <a:effectLst/>
                          <a:latin typeface="Times New Roman" panose="02020603050405020304" pitchFamily="18" charset="0"/>
                          <a:ea typeface="MS Mincho" panose="02020609040205080304" pitchFamily="49" charset="-128"/>
                          <a:cs typeface="Times New Roman" panose="02020603050405020304" pitchFamily="18" charset="0"/>
                        </a:rPr>
                        <a:t> July)</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dirty="0">
                          <a:effectLst/>
                          <a:latin typeface="Times New Roman" panose="02020603050405020304" pitchFamily="18" charset="0"/>
                          <a:ea typeface="MS Mincho" panose="02020609040205080304" pitchFamily="49" charset="-128"/>
                          <a:cs typeface="Times New Roman" panose="02020603050405020304" pitchFamily="18" charset="0"/>
                        </a:rPr>
                        <a:t>195 (14th July)</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5427365"/>
                  </a:ext>
                </a:extLst>
              </a:tr>
            </a:tbl>
          </a:graphicData>
        </a:graphic>
      </p:graphicFrame>
    </p:spTree>
    <p:extLst>
      <p:ext uri="{BB962C8B-B14F-4D97-AF65-F5344CB8AC3E}">
        <p14:creationId xmlns:p14="http://schemas.microsoft.com/office/powerpoint/2010/main" val="1878398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44</a:t>
            </a:fld>
            <a:endParaRPr kumimoji="1" lang="ja-JP" altLang="en-US"/>
          </a:p>
        </p:txBody>
      </p:sp>
      <p:sp>
        <p:nvSpPr>
          <p:cNvPr id="4" name="タイトル 3"/>
          <p:cNvSpPr>
            <a:spLocks noGrp="1"/>
          </p:cNvSpPr>
          <p:nvPr>
            <p:ph type="title"/>
          </p:nvPr>
        </p:nvSpPr>
        <p:spPr/>
        <p:txBody>
          <a:bodyPr>
            <a:normAutofit/>
          </a:bodyPr>
          <a:lstStyle/>
          <a:p>
            <a:r>
              <a:rPr lang="en-US" altLang="ja-JP" dirty="0">
                <a:effectLst>
                  <a:outerShdw blurRad="38100" dist="38100" dir="2700000" algn="tl">
                    <a:srgbClr val="000000">
                      <a:alpha val="43137"/>
                    </a:srgbClr>
                  </a:outerShdw>
                </a:effectLst>
              </a:rPr>
              <a:t>Optimization results</a:t>
            </a:r>
            <a:endParaRPr kumimoji="1" lang="ja-JP" altLang="en-US" dirty="0"/>
          </a:p>
        </p:txBody>
      </p:sp>
      <p:graphicFrame>
        <p:nvGraphicFramePr>
          <p:cNvPr id="9" name="Content Placeholder 5">
            <a:extLst>
              <a:ext uri="{FF2B5EF4-FFF2-40B4-BE49-F238E27FC236}">
                <a16:creationId xmlns:a16="http://schemas.microsoft.com/office/drawing/2014/main" id="{93B2D7F8-A33D-4A8F-8CC5-128606CFE6CA}"/>
              </a:ext>
            </a:extLst>
          </p:cNvPr>
          <p:cNvGraphicFramePr>
            <a:graphicFrameLocks noGrp="1"/>
          </p:cNvGraphicFramePr>
          <p:nvPr>
            <p:ph idx="1"/>
            <p:extLst>
              <p:ext uri="{D42A27DB-BD31-4B8C-83A1-F6EECF244321}">
                <p14:modId xmlns:p14="http://schemas.microsoft.com/office/powerpoint/2010/main" val="2677968445"/>
              </p:ext>
            </p:extLst>
          </p:nvPr>
        </p:nvGraphicFramePr>
        <p:xfrm>
          <a:off x="65485" y="1484784"/>
          <a:ext cx="9013030" cy="1697356"/>
        </p:xfrm>
        <a:graphic>
          <a:graphicData uri="http://schemas.openxmlformats.org/drawingml/2006/table">
            <a:tbl>
              <a:tblPr firstRow="1" firstCol="1" bandRow="1"/>
              <a:tblGrid>
                <a:gridCol w="1802606">
                  <a:extLst>
                    <a:ext uri="{9D8B030D-6E8A-4147-A177-3AD203B41FA5}">
                      <a16:colId xmlns:a16="http://schemas.microsoft.com/office/drawing/2014/main" val="2338477843"/>
                    </a:ext>
                  </a:extLst>
                </a:gridCol>
                <a:gridCol w="1802606">
                  <a:extLst>
                    <a:ext uri="{9D8B030D-6E8A-4147-A177-3AD203B41FA5}">
                      <a16:colId xmlns:a16="http://schemas.microsoft.com/office/drawing/2014/main" val="215764069"/>
                    </a:ext>
                  </a:extLst>
                </a:gridCol>
                <a:gridCol w="1802606">
                  <a:extLst>
                    <a:ext uri="{9D8B030D-6E8A-4147-A177-3AD203B41FA5}">
                      <a16:colId xmlns:a16="http://schemas.microsoft.com/office/drawing/2014/main" val="2697683763"/>
                    </a:ext>
                  </a:extLst>
                </a:gridCol>
                <a:gridCol w="1802606">
                  <a:extLst>
                    <a:ext uri="{9D8B030D-6E8A-4147-A177-3AD203B41FA5}">
                      <a16:colId xmlns:a16="http://schemas.microsoft.com/office/drawing/2014/main" val="1845045897"/>
                    </a:ext>
                  </a:extLst>
                </a:gridCol>
                <a:gridCol w="1802606">
                  <a:extLst>
                    <a:ext uri="{9D8B030D-6E8A-4147-A177-3AD203B41FA5}">
                      <a16:colId xmlns:a16="http://schemas.microsoft.com/office/drawing/2014/main" val="1541441678"/>
                    </a:ext>
                  </a:extLst>
                </a:gridCol>
              </a:tblGrid>
              <a:tr h="274320">
                <a:tc>
                  <a:txBody>
                    <a:bodyPr/>
                    <a:lstStyle/>
                    <a:p>
                      <a:pPr marL="0" marR="0" algn="ctr">
                        <a:lnSpc>
                          <a:spcPct val="100000"/>
                        </a:lnSpc>
                        <a:spcBef>
                          <a:spcPts val="0"/>
                        </a:spcBef>
                        <a:spcAft>
                          <a:spcPts val="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Grow in summer?</a:t>
                      </a:r>
                      <a:endPar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dirty="0" err="1">
                          <a:effectLst/>
                          <a:latin typeface="Times New Roman" panose="02020603050405020304" pitchFamily="18" charset="0"/>
                          <a:ea typeface="MS Mincho" panose="02020609040205080304" pitchFamily="49" charset="-128"/>
                          <a:cs typeface="Times New Roman" panose="02020603050405020304" pitchFamily="18" charset="0"/>
                        </a:rPr>
                        <a:t>Profit</a:t>
                      </a:r>
                      <a:r>
                        <a:rPr lang="en-US" sz="2400" kern="100" baseline="-25000" dirty="0" err="1">
                          <a:effectLst/>
                          <a:latin typeface="Times New Roman" panose="02020603050405020304" pitchFamily="18" charset="0"/>
                          <a:ea typeface="MS Mincho" panose="02020609040205080304" pitchFamily="49" charset="-128"/>
                          <a:cs typeface="Times New Roman" panose="02020603050405020304" pitchFamily="18" charset="0"/>
                        </a:rPr>
                        <a:t>All</a:t>
                      </a: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 / S</a:t>
                      </a:r>
                      <a:r>
                        <a:rPr lang="en-US" sz="2400" kern="100" baseline="-25000" dirty="0">
                          <a:effectLst/>
                          <a:latin typeface="Times New Roman" panose="02020603050405020304" pitchFamily="18" charset="0"/>
                          <a:ea typeface="MS Mincho" panose="02020609040205080304" pitchFamily="49" charset="-128"/>
                          <a:cs typeface="Times New Roman" panose="02020603050405020304" pitchFamily="18" charset="0"/>
                        </a:rPr>
                        <a:t>GH</a:t>
                      </a:r>
                      <a:r>
                        <a:rPr lang="en-US" sz="2400" kern="100" dirty="0">
                          <a:effectLst/>
                          <a:latin typeface="Times New Roman" panose="02020603050405020304" pitchFamily="18" charset="0"/>
                          <a:ea typeface="MS Mincho" panose="02020609040205080304" pitchFamily="49" charset="-128"/>
                          <a:cs typeface="Times New Roman" panose="02020603050405020304" pitchFamily="18" charset="0"/>
                        </a:rPr>
                        <a:t> </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dirty="0" err="1">
                          <a:effectLst/>
                          <a:latin typeface="Times New Roman" panose="02020603050405020304" pitchFamily="18" charset="0"/>
                          <a:ea typeface="MS Mincho" panose="02020609040205080304" pitchFamily="49" charset="-128"/>
                          <a:cs typeface="Times New Roman" panose="02020603050405020304" pitchFamily="18" charset="0"/>
                        </a:rPr>
                        <a:t>r</a:t>
                      </a:r>
                      <a:r>
                        <a:rPr lang="en-US" sz="2400" kern="100" baseline="-25000" dirty="0" err="1">
                          <a:effectLst/>
                          <a:latin typeface="Times New Roman" panose="02020603050405020304" pitchFamily="18" charset="0"/>
                          <a:ea typeface="MS Mincho" panose="02020609040205080304" pitchFamily="49" charset="-128"/>
                          <a:cs typeface="Times New Roman" panose="02020603050405020304" pitchFamily="18" charset="0"/>
                        </a:rPr>
                        <a:t>PV</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a:effectLst/>
                          <a:latin typeface="Times New Roman" panose="02020603050405020304" pitchFamily="18" charset="0"/>
                          <a:ea typeface="MS Mincho" panose="02020609040205080304" pitchFamily="49" charset="-128"/>
                          <a:cs typeface="Times New Roman" panose="02020603050405020304" pitchFamily="18" charset="0"/>
                        </a:rPr>
                        <a:t>Date</a:t>
                      </a:r>
                      <a:r>
                        <a:rPr lang="en-US" sz="2400" kern="100" baseline="-25000">
                          <a:effectLst/>
                          <a:latin typeface="Times New Roman" panose="02020603050405020304" pitchFamily="18" charset="0"/>
                          <a:ea typeface="MS Mincho" panose="02020609040205080304" pitchFamily="49" charset="-128"/>
                          <a:cs typeface="Times New Roman" panose="02020603050405020304" pitchFamily="18" charset="0"/>
                        </a:rPr>
                        <a:t>endSpring</a:t>
                      </a:r>
                      <a:endParaRPr lang="en-US" sz="2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2400" kern="100" dirty="0" err="1">
                          <a:effectLst/>
                          <a:latin typeface="Times New Roman" panose="02020603050405020304" pitchFamily="18" charset="0"/>
                          <a:ea typeface="MS Mincho" panose="02020609040205080304" pitchFamily="49" charset="-128"/>
                          <a:cs typeface="Times New Roman" panose="02020603050405020304" pitchFamily="18" charset="0"/>
                        </a:rPr>
                        <a:t>Date</a:t>
                      </a:r>
                      <a:r>
                        <a:rPr lang="en-US" sz="2400" kern="100" baseline="-25000" dirty="0" err="1">
                          <a:effectLst/>
                          <a:latin typeface="Times New Roman" panose="02020603050405020304" pitchFamily="18" charset="0"/>
                          <a:ea typeface="MS Mincho" panose="02020609040205080304" pitchFamily="49" charset="-128"/>
                          <a:cs typeface="Times New Roman" panose="02020603050405020304" pitchFamily="18" charset="0"/>
                        </a:rPr>
                        <a:t>startFall</a:t>
                      </a:r>
                      <a:endPar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96402"/>
                  </a:ext>
                </a:extLst>
              </a:tr>
              <a:tr h="182880">
                <a:tc>
                  <a:txBody>
                    <a:bodyPr/>
                    <a:lstStyle/>
                    <a:p>
                      <a:pPr marL="0" marR="0">
                        <a:lnSpc>
                          <a:spcPct val="150000"/>
                        </a:lnSpc>
                        <a:spcBef>
                          <a:spcPts val="0"/>
                        </a:spcBef>
                        <a:spcAft>
                          <a:spcPts val="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b="1" kern="100" dirty="0">
                          <a:effectLst/>
                          <a:latin typeface="Times New Roman" panose="02020603050405020304" pitchFamily="18" charset="0"/>
                          <a:ea typeface="MS Mincho" panose="02020609040205080304" pitchFamily="49" charset="-128"/>
                          <a:cs typeface="Times New Roman" panose="02020603050405020304" pitchFamily="18" charset="0"/>
                        </a:rPr>
                        <a:t>419.9</a:t>
                      </a:r>
                      <a:endParaRPr lang="en-US" sz="20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1.0</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362 (28</a:t>
                      </a:r>
                      <a:r>
                        <a:rPr lang="en-US" sz="2000" kern="100" baseline="30000">
                          <a:effectLst/>
                          <a:latin typeface="Times New Roman" panose="02020603050405020304" pitchFamily="18" charset="0"/>
                          <a:ea typeface="MS Mincho" panose="02020609040205080304" pitchFamily="49" charset="-128"/>
                          <a:cs typeface="Times New Roman" panose="02020603050405020304" pitchFamily="18" charset="0"/>
                        </a:rPr>
                        <a:t>th</a:t>
                      </a: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 Dec)</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364 (29</a:t>
                      </a:r>
                      <a:r>
                        <a:rPr lang="en-US" sz="2000" kern="100" baseline="30000">
                          <a:effectLst/>
                          <a:latin typeface="Times New Roman" panose="02020603050405020304" pitchFamily="18" charset="0"/>
                          <a:ea typeface="MS Mincho" panose="02020609040205080304" pitchFamily="49" charset="-128"/>
                          <a:cs typeface="Times New Roman" panose="02020603050405020304" pitchFamily="18" charset="0"/>
                        </a:rPr>
                        <a:t>th</a:t>
                      </a: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 Dec)</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590934"/>
                  </a:ext>
                </a:extLst>
              </a:tr>
              <a:tr h="0">
                <a:tc>
                  <a:txBody>
                    <a:bodyPr/>
                    <a:lstStyle/>
                    <a:p>
                      <a:pPr marL="0" marR="0">
                        <a:lnSpc>
                          <a:spcPct val="150000"/>
                        </a:lnSpc>
                        <a:spcBef>
                          <a:spcPts val="0"/>
                        </a:spcBef>
                        <a:spcAft>
                          <a:spcPts val="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b="1" kern="100" dirty="0">
                          <a:effectLst/>
                          <a:latin typeface="Times New Roman" panose="02020603050405020304" pitchFamily="18" charset="0"/>
                          <a:ea typeface="MS Mincho" panose="02020609040205080304" pitchFamily="49" charset="-128"/>
                          <a:cs typeface="Times New Roman" panose="02020603050405020304" pitchFamily="18" charset="0"/>
                        </a:rPr>
                        <a:t>418.8</a:t>
                      </a:r>
                      <a:endParaRPr lang="en-US" sz="20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0.992</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362 (28</a:t>
                      </a:r>
                      <a:r>
                        <a:rPr lang="en-US" sz="2000" kern="100" baseline="30000">
                          <a:effectLst/>
                          <a:latin typeface="Times New Roman" panose="02020603050405020304" pitchFamily="18" charset="0"/>
                          <a:ea typeface="MS Mincho" panose="02020609040205080304" pitchFamily="49" charset="-128"/>
                          <a:cs typeface="Times New Roman" panose="02020603050405020304" pitchFamily="18" charset="0"/>
                        </a:rPr>
                        <a:t>th</a:t>
                      </a:r>
                      <a:r>
                        <a:rPr lang="en-US" sz="2000" kern="100">
                          <a:effectLst/>
                          <a:latin typeface="Times New Roman" panose="02020603050405020304" pitchFamily="18" charset="0"/>
                          <a:ea typeface="MS Mincho" panose="02020609040205080304" pitchFamily="49" charset="-128"/>
                          <a:cs typeface="Times New Roman" panose="02020603050405020304" pitchFamily="18" charset="0"/>
                        </a:rPr>
                        <a:t> Dec)</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2000" kern="100" dirty="0">
                          <a:effectLst/>
                          <a:latin typeface="Times New Roman" panose="02020603050405020304" pitchFamily="18" charset="0"/>
                          <a:ea typeface="MS Mincho" panose="02020609040205080304" pitchFamily="49" charset="-128"/>
                          <a:cs typeface="Times New Roman" panose="02020603050405020304" pitchFamily="18" charset="0"/>
                        </a:rPr>
                        <a:t>364 (29</a:t>
                      </a:r>
                      <a:r>
                        <a:rPr lang="en-US" sz="2000" kern="100" baseline="30000" dirty="0">
                          <a:effectLst/>
                          <a:latin typeface="Times New Roman" panose="02020603050405020304" pitchFamily="18" charset="0"/>
                          <a:ea typeface="MS Mincho" panose="02020609040205080304" pitchFamily="49" charset="-128"/>
                          <a:cs typeface="Times New Roman" panose="02020603050405020304" pitchFamily="18" charset="0"/>
                        </a:rPr>
                        <a:t>th</a:t>
                      </a:r>
                      <a:r>
                        <a:rPr lang="en-US" sz="2000" kern="100" dirty="0">
                          <a:effectLst/>
                          <a:latin typeface="Times New Roman" panose="02020603050405020304" pitchFamily="18" charset="0"/>
                          <a:ea typeface="MS Mincho" panose="02020609040205080304" pitchFamily="49" charset="-128"/>
                          <a:cs typeface="Times New Roman" panose="02020603050405020304" pitchFamily="18" charset="0"/>
                        </a:rPr>
                        <a:t> Dec)</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5427365"/>
                  </a:ext>
                </a:extLst>
              </a:tr>
            </a:tbl>
          </a:graphicData>
        </a:graphic>
      </p:graphicFrame>
      <p:sp>
        <p:nvSpPr>
          <p:cNvPr id="10" name="Rectangle 9">
            <a:extLst>
              <a:ext uri="{FF2B5EF4-FFF2-40B4-BE49-F238E27FC236}">
                <a16:creationId xmlns:a16="http://schemas.microsoft.com/office/drawing/2014/main" id="{D562E728-0C95-4EA6-8813-A0A259C38067}"/>
              </a:ext>
            </a:extLst>
          </p:cNvPr>
          <p:cNvSpPr/>
          <p:nvPr/>
        </p:nvSpPr>
        <p:spPr>
          <a:xfrm>
            <a:off x="22983" y="642918"/>
            <a:ext cx="8990049"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The profit when selling lettuce per head, starting from </a:t>
            </a:r>
            <a:r>
              <a:rPr lang="en-US" sz="2400" u="sng" dirty="0">
                <a:latin typeface="Arial" panose="020B0604020202020204" pitchFamily="34" charset="0"/>
                <a:cs typeface="Arial" panose="020B0604020202020204" pitchFamily="34" charset="0"/>
              </a:rPr>
              <a:t>365, 365, and 1.0</a:t>
            </a:r>
            <a:r>
              <a:rPr lang="en-US" sz="2400" dirty="0">
                <a:latin typeface="Arial" panose="020B0604020202020204" pitchFamily="34" charset="0"/>
                <a:cs typeface="Arial" panose="020B0604020202020204" pitchFamily="34" charset="0"/>
              </a:rPr>
              <a:t> as the initial values.</a:t>
            </a:r>
          </a:p>
        </p:txBody>
      </p:sp>
      <p:sp>
        <p:nvSpPr>
          <p:cNvPr id="11" name="Rectangle 10">
            <a:extLst>
              <a:ext uri="{FF2B5EF4-FFF2-40B4-BE49-F238E27FC236}">
                <a16:creationId xmlns:a16="http://schemas.microsoft.com/office/drawing/2014/main" id="{A498BB9B-A029-40A2-BDD3-10B9144879D5}"/>
              </a:ext>
            </a:extLst>
          </p:cNvPr>
          <p:cNvSpPr/>
          <p:nvPr/>
        </p:nvSpPr>
        <p:spPr>
          <a:xfrm>
            <a:off x="46447" y="3750131"/>
            <a:ext cx="8990049" cy="1323439"/>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The optimal scenario:</a:t>
            </a:r>
          </a:p>
          <a:p>
            <a:pPr algn="ctr"/>
            <a:r>
              <a:rPr lang="en-US" sz="2800" dirty="0">
                <a:latin typeface="Arial" panose="020B0604020202020204" pitchFamily="34" charset="0"/>
                <a:cs typeface="Arial" panose="020B0604020202020204" pitchFamily="34" charset="0"/>
              </a:rPr>
              <a:t>Growing in summer with </a:t>
            </a:r>
            <a:r>
              <a:rPr lang="en-US" sz="2800" kern="100" dirty="0">
                <a:latin typeface="Arial" panose="020B0604020202020204" pitchFamily="34" charset="0"/>
                <a:ea typeface="MS Mincho" panose="02020609040205080304" pitchFamily="49" charset="-128"/>
                <a:cs typeface="Arial" panose="020B0604020202020204" pitchFamily="34" charset="0"/>
              </a:rPr>
              <a:t>0.58 OPV coverage ratio, which gives </a:t>
            </a:r>
            <a:r>
              <a:rPr lang="en-US" sz="2800" kern="100" dirty="0">
                <a:solidFill>
                  <a:srgbClr val="FF0000"/>
                </a:solidFill>
                <a:latin typeface="Arial" panose="020B0604020202020204" pitchFamily="34" charset="0"/>
                <a:ea typeface="MS Mincho" panose="02020609040205080304" pitchFamily="49" charset="-128"/>
                <a:cs typeface="Arial" panose="020B0604020202020204" pitchFamily="34" charset="0"/>
              </a:rPr>
              <a:t>460.5</a:t>
            </a:r>
            <a:r>
              <a:rPr lang="en-US" sz="2800" kern="100" dirty="0">
                <a:latin typeface="Arial" panose="020B0604020202020204" pitchFamily="34" charset="0"/>
                <a:ea typeface="MS Mincho" panose="02020609040205080304" pitchFamily="49" charset="-128"/>
                <a:cs typeface="Arial" panose="020B0604020202020204" pitchFamily="34" charset="0"/>
              </a:rPr>
              <a:t> USD m</a:t>
            </a:r>
            <a:r>
              <a:rPr lang="en-US" sz="2800" kern="100" baseline="30000" dirty="0">
                <a:latin typeface="Arial" panose="020B0604020202020204" pitchFamily="34" charset="0"/>
                <a:ea typeface="MS Mincho" panose="02020609040205080304" pitchFamily="49" charset="-128"/>
                <a:cs typeface="Arial" panose="020B0604020202020204" pitchFamily="34" charset="0"/>
              </a:rPr>
              <a:t>-2</a:t>
            </a:r>
            <a:endParaRPr lang="en-US" sz="28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4320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45</a:t>
            </a:fld>
            <a:endParaRPr kumimoji="1" lang="ja-JP" altLang="en-US"/>
          </a:p>
        </p:txBody>
      </p:sp>
      <p:sp>
        <p:nvSpPr>
          <p:cNvPr id="4" name="タイトル 3"/>
          <p:cNvSpPr>
            <a:spLocks noGrp="1"/>
          </p:cNvSpPr>
          <p:nvPr>
            <p:ph type="title"/>
          </p:nvPr>
        </p:nvSpPr>
        <p:spPr/>
        <p:txBody>
          <a:bodyPr>
            <a:normAutofit/>
          </a:bodyPr>
          <a:lstStyle/>
          <a:p>
            <a:r>
              <a:rPr lang="en-US" altLang="ja-JP" dirty="0">
                <a:effectLst>
                  <a:outerShdw blurRad="38100" dist="38100" dir="2700000" algn="tl">
                    <a:srgbClr val="000000">
                      <a:alpha val="43137"/>
                    </a:srgbClr>
                  </a:outerShdw>
                </a:effectLst>
              </a:rPr>
              <a:t>Optimization results: Discussion</a:t>
            </a:r>
            <a:endParaRPr kumimoji="1" lang="ja-JP" altLang="en-US" dirty="0"/>
          </a:p>
        </p:txBody>
      </p:sp>
      <p:graphicFrame>
        <p:nvGraphicFramePr>
          <p:cNvPr id="14" name="Chart 13">
            <a:extLst>
              <a:ext uri="{FF2B5EF4-FFF2-40B4-BE49-F238E27FC236}">
                <a16:creationId xmlns:a16="http://schemas.microsoft.com/office/drawing/2014/main" id="{C6EEAD65-F402-456D-9C44-FEC3C2A28345}"/>
              </a:ext>
            </a:extLst>
          </p:cNvPr>
          <p:cNvGraphicFramePr>
            <a:graphicFrameLocks noChangeAspect="1"/>
          </p:cNvGraphicFramePr>
          <p:nvPr>
            <p:extLst>
              <p:ext uri="{D42A27DB-BD31-4B8C-83A1-F6EECF244321}">
                <p14:modId xmlns:p14="http://schemas.microsoft.com/office/powerpoint/2010/main" val="3859410704"/>
              </p:ext>
            </p:extLst>
          </p:nvPr>
        </p:nvGraphicFramePr>
        <p:xfrm>
          <a:off x="929441" y="1556792"/>
          <a:ext cx="7285119" cy="5184576"/>
        </p:xfrm>
        <a:graphic>
          <a:graphicData uri="http://schemas.openxmlformats.org/drawingml/2006/chart">
            <c:chart xmlns:c="http://schemas.openxmlformats.org/drawingml/2006/chart" xmlns:r="http://schemas.openxmlformats.org/officeDocument/2006/relationships" r:id="rId3"/>
          </a:graphicData>
        </a:graphic>
      </p:graphicFrame>
      <p:sp>
        <p:nvSpPr>
          <p:cNvPr id="6" name="Callout: Line 5">
            <a:extLst>
              <a:ext uri="{FF2B5EF4-FFF2-40B4-BE49-F238E27FC236}">
                <a16:creationId xmlns:a16="http://schemas.microsoft.com/office/drawing/2014/main" id="{CBE00257-EFE1-4647-8129-0FADA4AA22C7}"/>
              </a:ext>
            </a:extLst>
          </p:cNvPr>
          <p:cNvSpPr/>
          <p:nvPr/>
        </p:nvSpPr>
        <p:spPr>
          <a:xfrm>
            <a:off x="6156176" y="4293096"/>
            <a:ext cx="2491096" cy="864096"/>
          </a:xfrm>
          <a:prstGeom prst="borderCallout1">
            <a:avLst>
              <a:gd name="adj1" fmla="val -1406"/>
              <a:gd name="adj2" fmla="val 3466"/>
              <a:gd name="adj3" fmla="val -222602"/>
              <a:gd name="adj4" fmla="val 7003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Local</a:t>
            </a:r>
            <a:r>
              <a:rPr lang="en-US" dirty="0">
                <a:solidFill>
                  <a:schemeClr val="tx1"/>
                </a:solidFill>
              </a:rPr>
              <a:t> Optimal point!</a:t>
            </a:r>
          </a:p>
        </p:txBody>
      </p:sp>
      <p:sp>
        <p:nvSpPr>
          <p:cNvPr id="15" name="Rectangle 14">
            <a:extLst>
              <a:ext uri="{FF2B5EF4-FFF2-40B4-BE49-F238E27FC236}">
                <a16:creationId xmlns:a16="http://schemas.microsoft.com/office/drawing/2014/main" id="{6FC4D23C-CD3D-4F03-8DD9-2E703966B566}"/>
              </a:ext>
            </a:extLst>
          </p:cNvPr>
          <p:cNvSpPr/>
          <p:nvPr/>
        </p:nvSpPr>
        <p:spPr>
          <a:xfrm>
            <a:off x="76976" y="642918"/>
            <a:ext cx="8990049"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Economic profit per GH floor area vs OPV coverage ratio, summer period </a:t>
            </a:r>
            <a:r>
              <a:rPr lang="en-US" sz="2400" u="sng" dirty="0">
                <a:latin typeface="Arial" panose="020B0604020202020204" pitchFamily="34" charset="0"/>
                <a:cs typeface="Arial" panose="020B0604020202020204" pitchFamily="34" charset="0"/>
              </a:rPr>
              <a:t>from 2 to 7 Jan</a:t>
            </a:r>
            <a:r>
              <a:rPr lang="en-US" sz="2400" dirty="0">
                <a:latin typeface="Arial" panose="020B0604020202020204" pitchFamily="34" charset="0"/>
                <a:cs typeface="Arial" panose="020B0604020202020204" pitchFamily="34" charset="0"/>
              </a:rPr>
              <a:t> (</a:t>
            </a:r>
            <a:r>
              <a:rPr lang="en-US" sz="2400" u="sng" dirty="0">
                <a:latin typeface="Arial" panose="020B0604020202020204" pitchFamily="34" charset="0"/>
                <a:cs typeface="Arial" panose="020B0604020202020204" pitchFamily="34" charset="0"/>
              </a:rPr>
              <a:t>not growing</a:t>
            </a:r>
            <a:r>
              <a:rPr lang="en-US" sz="2400" dirty="0">
                <a:latin typeface="Arial" panose="020B0604020202020204" pitchFamily="34" charset="0"/>
                <a:cs typeface="Arial" panose="020B0604020202020204" pitchFamily="34" charset="0"/>
              </a:rPr>
              <a:t> lettuce in summer)</a:t>
            </a:r>
          </a:p>
        </p:txBody>
      </p:sp>
    </p:spTree>
    <p:extLst>
      <p:ext uri="{BB962C8B-B14F-4D97-AF65-F5344CB8AC3E}">
        <p14:creationId xmlns:p14="http://schemas.microsoft.com/office/powerpoint/2010/main" val="3657672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46</a:t>
            </a:fld>
            <a:endParaRPr kumimoji="1" lang="ja-JP" altLang="en-US"/>
          </a:p>
        </p:txBody>
      </p:sp>
      <p:sp>
        <p:nvSpPr>
          <p:cNvPr id="4" name="タイトル 3"/>
          <p:cNvSpPr>
            <a:spLocks noGrp="1"/>
          </p:cNvSpPr>
          <p:nvPr>
            <p:ph type="title"/>
          </p:nvPr>
        </p:nvSpPr>
        <p:spPr/>
        <p:txBody>
          <a:bodyPr>
            <a:normAutofit/>
          </a:bodyPr>
          <a:lstStyle/>
          <a:p>
            <a:r>
              <a:rPr lang="en-US" altLang="ja-JP" dirty="0">
                <a:effectLst>
                  <a:outerShdw blurRad="38100" dist="38100" dir="2700000" algn="tl">
                    <a:srgbClr val="000000">
                      <a:alpha val="43137"/>
                    </a:srgbClr>
                  </a:outerShdw>
                </a:effectLst>
              </a:rPr>
              <a:t>Optimization results: Discussion</a:t>
            </a:r>
            <a:endParaRPr kumimoji="1" lang="ja-JP" altLang="en-US" dirty="0"/>
          </a:p>
        </p:txBody>
      </p:sp>
      <p:graphicFrame>
        <p:nvGraphicFramePr>
          <p:cNvPr id="8" name="Chart 7">
            <a:extLst>
              <a:ext uri="{FF2B5EF4-FFF2-40B4-BE49-F238E27FC236}">
                <a16:creationId xmlns:a16="http://schemas.microsoft.com/office/drawing/2014/main" id="{403DBE11-A38C-4511-B28B-A0FD3138D22F}"/>
              </a:ext>
            </a:extLst>
          </p:cNvPr>
          <p:cNvGraphicFramePr>
            <a:graphicFrameLocks noChangeAspect="1"/>
          </p:cNvGraphicFramePr>
          <p:nvPr>
            <p:extLst>
              <p:ext uri="{D42A27DB-BD31-4B8C-83A1-F6EECF244321}">
                <p14:modId xmlns:p14="http://schemas.microsoft.com/office/powerpoint/2010/main" val="3245214461"/>
              </p:ext>
            </p:extLst>
          </p:nvPr>
        </p:nvGraphicFramePr>
        <p:xfrm>
          <a:off x="544116" y="1424808"/>
          <a:ext cx="8055768" cy="5316560"/>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EE6AE79A-84FE-4621-A138-A87EE4179B5E}"/>
              </a:ext>
            </a:extLst>
          </p:cNvPr>
          <p:cNvSpPr/>
          <p:nvPr/>
        </p:nvSpPr>
        <p:spPr>
          <a:xfrm>
            <a:off x="76976" y="642918"/>
            <a:ext cx="8990049"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Economic profit per GH floor area vs OPV coverage ratio (</a:t>
            </a:r>
            <a:r>
              <a:rPr lang="en-US" sz="2400" u="sng" dirty="0">
                <a:latin typeface="Arial" panose="020B0604020202020204" pitchFamily="34" charset="0"/>
                <a:cs typeface="Arial" panose="020B0604020202020204" pitchFamily="34" charset="0"/>
              </a:rPr>
              <a:t>growing lettuce</a:t>
            </a:r>
            <a:r>
              <a:rPr lang="en-US" sz="2400" dirty="0">
                <a:latin typeface="Arial" panose="020B0604020202020204" pitchFamily="34" charset="0"/>
                <a:cs typeface="Arial" panose="020B0604020202020204" pitchFamily="34" charset="0"/>
              </a:rPr>
              <a:t> in summer)</a:t>
            </a:r>
          </a:p>
        </p:txBody>
      </p:sp>
      <p:sp>
        <p:nvSpPr>
          <p:cNvPr id="6" name="Callout: Line 5">
            <a:extLst>
              <a:ext uri="{FF2B5EF4-FFF2-40B4-BE49-F238E27FC236}">
                <a16:creationId xmlns:a16="http://schemas.microsoft.com/office/drawing/2014/main" id="{CBE00257-EFE1-4647-8129-0FADA4AA22C7}"/>
              </a:ext>
            </a:extLst>
          </p:cNvPr>
          <p:cNvSpPr/>
          <p:nvPr/>
        </p:nvSpPr>
        <p:spPr>
          <a:xfrm>
            <a:off x="3419872" y="2996952"/>
            <a:ext cx="5328592" cy="1728192"/>
          </a:xfrm>
          <a:prstGeom prst="borderCallout1">
            <a:avLst>
              <a:gd name="adj1" fmla="val -1406"/>
              <a:gd name="adj2" fmla="val 3466"/>
              <a:gd name="adj3" fmla="val -37413"/>
              <a:gd name="adj4" fmla="val 46076"/>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0000"/>
                </a:solidFill>
              </a:rPr>
              <a:t>Global</a:t>
            </a:r>
            <a:r>
              <a:rPr lang="en-US" sz="2000" dirty="0">
                <a:solidFill>
                  <a:schemeClr val="tx1"/>
                </a:solidFill>
              </a:rPr>
              <a:t> optimal point</a:t>
            </a:r>
          </a:p>
          <a:p>
            <a:r>
              <a:rPr lang="en-US" sz="2000" dirty="0">
                <a:solidFill>
                  <a:schemeClr val="tx1"/>
                </a:solidFill>
              </a:rPr>
              <a:t>Total annual lettuce yield:</a:t>
            </a:r>
            <a:r>
              <a:rPr lang="en-US" sz="2000" u="sng" dirty="0">
                <a:solidFill>
                  <a:schemeClr val="tx1"/>
                </a:solidFill>
              </a:rPr>
              <a:t>57.9 kg m</a:t>
            </a:r>
            <a:r>
              <a:rPr lang="en-US" sz="2000" u="sng" baseline="30000" dirty="0">
                <a:solidFill>
                  <a:schemeClr val="tx1"/>
                </a:solidFill>
              </a:rPr>
              <a:t>-2</a:t>
            </a:r>
          </a:p>
          <a:p>
            <a:r>
              <a:rPr lang="en-US" sz="2000" dirty="0">
                <a:solidFill>
                  <a:schemeClr val="tx1"/>
                </a:solidFill>
              </a:rPr>
              <a:t>Annual electricity produce: </a:t>
            </a:r>
            <a:r>
              <a:rPr lang="en-US" sz="2000" u="sng" dirty="0">
                <a:solidFill>
                  <a:schemeClr val="tx1"/>
                </a:solidFill>
              </a:rPr>
              <a:t>47.7 kWh m</a:t>
            </a:r>
            <a:r>
              <a:rPr lang="en-US" sz="2000" u="sng" baseline="30000" dirty="0">
                <a:solidFill>
                  <a:schemeClr val="tx1"/>
                </a:solidFill>
              </a:rPr>
              <a:t>-2</a:t>
            </a:r>
            <a:r>
              <a:rPr lang="en-US" sz="2000" dirty="0">
                <a:solidFill>
                  <a:schemeClr val="tx1"/>
                </a:solidFill>
              </a:rPr>
              <a:t> </a:t>
            </a:r>
          </a:p>
          <a:p>
            <a:r>
              <a:rPr lang="en-US" sz="2000" dirty="0">
                <a:solidFill>
                  <a:schemeClr val="tx1"/>
                </a:solidFill>
              </a:rPr>
              <a:t>(satisfying 45.7% of the total electricity consumption)</a:t>
            </a:r>
          </a:p>
        </p:txBody>
      </p:sp>
    </p:spTree>
    <p:extLst>
      <p:ext uri="{BB962C8B-B14F-4D97-AF65-F5344CB8AC3E}">
        <p14:creationId xmlns:p14="http://schemas.microsoft.com/office/powerpoint/2010/main" val="3598787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47</a:t>
            </a:fld>
            <a:endParaRPr kumimoji="1" lang="ja-JP" altLang="en-US"/>
          </a:p>
        </p:txBody>
      </p:sp>
      <p:sp>
        <p:nvSpPr>
          <p:cNvPr id="4" name="タイトル 3"/>
          <p:cNvSpPr>
            <a:spLocks noGrp="1"/>
          </p:cNvSpPr>
          <p:nvPr>
            <p:ph type="title"/>
          </p:nvPr>
        </p:nvSpPr>
        <p:spPr/>
        <p:txBody>
          <a:bodyPr>
            <a:normAutofit/>
          </a:bodyPr>
          <a:lstStyle/>
          <a:p>
            <a:r>
              <a:rPr lang="en-US" altLang="ja-JP" dirty="0">
                <a:effectLst>
                  <a:outerShdw blurRad="38100" dist="38100" dir="2700000" algn="tl">
                    <a:srgbClr val="000000">
                      <a:alpha val="43137"/>
                    </a:srgbClr>
                  </a:outerShdw>
                </a:effectLst>
              </a:rPr>
              <a:t>Optimization results: Discussion</a:t>
            </a:r>
            <a:endParaRPr kumimoji="1" lang="ja-JP" altLang="en-US" dirty="0"/>
          </a:p>
        </p:txBody>
      </p:sp>
      <p:sp>
        <p:nvSpPr>
          <p:cNvPr id="9" name="Rectangle 8">
            <a:extLst>
              <a:ext uri="{FF2B5EF4-FFF2-40B4-BE49-F238E27FC236}">
                <a16:creationId xmlns:a16="http://schemas.microsoft.com/office/drawing/2014/main" id="{EE6AE79A-84FE-4621-A138-A87EE4179B5E}"/>
              </a:ext>
            </a:extLst>
          </p:cNvPr>
          <p:cNvSpPr/>
          <p:nvPr/>
        </p:nvSpPr>
        <p:spPr>
          <a:xfrm>
            <a:off x="76976" y="642918"/>
            <a:ext cx="899004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Lettuce fresh weight per head for whole simulation days (</a:t>
            </a:r>
            <a:r>
              <a:rPr lang="en-US" sz="2000" u="sng" dirty="0" err="1">
                <a:latin typeface="Arial" panose="020B0604020202020204" pitchFamily="34" charset="0"/>
                <a:cs typeface="Arial" panose="020B0604020202020204" pitchFamily="34" charset="0"/>
              </a:rPr>
              <a:t>r</a:t>
            </a:r>
            <a:r>
              <a:rPr lang="en-US" sz="2000" u="sng" baseline="-25000" dirty="0" err="1">
                <a:latin typeface="Arial" panose="020B0604020202020204" pitchFamily="34" charset="0"/>
                <a:cs typeface="Arial" panose="020B0604020202020204" pitchFamily="34" charset="0"/>
              </a:rPr>
              <a:t>PV</a:t>
            </a:r>
            <a:r>
              <a:rPr lang="en-US" sz="2000" u="sng" dirty="0">
                <a:latin typeface="Arial" panose="020B0604020202020204" pitchFamily="34" charset="0"/>
                <a:cs typeface="Arial" panose="020B0604020202020204" pitchFamily="34" charset="0"/>
              </a:rPr>
              <a:t> = 0.5</a:t>
            </a:r>
            <a:r>
              <a:rPr lang="en-US" sz="2000" dirty="0">
                <a:latin typeface="Arial" panose="020B0604020202020204" pitchFamily="34" charset="0"/>
                <a:cs typeface="Arial" panose="020B0604020202020204" pitchFamily="34" charset="0"/>
              </a:rPr>
              <a:t>)</a:t>
            </a:r>
          </a:p>
        </p:txBody>
      </p:sp>
      <p:graphicFrame>
        <p:nvGraphicFramePr>
          <p:cNvPr id="12" name="Chart 11">
            <a:extLst>
              <a:ext uri="{FF2B5EF4-FFF2-40B4-BE49-F238E27FC236}">
                <a16:creationId xmlns:a16="http://schemas.microsoft.com/office/drawing/2014/main" id="{EF4E1820-966F-4919-B13F-4B2CC0CB822C}"/>
              </a:ext>
            </a:extLst>
          </p:cNvPr>
          <p:cNvGraphicFramePr>
            <a:graphicFrameLocks noChangeAspect="1"/>
          </p:cNvGraphicFramePr>
          <p:nvPr>
            <p:extLst>
              <p:ext uri="{D42A27DB-BD31-4B8C-83A1-F6EECF244321}">
                <p14:modId xmlns:p14="http://schemas.microsoft.com/office/powerpoint/2010/main" val="687110657"/>
              </p:ext>
            </p:extLst>
          </p:nvPr>
        </p:nvGraphicFramePr>
        <p:xfrm>
          <a:off x="1004057" y="1988841"/>
          <a:ext cx="7135887" cy="4601666"/>
        </p:xfrm>
        <a:graphic>
          <a:graphicData uri="http://schemas.openxmlformats.org/drawingml/2006/chart">
            <c:chart xmlns:c="http://schemas.openxmlformats.org/drawingml/2006/chart" xmlns:r="http://schemas.openxmlformats.org/officeDocument/2006/relationships" r:id="rId3"/>
          </a:graphicData>
        </a:graphic>
      </p:graphicFrame>
      <p:sp>
        <p:nvSpPr>
          <p:cNvPr id="6" name="Callout: Line 5">
            <a:extLst>
              <a:ext uri="{FF2B5EF4-FFF2-40B4-BE49-F238E27FC236}">
                <a16:creationId xmlns:a16="http://schemas.microsoft.com/office/drawing/2014/main" id="{CBE00257-EFE1-4647-8129-0FADA4AA22C7}"/>
              </a:ext>
            </a:extLst>
          </p:cNvPr>
          <p:cNvSpPr/>
          <p:nvPr/>
        </p:nvSpPr>
        <p:spPr>
          <a:xfrm>
            <a:off x="5652120" y="1412776"/>
            <a:ext cx="3178032" cy="1200330"/>
          </a:xfrm>
          <a:prstGeom prst="borderCallout1">
            <a:avLst>
              <a:gd name="adj1" fmla="val 108853"/>
              <a:gd name="adj2" fmla="val 48351"/>
              <a:gd name="adj3" fmla="val 144142"/>
              <a:gd name="adj4" fmla="val 6826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When this fresh weight </a:t>
            </a:r>
            <a:r>
              <a:rPr lang="ja-JP" altLang="en-US" sz="2000" dirty="0">
                <a:solidFill>
                  <a:schemeClr val="tx1"/>
                </a:solidFill>
              </a:rPr>
              <a:t>＜</a:t>
            </a:r>
            <a:r>
              <a:rPr lang="en-US" altLang="ja-JP" sz="2000" dirty="0">
                <a:solidFill>
                  <a:schemeClr val="tx1"/>
                </a:solidFill>
              </a:rPr>
              <a:t>200*0.9, the harvest is ignored</a:t>
            </a:r>
            <a:endParaRPr lang="en-US" sz="2000" dirty="0">
              <a:solidFill>
                <a:schemeClr val="tx1"/>
              </a:solidFill>
            </a:endParaRPr>
          </a:p>
        </p:txBody>
      </p:sp>
    </p:spTree>
    <p:extLst>
      <p:ext uri="{BB962C8B-B14F-4D97-AF65-F5344CB8AC3E}">
        <p14:creationId xmlns:p14="http://schemas.microsoft.com/office/powerpoint/2010/main" val="2991267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48</a:t>
            </a:fld>
            <a:endParaRPr kumimoji="1" lang="ja-JP" altLang="en-US"/>
          </a:p>
        </p:txBody>
      </p:sp>
      <p:sp>
        <p:nvSpPr>
          <p:cNvPr id="5" name="タイトル 3"/>
          <p:cNvSpPr>
            <a:spLocks noGrp="1"/>
          </p:cNvSpPr>
          <p:nvPr>
            <p:ph type="title"/>
          </p:nvPr>
        </p:nvSpPr>
        <p:spPr>
          <a:xfrm>
            <a:off x="33701" y="97572"/>
            <a:ext cx="9144000" cy="642942"/>
          </a:xfrm>
        </p:spPr>
        <p:txBody>
          <a:bodyPr>
            <a:normAutofit/>
          </a:bodyPr>
          <a:lstStyle/>
          <a:p>
            <a:r>
              <a:rPr lang="en-US" altLang="ja-JP" sz="2800" u="sng" dirty="0">
                <a:solidFill>
                  <a:schemeClr val="tx1"/>
                </a:solidFill>
              </a:rPr>
              <a:t>Conclusions</a:t>
            </a:r>
            <a:endParaRPr lang="ja-JP" altLang="en-US" sz="2800" u="sng" dirty="0">
              <a:solidFill>
                <a:schemeClr val="tx1"/>
              </a:solidFill>
            </a:endParaRPr>
          </a:p>
        </p:txBody>
      </p:sp>
      <p:sp>
        <p:nvSpPr>
          <p:cNvPr id="6" name="Rectangle 5"/>
          <p:cNvSpPr/>
          <p:nvPr/>
        </p:nvSpPr>
        <p:spPr>
          <a:xfrm>
            <a:off x="179512" y="836712"/>
            <a:ext cx="8467760" cy="4985980"/>
          </a:xfrm>
          <a:prstGeom prst="rect">
            <a:avLst/>
          </a:prstGeom>
        </p:spPr>
        <p:txBody>
          <a:bodyPr wrap="square">
            <a:spAutoFit/>
          </a:bodyPr>
          <a:lstStyle/>
          <a:p>
            <a:pPr marL="457200" indent="-457200" algn="just">
              <a:spcAft>
                <a:spcPts val="1200"/>
              </a:spcAft>
              <a:buFont typeface="+mj-lt"/>
              <a:buAutoNum type="arabicPeriod"/>
            </a:pPr>
            <a:r>
              <a:rPr lang="en-US" altLang="ja-JP" sz="2400" dirty="0">
                <a:latin typeface="Arial" panose="020B0604020202020204" pitchFamily="34" charset="0"/>
                <a:ea typeface="MS Mincho" panose="02020609040205080304" pitchFamily="49" charset="-128"/>
                <a:cs typeface="Arial" panose="020B0604020202020204" pitchFamily="34" charset="0"/>
              </a:rPr>
              <a:t>Each sub-model reasonably predicted solar radiation, crop yield and cooling/heating energy</a:t>
            </a:r>
            <a:r>
              <a:rPr lang="ja-JP" altLang="en-US" sz="2400" dirty="0">
                <a:latin typeface="Arial" panose="020B0604020202020204" pitchFamily="34" charset="0"/>
                <a:ea typeface="MS Mincho" panose="02020609040205080304" pitchFamily="49" charset="-128"/>
                <a:cs typeface="Arial" panose="020B0604020202020204" pitchFamily="34" charset="0"/>
              </a:rPr>
              <a:t> </a:t>
            </a:r>
            <a:r>
              <a:rPr lang="en-US" altLang="ja-JP" sz="2400" dirty="0">
                <a:latin typeface="Arial" panose="020B0604020202020204" pitchFamily="34" charset="0"/>
                <a:ea typeface="MS Mincho" panose="02020609040205080304" pitchFamily="49" charset="-128"/>
                <a:cs typeface="Arial" panose="020B0604020202020204" pitchFamily="34" charset="0"/>
              </a:rPr>
              <a:t>compared to the measured data from previous research and literature. </a:t>
            </a:r>
            <a:endParaRPr lang="en-US" sz="2400" dirty="0">
              <a:latin typeface="Arial" panose="020B0604020202020204" pitchFamily="34" charset="0"/>
              <a:ea typeface="MS Mincho" panose="02020609040205080304" pitchFamily="49" charset="-128"/>
              <a:cs typeface="Arial" panose="020B0604020202020204" pitchFamily="34" charset="0"/>
            </a:endParaRPr>
          </a:p>
          <a:p>
            <a:pPr marL="457200" indent="-457200" algn="just">
              <a:spcAft>
                <a:spcPts val="1200"/>
              </a:spcAft>
              <a:buFont typeface="+mj-lt"/>
              <a:buAutoNum type="arabicPeriod"/>
            </a:pPr>
            <a:r>
              <a:rPr lang="en-US" sz="2400" dirty="0">
                <a:latin typeface="Arial" panose="020B0604020202020204" pitchFamily="34" charset="0"/>
                <a:ea typeface="MS Mincho" panose="02020609040205080304" pitchFamily="49" charset="-128"/>
                <a:cs typeface="Arial" panose="020B0604020202020204" pitchFamily="34" charset="0"/>
              </a:rPr>
              <a:t>The optimization results revealed that the overall profitability could increase if lettuce crop is cultivated during summer even considering the cost increase by labor and cooling cost.</a:t>
            </a:r>
          </a:p>
          <a:p>
            <a:pPr marL="457200" indent="-457200" algn="just">
              <a:spcAft>
                <a:spcPts val="1200"/>
              </a:spcAft>
              <a:buFont typeface="+mj-lt"/>
              <a:buAutoNum type="arabicPeriod"/>
            </a:pPr>
            <a:r>
              <a:rPr lang="en-US" sz="2400" dirty="0">
                <a:latin typeface="Arial" panose="020B0604020202020204" pitchFamily="34" charset="0"/>
                <a:ea typeface="MS Mincho" panose="02020609040205080304" pitchFamily="49" charset="-128"/>
                <a:cs typeface="Arial" panose="020B0604020202020204" pitchFamily="34" charset="0"/>
              </a:rPr>
              <a:t>At the economically optimal conditions, the OPV module coverage ratio was 58.0% when OPV and shading curtain initial cost were zero.</a:t>
            </a:r>
          </a:p>
          <a:p>
            <a:pPr marL="457200" indent="-457200" algn="just">
              <a:spcAft>
                <a:spcPts val="1200"/>
              </a:spcAft>
              <a:buFont typeface="+mj-lt"/>
              <a:buAutoNum type="arabicPeriod"/>
            </a:pPr>
            <a:r>
              <a:rPr lang="en-US" altLang="ja-JP" sz="2400" dirty="0">
                <a:latin typeface="Arial" panose="020B0604020202020204" pitchFamily="34" charset="0"/>
                <a:ea typeface="MS Mincho" panose="02020609040205080304" pitchFamily="49" charset="-128"/>
                <a:cs typeface="Arial" panose="020B0604020202020204" pitchFamily="34" charset="0"/>
              </a:rPr>
              <a:t>The </a:t>
            </a:r>
            <a:r>
              <a:rPr lang="en-US" sz="2400" dirty="0">
                <a:latin typeface="Arial" panose="020B0604020202020204" pitchFamily="34" charset="0"/>
                <a:ea typeface="MS Mincho" panose="02020609040205080304" pitchFamily="49" charset="-128"/>
                <a:cs typeface="Arial" panose="020B0604020202020204" pitchFamily="34" charset="0"/>
              </a:rPr>
              <a:t>OPV’s</a:t>
            </a:r>
            <a:r>
              <a:rPr lang="en-US" altLang="ja-JP" sz="2400" dirty="0">
                <a:latin typeface="Arial" panose="020B0604020202020204" pitchFamily="34" charset="0"/>
                <a:ea typeface="MS Mincho" panose="02020609040205080304" pitchFamily="49" charset="-128"/>
                <a:cs typeface="Arial" panose="020B0604020202020204" pitchFamily="34" charset="0"/>
              </a:rPr>
              <a:t> impact to the total economic profit was much smaller than that of lettuce with shading curtain.</a:t>
            </a:r>
            <a:endParaRPr lang="en-US" sz="2400" dirty="0">
              <a:latin typeface="Arial" panose="020B0604020202020204" pitchFamily="34"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2278119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3"/>
          <p:cNvSpPr>
            <a:spLocks noGrp="1"/>
          </p:cNvSpPr>
          <p:nvPr>
            <p:ph type="title"/>
          </p:nvPr>
        </p:nvSpPr>
        <p:spPr>
          <a:xfrm>
            <a:off x="396552" y="409794"/>
            <a:ext cx="9144000" cy="642942"/>
          </a:xfrm>
        </p:spPr>
        <p:txBody>
          <a:bodyPr>
            <a:normAutofit/>
          </a:bodyPr>
          <a:lstStyle/>
          <a:p>
            <a:pPr lvl="0" algn="l"/>
            <a:r>
              <a:rPr kumimoji="1" lang="en-US" altLang="ja-JP" sz="3600" dirty="0">
                <a:solidFill>
                  <a:schemeClr val="tx1"/>
                </a:solidFill>
                <a:effectLst>
                  <a:outerShdw blurRad="31750" dist="25400" dir="5400000" algn="tl" rotWithShape="0">
                    <a:srgbClr val="000000">
                      <a:alpha val="25000"/>
                    </a:srgbClr>
                  </a:outerShdw>
                </a:effectLst>
                <a:latin typeface="Arial Unicode MS" pitchFamily="50" charset="-128"/>
                <a:ea typeface="Arial Unicode MS" pitchFamily="50" charset="-128"/>
                <a:cs typeface="Arial Unicode MS" pitchFamily="50" charset="-128"/>
              </a:rPr>
              <a:t>Acknowledgements</a:t>
            </a:r>
            <a:endParaRPr kumimoji="1" lang="ja-JP" altLang="en-US" sz="3600" dirty="0">
              <a:solidFill>
                <a:schemeClr val="tx1"/>
              </a:solidFill>
              <a:effectLst>
                <a:outerShdw blurRad="31750" dist="25400" dir="5400000" algn="tl" rotWithShape="0">
                  <a:srgbClr val="000000">
                    <a:alpha val="25000"/>
                  </a:srgbClr>
                </a:outerShdw>
              </a:effectLst>
              <a:latin typeface="Arial Unicode MS" pitchFamily="50" charset="-128"/>
              <a:ea typeface="Arial Unicode MS" pitchFamily="50" charset="-128"/>
              <a:cs typeface="Arial Unicode MS" pitchFamily="50" charset="-128"/>
            </a:endParaRPr>
          </a:p>
        </p:txBody>
      </p:sp>
      <p:sp>
        <p:nvSpPr>
          <p:cNvPr id="4" name="Rectangle 3"/>
          <p:cNvSpPr/>
          <p:nvPr/>
        </p:nvSpPr>
        <p:spPr>
          <a:xfrm>
            <a:off x="464110" y="3291216"/>
            <a:ext cx="8735934" cy="830997"/>
          </a:xfrm>
          <a:prstGeom prst="rect">
            <a:avLst/>
          </a:prstGeom>
        </p:spPr>
        <p:txBody>
          <a:bodyPr wrap="square">
            <a:spAutoFit/>
          </a:bodyPr>
          <a:lstStyle/>
          <a:p>
            <a:pPr defTabSz="457200">
              <a:buClr>
                <a:srgbClr val="AB0520"/>
              </a:buClr>
              <a:defRPr/>
            </a:pPr>
            <a:r>
              <a:rPr lang="en-US" sz="2400" dirty="0">
                <a:solidFill>
                  <a:prstClr val="black"/>
                </a:solidFill>
                <a:latin typeface="Arial Unicode MS" pitchFamily="50" charset="-128"/>
                <a:ea typeface="Arial Unicode MS" pitchFamily="50" charset="-128"/>
                <a:cs typeface="Arial Unicode MS" pitchFamily="50" charset="-128"/>
              </a:rPr>
              <a:t>Binational Agricultural Research and Development Funds (BARD), Project No: US-4885-16. </a:t>
            </a:r>
          </a:p>
        </p:txBody>
      </p:sp>
      <p:pic>
        <p:nvPicPr>
          <p:cNvPr id="12" name="Picture 10" descr="http://www.jewishvirtuallibrary.org/jsource/images/bar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41" y="4819199"/>
            <a:ext cx="862479" cy="862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0939" y="4914173"/>
            <a:ext cx="2708273" cy="696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8115" y="4725144"/>
            <a:ext cx="960437" cy="95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Organization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1459" y="4838068"/>
            <a:ext cx="2183263"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4889908" y="5031374"/>
            <a:ext cx="1880195" cy="461665"/>
          </a:xfrm>
          <a:prstGeom prst="rect">
            <a:avLst/>
          </a:prstGeom>
          <a:noFill/>
        </p:spPr>
        <p:txBody>
          <a:bodyPr wrap="none" rtlCol="0">
            <a:spAutoFit/>
          </a:bodyPr>
          <a:lstStyle/>
          <a:p>
            <a:r>
              <a:rPr lang="en-US" sz="1200" dirty="0" err="1">
                <a:solidFill>
                  <a:prstClr val="black"/>
                </a:solidFill>
              </a:rPr>
              <a:t>Volcani</a:t>
            </a:r>
            <a:r>
              <a:rPr lang="en-US" sz="1200" dirty="0">
                <a:solidFill>
                  <a:prstClr val="black"/>
                </a:solidFill>
              </a:rPr>
              <a:t> Research Center</a:t>
            </a:r>
          </a:p>
          <a:p>
            <a:r>
              <a:rPr lang="en-US" sz="1200" dirty="0">
                <a:solidFill>
                  <a:prstClr val="black"/>
                </a:solidFill>
              </a:rPr>
              <a:t>ARO-Israel</a:t>
            </a:r>
          </a:p>
        </p:txBody>
      </p:sp>
      <p:sp>
        <p:nvSpPr>
          <p:cNvPr id="9" name="Rectangle 8">
            <a:extLst>
              <a:ext uri="{FF2B5EF4-FFF2-40B4-BE49-F238E27FC236}">
                <a16:creationId xmlns:a16="http://schemas.microsoft.com/office/drawing/2014/main" id="{680F5E75-99B8-4E22-82CB-663571850864}"/>
              </a:ext>
            </a:extLst>
          </p:cNvPr>
          <p:cNvSpPr/>
          <p:nvPr/>
        </p:nvSpPr>
        <p:spPr>
          <a:xfrm>
            <a:off x="464110" y="1484784"/>
            <a:ext cx="8735934" cy="1384995"/>
          </a:xfrm>
          <a:prstGeom prst="rect">
            <a:avLst/>
          </a:prstGeom>
        </p:spPr>
        <p:txBody>
          <a:bodyPr wrap="square">
            <a:spAutoFit/>
          </a:bodyPr>
          <a:lstStyle/>
          <a:p>
            <a:pPr defTabSz="457200">
              <a:buClr>
                <a:srgbClr val="AB0520"/>
              </a:buClr>
              <a:defRPr/>
            </a:pPr>
            <a:r>
              <a:rPr lang="en-US" sz="2400" b="1" dirty="0">
                <a:solidFill>
                  <a:prstClr val="black"/>
                </a:solidFill>
                <a:latin typeface="Arial Unicode MS" pitchFamily="50" charset="-128"/>
                <a:ea typeface="Arial Unicode MS" pitchFamily="50" charset="-128"/>
                <a:cs typeface="Arial Unicode MS" pitchFamily="50" charset="-128"/>
              </a:rPr>
              <a:t>Committee Members</a:t>
            </a:r>
          </a:p>
          <a:p>
            <a:pPr defTabSz="457200">
              <a:buClr>
                <a:srgbClr val="AB0520"/>
              </a:buClr>
              <a:defRPr/>
            </a:pPr>
            <a:r>
              <a:rPr lang="en-US" sz="2000" dirty="0">
                <a:solidFill>
                  <a:prstClr val="black"/>
                </a:solidFill>
                <a:latin typeface="Arial Unicode MS" pitchFamily="50" charset="-128"/>
                <a:ea typeface="Arial Unicode MS" pitchFamily="50" charset="-128"/>
                <a:cs typeface="Arial Unicode MS" pitchFamily="50" charset="-128"/>
              </a:rPr>
              <a:t>Dr. </a:t>
            </a:r>
            <a:r>
              <a:rPr lang="en-US" sz="2000" dirty="0" err="1">
                <a:solidFill>
                  <a:prstClr val="black"/>
                </a:solidFill>
                <a:latin typeface="Arial Unicode MS" pitchFamily="50" charset="-128"/>
                <a:ea typeface="Arial Unicode MS" pitchFamily="50" charset="-128"/>
                <a:cs typeface="Arial Unicode MS" pitchFamily="50" charset="-128"/>
              </a:rPr>
              <a:t>Lingling</a:t>
            </a:r>
            <a:r>
              <a:rPr lang="en-US" sz="2000" dirty="0">
                <a:solidFill>
                  <a:prstClr val="black"/>
                </a:solidFill>
                <a:latin typeface="Arial Unicode MS" pitchFamily="50" charset="-128"/>
                <a:ea typeface="Arial Unicode MS" pitchFamily="50" charset="-128"/>
                <a:cs typeface="Arial Unicode MS" pitchFamily="50" charset="-128"/>
              </a:rPr>
              <a:t> An</a:t>
            </a:r>
          </a:p>
          <a:p>
            <a:pPr defTabSz="457200">
              <a:buClr>
                <a:srgbClr val="AB0520"/>
              </a:buClr>
              <a:defRPr/>
            </a:pPr>
            <a:r>
              <a:rPr lang="en-US" sz="2000" dirty="0">
                <a:solidFill>
                  <a:prstClr val="black"/>
                </a:solidFill>
                <a:latin typeface="Arial Unicode MS" pitchFamily="50" charset="-128"/>
                <a:ea typeface="Arial Unicode MS" pitchFamily="50" charset="-128"/>
                <a:cs typeface="Arial Unicode MS" pitchFamily="50" charset="-128"/>
              </a:rPr>
              <a:t>Dr. Young Jun Son</a:t>
            </a:r>
          </a:p>
          <a:p>
            <a:pPr defTabSz="457200">
              <a:buClr>
                <a:srgbClr val="AB0520"/>
              </a:buClr>
              <a:defRPr/>
            </a:pPr>
            <a:r>
              <a:rPr lang="en-US" sz="2000" dirty="0">
                <a:solidFill>
                  <a:prstClr val="black"/>
                </a:solidFill>
                <a:latin typeface="Arial Unicode MS" pitchFamily="50" charset="-128"/>
                <a:ea typeface="Arial Unicode MS" pitchFamily="50" charset="-128"/>
                <a:cs typeface="Arial Unicode MS" pitchFamily="50" charset="-128"/>
              </a:rPr>
              <a:t>Dr. Murat </a:t>
            </a:r>
            <a:r>
              <a:rPr lang="en-US" sz="2000" dirty="0" err="1">
                <a:solidFill>
                  <a:prstClr val="black"/>
                </a:solidFill>
                <a:latin typeface="Arial Unicode MS" pitchFamily="50" charset="-128"/>
                <a:ea typeface="Arial Unicode MS" pitchFamily="50" charset="-128"/>
                <a:cs typeface="Arial Unicode MS" pitchFamily="50" charset="-128"/>
              </a:rPr>
              <a:t>Kacira</a:t>
            </a:r>
            <a:r>
              <a:rPr lang="en-US" sz="2000" dirty="0">
                <a:solidFill>
                  <a:prstClr val="black"/>
                </a:solidFill>
                <a:latin typeface="Arial Unicode MS" pitchFamily="50" charset="-128"/>
                <a:ea typeface="Arial Unicode MS" pitchFamily="50" charset="-128"/>
                <a:cs typeface="Arial Unicode MS" pitchFamily="50" charset="-128"/>
              </a:rPr>
              <a:t> (Advisor)</a:t>
            </a:r>
          </a:p>
        </p:txBody>
      </p:sp>
    </p:spTree>
    <p:extLst>
      <p:ext uri="{BB962C8B-B14F-4D97-AF65-F5344CB8AC3E}">
        <p14:creationId xmlns:p14="http://schemas.microsoft.com/office/powerpoint/2010/main" val="63940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 5">
            <a:extLst>
              <a:ext uri="{FF2B5EF4-FFF2-40B4-BE49-F238E27FC236}">
                <a16:creationId xmlns:a16="http://schemas.microsoft.com/office/drawing/2014/main" id="{E99CA9AD-83AE-4DD0-B21D-600EA1927673}"/>
              </a:ext>
            </a:extLst>
          </p:cNvPr>
          <p:cNvSpPr>
            <a:spLocks noGrp="1"/>
          </p:cNvSpPr>
          <p:nvPr>
            <p:ph type="ftr" sz="quarter" idx="11"/>
          </p:nvPr>
        </p:nvSpPr>
        <p:spPr>
          <a:xfrm>
            <a:off x="4345981" y="6511052"/>
            <a:ext cx="4297987" cy="261932"/>
          </a:xfrm>
        </p:spPr>
        <p:txBody>
          <a:bodyPr/>
          <a:lstStyle/>
          <a:p>
            <a:r>
              <a:rPr lang="en-US" dirty="0">
                <a:solidFill>
                  <a:prstClr val="black"/>
                </a:solidFill>
              </a:rPr>
              <a:t>    </a:t>
            </a:r>
          </a:p>
        </p:txBody>
      </p:sp>
      <p:sp>
        <p:nvSpPr>
          <p:cNvPr id="5" name="スライド番号プレースホルダ 2">
            <a:extLst>
              <a:ext uri="{FF2B5EF4-FFF2-40B4-BE49-F238E27FC236}">
                <a16:creationId xmlns:a16="http://schemas.microsoft.com/office/drawing/2014/main" id="{A2D2FFDE-3C85-47EC-A166-38CB916EB3CB}"/>
              </a:ext>
            </a:extLst>
          </p:cNvPr>
          <p:cNvSpPr>
            <a:spLocks noGrp="1"/>
          </p:cNvSpPr>
          <p:nvPr>
            <p:ph type="sldNum" sz="quarter" idx="12"/>
          </p:nvPr>
        </p:nvSpPr>
        <p:spPr>
          <a:xfrm>
            <a:off x="8647272" y="6407944"/>
            <a:ext cx="365760" cy="365125"/>
          </a:xfrm>
        </p:spPr>
        <p:txBody>
          <a:bodyPr/>
          <a:lstStyle/>
          <a:p>
            <a:fld id="{D2D8002D-B5B0-4BAC-B1F6-782DDCCE6D9C}" type="slidenum">
              <a:rPr kumimoji="1" lang="ja-JP" altLang="en-US" smtClean="0">
                <a:solidFill>
                  <a:prstClr val="black"/>
                </a:solidFill>
              </a:rPr>
              <a:pPr/>
              <a:t>5</a:t>
            </a:fld>
            <a:endParaRPr kumimoji="1" lang="ja-JP" altLang="en-US">
              <a:solidFill>
                <a:prstClr val="black"/>
              </a:solidFill>
            </a:endParaRPr>
          </a:p>
        </p:txBody>
      </p:sp>
      <p:sp>
        <p:nvSpPr>
          <p:cNvPr id="6" name="タイトル 3">
            <a:extLst>
              <a:ext uri="{FF2B5EF4-FFF2-40B4-BE49-F238E27FC236}">
                <a16:creationId xmlns:a16="http://schemas.microsoft.com/office/drawing/2014/main" id="{5CF6D39D-C828-4C04-BACD-70754BF875BE}"/>
              </a:ext>
            </a:extLst>
          </p:cNvPr>
          <p:cNvSpPr>
            <a:spLocks noGrp="1"/>
          </p:cNvSpPr>
          <p:nvPr>
            <p:ph type="title"/>
          </p:nvPr>
        </p:nvSpPr>
        <p:spPr>
          <a:xfrm>
            <a:off x="0" y="-24"/>
            <a:ext cx="9144000" cy="642942"/>
          </a:xfrm>
        </p:spPr>
        <p:txBody>
          <a:bodyPr>
            <a:normAutofit/>
          </a:bodyPr>
          <a:lstStyle/>
          <a:p>
            <a:pPr algn="l"/>
            <a:r>
              <a:rPr lang="en-US" altLang="ja-JP" sz="2800" dirty="0"/>
              <a:t>Organic Photovoltaics (OPV) film</a:t>
            </a:r>
            <a:endParaRPr lang="ja-JP" altLang="en-US" sz="2800" dirty="0"/>
          </a:p>
        </p:txBody>
      </p:sp>
      <p:pic>
        <p:nvPicPr>
          <p:cNvPr id="7" name="Picture 6">
            <a:extLst>
              <a:ext uri="{FF2B5EF4-FFF2-40B4-BE49-F238E27FC236}">
                <a16:creationId xmlns:a16="http://schemas.microsoft.com/office/drawing/2014/main" id="{AC3BAB2E-2E3D-46BD-8873-251DCC533C37}"/>
              </a:ext>
            </a:extLst>
          </p:cNvPr>
          <p:cNvPicPr>
            <a:picLocks noChangeAspect="1"/>
          </p:cNvPicPr>
          <p:nvPr/>
        </p:nvPicPr>
        <p:blipFill>
          <a:blip r:embed="rId3" cstate="print"/>
          <a:srcRect t="28612"/>
          <a:stretch>
            <a:fillRect/>
          </a:stretch>
        </p:blipFill>
        <p:spPr>
          <a:xfrm>
            <a:off x="132734" y="620688"/>
            <a:ext cx="4038741" cy="2515300"/>
          </a:xfrm>
          <a:prstGeom prst="rect">
            <a:avLst/>
          </a:prstGeom>
        </p:spPr>
      </p:pic>
      <p:sp>
        <p:nvSpPr>
          <p:cNvPr id="8" name="Rectangle 7">
            <a:extLst>
              <a:ext uri="{FF2B5EF4-FFF2-40B4-BE49-F238E27FC236}">
                <a16:creationId xmlns:a16="http://schemas.microsoft.com/office/drawing/2014/main" id="{0BB6499C-C2E3-438E-A17B-CAD35D97362E}"/>
              </a:ext>
            </a:extLst>
          </p:cNvPr>
          <p:cNvSpPr/>
          <p:nvPr/>
        </p:nvSpPr>
        <p:spPr>
          <a:xfrm>
            <a:off x="35496" y="3163034"/>
            <a:ext cx="4028456" cy="400110"/>
          </a:xfrm>
          <a:prstGeom prst="rect">
            <a:avLst/>
          </a:prstGeom>
        </p:spPr>
        <p:txBody>
          <a:bodyPr wrap="square">
            <a:spAutoFit/>
          </a:bodyPr>
          <a:lstStyle/>
          <a:p>
            <a:r>
              <a:rPr lang="en-US" sz="1000" dirty="0">
                <a:solidFill>
                  <a:prstClr val="black"/>
                </a:solidFill>
              </a:rPr>
              <a:t>http://www.greentechmedia.com/articles/read/Belectric-Goes-After-Building-Integrated-PV-with-Organic-Solar-Cells</a:t>
            </a:r>
          </a:p>
        </p:txBody>
      </p:sp>
      <p:grpSp>
        <p:nvGrpSpPr>
          <p:cNvPr id="9" name="グループ化 12">
            <a:extLst>
              <a:ext uri="{FF2B5EF4-FFF2-40B4-BE49-F238E27FC236}">
                <a16:creationId xmlns:a16="http://schemas.microsoft.com/office/drawing/2014/main" id="{F7366DB2-5A85-46A0-98C1-27365792D9A0}"/>
              </a:ext>
            </a:extLst>
          </p:cNvPr>
          <p:cNvGrpSpPr/>
          <p:nvPr/>
        </p:nvGrpSpPr>
        <p:grpSpPr>
          <a:xfrm>
            <a:off x="4392480" y="3861048"/>
            <a:ext cx="4500000" cy="2829217"/>
            <a:chOff x="4392480" y="3429000"/>
            <a:chExt cx="4500000" cy="2829217"/>
          </a:xfrm>
        </p:grpSpPr>
        <p:pic>
          <p:nvPicPr>
            <p:cNvPr id="10" name="Picture 3">
              <a:extLst>
                <a:ext uri="{FF2B5EF4-FFF2-40B4-BE49-F238E27FC236}">
                  <a16:creationId xmlns:a16="http://schemas.microsoft.com/office/drawing/2014/main" id="{222CE007-3EFD-4A01-8F18-0AA7FB8CC845}"/>
                </a:ext>
              </a:extLst>
            </p:cNvPr>
            <p:cNvPicPr>
              <a:picLocks noChangeAspect="1"/>
            </p:cNvPicPr>
            <p:nvPr/>
          </p:nvPicPr>
          <p:blipFill>
            <a:blip r:embed="rId4" cstate="print"/>
            <a:srcRect t="5704"/>
            <a:stretch>
              <a:fillRect/>
            </a:stretch>
          </p:blipFill>
          <p:spPr>
            <a:xfrm>
              <a:off x="4392480" y="3429000"/>
              <a:ext cx="4500000" cy="2376264"/>
            </a:xfrm>
            <a:prstGeom prst="rect">
              <a:avLst/>
            </a:prstGeom>
          </p:spPr>
        </p:pic>
        <p:sp>
          <p:nvSpPr>
            <p:cNvPr id="11" name="テキスト ボックス 9">
              <a:extLst>
                <a:ext uri="{FF2B5EF4-FFF2-40B4-BE49-F238E27FC236}">
                  <a16:creationId xmlns:a16="http://schemas.microsoft.com/office/drawing/2014/main" id="{7168BD26-7BB7-44C8-8FE6-DB537446E7E4}"/>
                </a:ext>
              </a:extLst>
            </p:cNvPr>
            <p:cNvSpPr txBox="1"/>
            <p:nvPr/>
          </p:nvSpPr>
          <p:spPr>
            <a:xfrm>
              <a:off x="4665196" y="5858107"/>
              <a:ext cx="3528392" cy="400110"/>
            </a:xfrm>
            <a:prstGeom prst="rect">
              <a:avLst/>
            </a:prstGeom>
            <a:noFill/>
          </p:spPr>
          <p:txBody>
            <a:bodyPr wrap="square" rtlCol="0">
              <a:spAutoFit/>
            </a:bodyPr>
            <a:lstStyle/>
            <a:p>
              <a:r>
                <a:rPr lang="en-US" altLang="ja-JP" sz="1000" dirty="0">
                  <a:solidFill>
                    <a:prstClr val="black"/>
                  </a:solidFill>
                </a:rPr>
                <a:t>http://cen.acs.org/articles/94/i18/future-low-cost-solar-cells.html</a:t>
              </a:r>
              <a:endParaRPr lang="ja-JP" altLang="en-US" sz="1000" dirty="0">
                <a:solidFill>
                  <a:prstClr val="black"/>
                </a:solidFill>
              </a:endParaRPr>
            </a:p>
          </p:txBody>
        </p:sp>
      </p:grpSp>
      <p:pic>
        <p:nvPicPr>
          <p:cNvPr id="12" name="Picture 2" descr="C:\Users\ken_lenovoZ50-75\Google Drive\Studying abroad\University of Arizona\CEAC\CEAC research retreat 2017\pictures\OPV3\Resized\R2R_OPVleaf.jpg">
            <a:extLst>
              <a:ext uri="{FF2B5EF4-FFF2-40B4-BE49-F238E27FC236}">
                <a16:creationId xmlns:a16="http://schemas.microsoft.com/office/drawing/2014/main" id="{126BEFD9-537E-40E3-8BE5-4C5581B5F2A5}"/>
              </a:ext>
            </a:extLst>
          </p:cNvPr>
          <p:cNvPicPr>
            <a:picLocks noChangeAspect="1" noChangeArrowheads="1"/>
          </p:cNvPicPr>
          <p:nvPr/>
        </p:nvPicPr>
        <p:blipFill>
          <a:blip r:embed="rId5" cstate="print"/>
          <a:srcRect b="12006"/>
          <a:stretch>
            <a:fillRect/>
          </a:stretch>
        </p:blipFill>
        <p:spPr bwMode="auto">
          <a:xfrm>
            <a:off x="4392480" y="642918"/>
            <a:ext cx="4500000" cy="2493070"/>
          </a:xfrm>
          <a:prstGeom prst="rect">
            <a:avLst/>
          </a:prstGeom>
          <a:noFill/>
        </p:spPr>
      </p:pic>
      <p:sp>
        <p:nvSpPr>
          <p:cNvPr id="13" name="テキスト ボックス 14">
            <a:extLst>
              <a:ext uri="{FF2B5EF4-FFF2-40B4-BE49-F238E27FC236}">
                <a16:creationId xmlns:a16="http://schemas.microsoft.com/office/drawing/2014/main" id="{F7E0FF95-291C-4B0D-A752-8C29AD605167}"/>
              </a:ext>
            </a:extLst>
          </p:cNvPr>
          <p:cNvSpPr txBox="1"/>
          <p:nvPr/>
        </p:nvSpPr>
        <p:spPr>
          <a:xfrm>
            <a:off x="4355976" y="3235042"/>
            <a:ext cx="4536504" cy="553998"/>
          </a:xfrm>
          <a:prstGeom prst="rect">
            <a:avLst/>
          </a:prstGeom>
          <a:noFill/>
        </p:spPr>
        <p:txBody>
          <a:bodyPr wrap="square" rtlCol="0">
            <a:spAutoFit/>
          </a:bodyPr>
          <a:lstStyle/>
          <a:p>
            <a:r>
              <a:rPr lang="en-US" altLang="ja-JP" sz="1000" dirty="0">
                <a:solidFill>
                  <a:prstClr val="black"/>
                </a:solidFill>
              </a:rPr>
              <a:t>http://www.vttresearch.com/media/news/decorative-and-flexible-solar-panels-become-part-of-interior-design-and-the-appearance-of-objects</a:t>
            </a:r>
            <a:endParaRPr lang="ja-JP" altLang="en-US" sz="1000" dirty="0">
              <a:solidFill>
                <a:prstClr val="black"/>
              </a:solidFill>
            </a:endParaRPr>
          </a:p>
        </p:txBody>
      </p:sp>
      <p:pic>
        <p:nvPicPr>
          <p:cNvPr id="14" name="Picture 3" descr="C:\Users\ken_lenovoZ50-75\Google Drive\Studying abroad\University of Arizona\CEAC\CEAC research retreat 2017\pictures\OPV2\infinityPV-HeLi-on-Solar-Printed-Cell-Pocket-Charger.jpg">
            <a:extLst>
              <a:ext uri="{FF2B5EF4-FFF2-40B4-BE49-F238E27FC236}">
                <a16:creationId xmlns:a16="http://schemas.microsoft.com/office/drawing/2014/main" id="{14123ADE-E510-471D-867F-FCA1A229C666}"/>
              </a:ext>
            </a:extLst>
          </p:cNvPr>
          <p:cNvPicPr>
            <a:picLocks noChangeAspect="1" noChangeArrowheads="1"/>
          </p:cNvPicPr>
          <p:nvPr/>
        </p:nvPicPr>
        <p:blipFill>
          <a:blip r:embed="rId6" cstate="print"/>
          <a:srcRect/>
          <a:stretch>
            <a:fillRect/>
          </a:stretch>
        </p:blipFill>
        <p:spPr bwMode="auto">
          <a:xfrm>
            <a:off x="179512" y="3789040"/>
            <a:ext cx="4032000" cy="2687147"/>
          </a:xfrm>
          <a:prstGeom prst="rect">
            <a:avLst/>
          </a:prstGeom>
          <a:noFill/>
        </p:spPr>
      </p:pic>
      <p:sp>
        <p:nvSpPr>
          <p:cNvPr id="15" name="テキスト ボックス 15">
            <a:extLst>
              <a:ext uri="{FF2B5EF4-FFF2-40B4-BE49-F238E27FC236}">
                <a16:creationId xmlns:a16="http://schemas.microsoft.com/office/drawing/2014/main" id="{335947EE-8F1E-4FE3-B479-AECCE35B6E2B}"/>
              </a:ext>
            </a:extLst>
          </p:cNvPr>
          <p:cNvSpPr txBox="1"/>
          <p:nvPr/>
        </p:nvSpPr>
        <p:spPr>
          <a:xfrm>
            <a:off x="35496" y="6567155"/>
            <a:ext cx="3062057" cy="246221"/>
          </a:xfrm>
          <a:prstGeom prst="rect">
            <a:avLst/>
          </a:prstGeom>
          <a:noFill/>
        </p:spPr>
        <p:txBody>
          <a:bodyPr wrap="none" rtlCol="0">
            <a:spAutoFit/>
          </a:bodyPr>
          <a:lstStyle/>
          <a:p>
            <a:r>
              <a:rPr lang="en-US" altLang="ja-JP" sz="1000" dirty="0">
                <a:solidFill>
                  <a:prstClr val="black"/>
                </a:solidFill>
              </a:rPr>
              <a:t>http://inhabitat.com/tag/flexible-solar-cells/</a:t>
            </a:r>
            <a:endParaRPr lang="ja-JP" altLang="en-US" sz="1000" dirty="0">
              <a:solidFill>
                <a:prstClr val="black"/>
              </a:solidFill>
            </a:endParaRPr>
          </a:p>
        </p:txBody>
      </p:sp>
    </p:spTree>
    <p:extLst>
      <p:ext uri="{BB962C8B-B14F-4D97-AF65-F5344CB8AC3E}">
        <p14:creationId xmlns:p14="http://schemas.microsoft.com/office/powerpoint/2010/main" val="2465898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nchor="ctr">
            <a:normAutofit/>
          </a:bodyPr>
          <a:lstStyle/>
          <a:p>
            <a:pPr algn="ctr">
              <a:buNone/>
            </a:pPr>
            <a:r>
              <a:rPr kumimoji="1" lang="en-US" altLang="ja-JP" sz="6600" dirty="0"/>
              <a:t>Thank you</a:t>
            </a:r>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50</a:t>
            </a:fld>
            <a:endParaRPr kumimoji="1" lang="ja-JP" altLang="en-US"/>
          </a:p>
        </p:txBody>
      </p:sp>
      <p:sp>
        <p:nvSpPr>
          <p:cNvPr id="4" name="タイトル 3"/>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3178638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EEFFFB-682B-496E-99ED-0202F4CCD13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2E90397-873F-4EF4-88C0-F892D9A516D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62584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normAutofit/>
          </a:bodyPr>
          <a:lstStyle/>
          <a:p>
            <a:pPr algn="ctr">
              <a:buNone/>
            </a:pPr>
            <a:endParaRPr kumimoji="1" lang="en-US" altLang="ja-JP" sz="6600" dirty="0"/>
          </a:p>
          <a:p>
            <a:pPr algn="ctr">
              <a:buNone/>
            </a:pPr>
            <a:endParaRPr kumimoji="1" lang="en-US" altLang="ja-JP" sz="6600" dirty="0"/>
          </a:p>
          <a:p>
            <a:pPr algn="ctr">
              <a:buNone/>
            </a:pPr>
            <a:r>
              <a:rPr kumimoji="1" lang="en-US" altLang="ja-JP" sz="6600" dirty="0"/>
              <a:t>Appendix</a:t>
            </a:r>
            <a:endParaRPr kumimoji="1" lang="ja-JP" altLang="en-US" sz="6600" dirty="0"/>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52</a:t>
            </a:fld>
            <a:endParaRPr kumimoji="1" lang="ja-JP" altLang="en-US"/>
          </a:p>
        </p:txBody>
      </p:sp>
      <p:sp>
        <p:nvSpPr>
          <p:cNvPr id="4" name="タイトル 3"/>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1234115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53</a:t>
            </a:fld>
            <a:endParaRPr kumimoji="1" lang="ja-JP" altLang="en-US"/>
          </a:p>
        </p:txBody>
      </p:sp>
      <p:graphicFrame>
        <p:nvGraphicFramePr>
          <p:cNvPr id="6" name="表 5"/>
          <p:cNvGraphicFramePr>
            <a:graphicFrameLocks noGrp="1"/>
          </p:cNvGraphicFramePr>
          <p:nvPr>
            <p:extLst/>
          </p:nvPr>
        </p:nvGraphicFramePr>
        <p:xfrm>
          <a:off x="0" y="881766"/>
          <a:ext cx="9144000" cy="564357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502308">
                <a:tc>
                  <a:txBody>
                    <a:bodyPr/>
                    <a:lstStyle/>
                    <a:p>
                      <a:r>
                        <a:rPr kumimoji="1" lang="en-US" altLang="ja-JP" sz="2400" b="0" dirty="0">
                          <a:solidFill>
                            <a:schemeClr val="tx1"/>
                          </a:solidFill>
                          <a:latin typeface="Arial" panose="020B0604020202020204" pitchFamily="34" charset="0"/>
                          <a:cs typeface="Arial" panose="020B0604020202020204" pitchFamily="34" charset="0"/>
                        </a:rPr>
                        <a:t>Advantages</a:t>
                      </a:r>
                      <a:endParaRPr kumimoji="1" lang="ja-JP" altLang="en-US" sz="2400" b="0" dirty="0">
                        <a:solidFill>
                          <a:schemeClr val="tx1"/>
                        </a:solidFill>
                        <a:latin typeface="Arial" panose="020B0604020202020204" pitchFamily="34" charset="0"/>
                        <a:cs typeface="Arial" panose="020B0604020202020204" pitchFamily="34" charset="0"/>
                      </a:endParaRPr>
                    </a:p>
                  </a:txBody>
                  <a:tcPr/>
                </a:tc>
                <a:tc>
                  <a:txBody>
                    <a:bodyPr/>
                    <a:lstStyle/>
                    <a:p>
                      <a:r>
                        <a:rPr kumimoji="1" lang="en-US" altLang="ja-JP" sz="2400" b="0" dirty="0">
                          <a:solidFill>
                            <a:schemeClr val="tx1"/>
                          </a:solidFill>
                          <a:latin typeface="Arial" panose="020B0604020202020204" pitchFamily="34" charset="0"/>
                          <a:cs typeface="Arial" panose="020B0604020202020204" pitchFamily="34" charset="0"/>
                        </a:rPr>
                        <a:t>Disadvantages</a:t>
                      </a:r>
                      <a:endParaRPr kumimoji="1" lang="ja-JP" altLang="en-US" sz="24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5141270">
                <a:tc>
                  <a:txBody>
                    <a:bodyPr/>
                    <a:lstStyle/>
                    <a:p>
                      <a:pPr marL="457200" indent="-457200">
                        <a:spcAft>
                          <a:spcPts val="1200"/>
                        </a:spcAft>
                        <a:buFont typeface="+mj-lt"/>
                        <a:buAutoNum type="arabicPeriod"/>
                      </a:pPr>
                      <a:r>
                        <a:rPr kumimoji="1" lang="en-US" altLang="ja-JP" sz="2400" b="0" dirty="0">
                          <a:solidFill>
                            <a:schemeClr val="tx1"/>
                          </a:solidFill>
                          <a:latin typeface="Arial" panose="020B0604020202020204" pitchFamily="34" charset="0"/>
                          <a:cs typeface="Arial" panose="020B0604020202020204" pitchFamily="34" charset="0"/>
                        </a:rPr>
                        <a:t>Easily </a:t>
                      </a:r>
                      <a:r>
                        <a:rPr kumimoji="1" lang="en-US" altLang="ja-JP" sz="2400" b="0" u="sng" dirty="0">
                          <a:solidFill>
                            <a:schemeClr val="tx1"/>
                          </a:solidFill>
                          <a:latin typeface="Arial" panose="020B0604020202020204" pitchFamily="34" charset="0"/>
                          <a:cs typeface="Arial" panose="020B0604020202020204" pitchFamily="34" charset="0"/>
                        </a:rPr>
                        <a:t>tune</a:t>
                      </a:r>
                      <a:r>
                        <a:rPr kumimoji="1" lang="en-US" altLang="ja-JP" sz="2400" b="0" dirty="0">
                          <a:solidFill>
                            <a:schemeClr val="tx1"/>
                          </a:solidFill>
                          <a:latin typeface="Arial" panose="020B0604020202020204" pitchFamily="34" charset="0"/>
                          <a:cs typeface="Arial" panose="020B0604020202020204" pitchFamily="34" charset="0"/>
                        </a:rPr>
                        <a:t> of light absorbing spectrum, color schemes and thickness</a:t>
                      </a:r>
                    </a:p>
                    <a:p>
                      <a:pPr marL="457200" indent="-457200">
                        <a:spcAft>
                          <a:spcPts val="1200"/>
                        </a:spcAft>
                        <a:buFont typeface="+mj-lt"/>
                        <a:buAutoNum type="arabicPeriod"/>
                      </a:pPr>
                      <a:r>
                        <a:rPr kumimoji="1" lang="en-US" altLang="ja-JP" sz="2400" b="0" u="sng" baseline="0" dirty="0">
                          <a:solidFill>
                            <a:schemeClr val="tx1"/>
                          </a:solidFill>
                          <a:latin typeface="Arial" panose="020B0604020202020204" pitchFamily="34" charset="0"/>
                          <a:cs typeface="Arial" panose="020B0604020202020204" pitchFamily="34" charset="0"/>
                        </a:rPr>
                        <a:t>Physically F</a:t>
                      </a:r>
                      <a:r>
                        <a:rPr kumimoji="1" lang="en-US" altLang="ja-JP" sz="2400" b="0" u="sng" dirty="0">
                          <a:solidFill>
                            <a:schemeClr val="tx1"/>
                          </a:solidFill>
                          <a:latin typeface="Arial" panose="020B0604020202020204" pitchFamily="34" charset="0"/>
                          <a:cs typeface="Arial" panose="020B0604020202020204" pitchFamily="34" charset="0"/>
                        </a:rPr>
                        <a:t>lexible</a:t>
                      </a:r>
                      <a:r>
                        <a:rPr kumimoji="1" lang="en-US" altLang="ja-JP" sz="2400" b="0" dirty="0">
                          <a:solidFill>
                            <a:schemeClr val="tx1"/>
                          </a:solidFill>
                          <a:latin typeface="Arial" panose="020B0604020202020204" pitchFamily="34" charset="0"/>
                          <a:cs typeface="Arial" panose="020B0604020202020204" pitchFamily="34" charset="0"/>
                        </a:rPr>
                        <a:t> like plastic film</a:t>
                      </a:r>
                      <a:r>
                        <a:rPr kumimoji="1" lang="ja-JP" altLang="en-US" sz="2400" b="0" baseline="0" dirty="0">
                          <a:solidFill>
                            <a:schemeClr val="tx1"/>
                          </a:solidFill>
                          <a:latin typeface="Arial" panose="020B0604020202020204" pitchFamily="34" charset="0"/>
                          <a:cs typeface="Arial" panose="020B0604020202020204" pitchFamily="34" charset="0"/>
                        </a:rPr>
                        <a:t> </a:t>
                      </a:r>
                      <a:r>
                        <a:rPr kumimoji="1" lang="en-US" altLang="ja-JP" sz="2400" b="0" baseline="0" dirty="0">
                          <a:solidFill>
                            <a:schemeClr val="tx1"/>
                          </a:solidFill>
                          <a:latin typeface="Arial" panose="020B0604020202020204" pitchFamily="34" charset="0"/>
                          <a:cs typeface="Arial" panose="020B0604020202020204" pitchFamily="34" charset="0"/>
                        </a:rPr>
                        <a:t>(easily attach to roofs)</a:t>
                      </a:r>
                    </a:p>
                    <a:p>
                      <a:pPr marL="457200" indent="-457200">
                        <a:spcAft>
                          <a:spcPts val="1200"/>
                        </a:spcAft>
                        <a:buFont typeface="+mj-lt"/>
                        <a:buAutoNum type="arabicPeriod"/>
                      </a:pPr>
                      <a:r>
                        <a:rPr kumimoji="1" lang="en-US" altLang="ja-JP" sz="2400" b="0" dirty="0">
                          <a:solidFill>
                            <a:schemeClr val="tx1"/>
                          </a:solidFill>
                          <a:latin typeface="Arial" panose="020B0604020202020204" pitchFamily="34" charset="0"/>
                          <a:cs typeface="Arial" panose="020B0604020202020204" pitchFamily="34" charset="0"/>
                        </a:rPr>
                        <a:t>Lower </a:t>
                      </a:r>
                      <a:r>
                        <a:rPr kumimoji="1" lang="en-US" altLang="ja-JP" sz="2400" b="0" u="sng" dirty="0">
                          <a:solidFill>
                            <a:schemeClr val="tx1"/>
                          </a:solidFill>
                          <a:latin typeface="Arial" panose="020B0604020202020204" pitchFamily="34" charset="0"/>
                          <a:cs typeface="Arial" panose="020B0604020202020204" pitchFamily="34" charset="0"/>
                        </a:rPr>
                        <a:t>manufacturing cost</a:t>
                      </a:r>
                      <a:r>
                        <a:rPr kumimoji="1" lang="en-US" altLang="ja-JP" sz="2400" b="0" baseline="0" dirty="0">
                          <a:solidFill>
                            <a:schemeClr val="tx1"/>
                          </a:solidFill>
                          <a:latin typeface="Arial" panose="020B0604020202020204" pitchFamily="34" charset="0"/>
                          <a:cs typeface="Arial" panose="020B0604020202020204" pitchFamily="34" charset="0"/>
                        </a:rPr>
                        <a:t> </a:t>
                      </a:r>
                      <a:endParaRPr kumimoji="1" lang="en-US" altLang="ja-JP" sz="2400" b="0" dirty="0">
                        <a:solidFill>
                          <a:schemeClr val="tx1"/>
                        </a:solidFill>
                        <a:latin typeface="Arial" panose="020B0604020202020204" pitchFamily="34" charset="0"/>
                        <a:cs typeface="Arial" panose="020B0604020202020204" pitchFamily="34" charset="0"/>
                      </a:endParaRPr>
                    </a:p>
                    <a:p>
                      <a:pPr marL="457200" indent="-457200">
                        <a:spcAft>
                          <a:spcPts val="1200"/>
                        </a:spcAft>
                        <a:buFont typeface="+mj-lt"/>
                        <a:buAutoNum type="arabicPeriod"/>
                      </a:pPr>
                      <a:r>
                        <a:rPr kumimoji="1" lang="en-US" altLang="ja-JP" sz="2400" b="0" dirty="0">
                          <a:solidFill>
                            <a:schemeClr val="tx1"/>
                          </a:solidFill>
                          <a:latin typeface="Arial" panose="020B0604020202020204" pitchFamily="34" charset="0"/>
                          <a:cs typeface="Arial" panose="020B0604020202020204" pitchFamily="34" charset="0"/>
                        </a:rPr>
                        <a:t>Low </a:t>
                      </a:r>
                      <a:r>
                        <a:rPr kumimoji="1" lang="en-US" altLang="ja-JP" sz="2400" b="0" u="sng" dirty="0">
                          <a:solidFill>
                            <a:schemeClr val="tx1"/>
                          </a:solidFill>
                          <a:latin typeface="Arial" panose="020B0604020202020204" pitchFamily="34" charset="0"/>
                          <a:cs typeface="Arial" panose="020B0604020202020204" pitchFamily="34" charset="0"/>
                        </a:rPr>
                        <a:t>environmental impact</a:t>
                      </a:r>
                      <a:r>
                        <a:rPr kumimoji="1" lang="en-US" altLang="ja-JP" sz="2400" b="0" dirty="0">
                          <a:solidFill>
                            <a:schemeClr val="tx1"/>
                          </a:solidFill>
                          <a:latin typeface="Arial" panose="020B0604020202020204" pitchFamily="34" charset="0"/>
                          <a:cs typeface="Arial" panose="020B0604020202020204" pitchFamily="34" charset="0"/>
                        </a:rPr>
                        <a:t> during manufacturing and operations</a:t>
                      </a:r>
                      <a:endParaRPr kumimoji="1" lang="ja-JP" altLang="en-US" sz="2400" b="0" dirty="0">
                        <a:solidFill>
                          <a:schemeClr val="tx1"/>
                        </a:solidFill>
                        <a:latin typeface="Arial" panose="020B0604020202020204" pitchFamily="34" charset="0"/>
                        <a:cs typeface="Arial" panose="020B0604020202020204" pitchFamily="34" charset="0"/>
                      </a:endParaRPr>
                    </a:p>
                  </a:txBody>
                  <a:tcPr/>
                </a:tc>
                <a:tc>
                  <a:txBody>
                    <a:bodyPr/>
                    <a:lstStyle/>
                    <a:p>
                      <a:pPr marL="457200" marR="0"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1" lang="en-US" altLang="ja-JP" sz="2400" b="0" dirty="0">
                          <a:solidFill>
                            <a:schemeClr val="tx1"/>
                          </a:solidFill>
                          <a:latin typeface="Arial" panose="020B0604020202020204" pitchFamily="34" charset="0"/>
                          <a:cs typeface="Arial" panose="020B0604020202020204" pitchFamily="34" charset="0"/>
                        </a:rPr>
                        <a:t>Low </a:t>
                      </a:r>
                      <a:r>
                        <a:rPr kumimoji="1" lang="en-US" altLang="ja-JP" sz="2400" b="0" u="sng" dirty="0">
                          <a:solidFill>
                            <a:schemeClr val="tx1"/>
                          </a:solidFill>
                          <a:latin typeface="Arial" panose="020B0604020202020204" pitchFamily="34" charset="0"/>
                          <a:cs typeface="Arial" panose="020B0604020202020204" pitchFamily="34" charset="0"/>
                        </a:rPr>
                        <a:t>cell efficiency</a:t>
                      </a:r>
                    </a:p>
                    <a:p>
                      <a:pPr marL="457200" marR="0"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1" lang="en-US" altLang="ja-JP" sz="2400" b="0" u="sng" dirty="0">
                          <a:solidFill>
                            <a:schemeClr val="tx1"/>
                          </a:solidFill>
                          <a:latin typeface="Arial" panose="020B0604020202020204" pitchFamily="34" charset="0"/>
                          <a:cs typeface="Arial" panose="020B0604020202020204" pitchFamily="34" charset="0"/>
                        </a:rPr>
                        <a:t>Expensive</a:t>
                      </a:r>
                      <a:r>
                        <a:rPr kumimoji="1" lang="en-US" altLang="ja-JP" sz="2400" b="0" u="none" dirty="0">
                          <a:solidFill>
                            <a:schemeClr val="tx1"/>
                          </a:solidFill>
                          <a:latin typeface="Arial" panose="020B0604020202020204" pitchFamily="34" charset="0"/>
                          <a:cs typeface="Arial" panose="020B0604020202020204" pitchFamily="34" charset="0"/>
                        </a:rPr>
                        <a:t> due to small supply</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1" lang="en-US" altLang="ja-JP" sz="2400" b="0" dirty="0">
                          <a:solidFill>
                            <a:schemeClr val="tx1"/>
                          </a:solidFill>
                          <a:latin typeface="Arial" panose="020B0604020202020204" pitchFamily="34" charset="0"/>
                          <a:cs typeface="Arial" panose="020B0604020202020204" pitchFamily="34" charset="0"/>
                        </a:rPr>
                        <a:t>Unknown (shorter in general) </a:t>
                      </a:r>
                      <a:r>
                        <a:rPr kumimoji="1" lang="en-US" altLang="ja-JP" sz="2400" b="0" u="sng" baseline="0" dirty="0">
                          <a:solidFill>
                            <a:schemeClr val="tx1"/>
                          </a:solidFill>
                          <a:latin typeface="Arial" panose="020B0604020202020204" pitchFamily="34" charset="0"/>
                          <a:cs typeface="Arial" panose="020B0604020202020204" pitchFamily="34" charset="0"/>
                        </a:rPr>
                        <a:t>lifetime under real climates</a:t>
                      </a:r>
                    </a:p>
                  </a:txBody>
                  <a:tcPr/>
                </a:tc>
                <a:extLst>
                  <a:ext uri="{0D108BD9-81ED-4DB2-BD59-A6C34878D82A}">
                    <a16:rowId xmlns:a16="http://schemas.microsoft.com/office/drawing/2014/main" val="10001"/>
                  </a:ext>
                </a:extLst>
              </a:tr>
            </a:tbl>
          </a:graphicData>
        </a:graphic>
      </p:graphicFrame>
      <p:sp>
        <p:nvSpPr>
          <p:cNvPr id="7" name="フッター プレースホルダ 5"/>
          <p:cNvSpPr txBox="1">
            <a:spLocks/>
          </p:cNvSpPr>
          <p:nvPr/>
        </p:nvSpPr>
        <p:spPr>
          <a:xfrm>
            <a:off x="1913215" y="6407944"/>
            <a:ext cx="6730753" cy="365125"/>
          </a:xfrm>
          <a:prstGeom prst="rect">
            <a:avLst/>
          </a:prstGeom>
        </p:spPr>
        <p:txBody>
          <a:bodyPr vert="horz" anchor="b"/>
          <a:lstStyle/>
          <a:p>
            <a:pPr lvl="0" algn="r"/>
            <a:r>
              <a:rPr lang="en-US" sz="1000" dirty="0"/>
              <a:t>Mohammad Bagher</a:t>
            </a:r>
            <a:r>
              <a:rPr lang="en-US" altLang="ja-JP" sz="1000" dirty="0"/>
              <a:t>2014, </a:t>
            </a:r>
            <a:r>
              <a:rPr lang="en-US" altLang="ja-JP" sz="1000" dirty="0" err="1"/>
              <a:t>Gevorgyan</a:t>
            </a:r>
            <a:r>
              <a:rPr lang="en-US" altLang="ja-JP" sz="1000" dirty="0"/>
              <a:t> et al., 2016</a:t>
            </a:r>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タイトル 3">
            <a:extLst>
              <a:ext uri="{FF2B5EF4-FFF2-40B4-BE49-F238E27FC236}">
                <a16:creationId xmlns:a16="http://schemas.microsoft.com/office/drawing/2014/main" id="{78455E0F-457A-471D-9BF0-F51B9926FE91}"/>
              </a:ext>
            </a:extLst>
          </p:cNvPr>
          <p:cNvSpPr>
            <a:spLocks noGrp="1"/>
          </p:cNvSpPr>
          <p:nvPr>
            <p:ph type="title"/>
          </p:nvPr>
        </p:nvSpPr>
        <p:spPr>
          <a:xfrm>
            <a:off x="0" y="-24"/>
            <a:ext cx="9144000" cy="642942"/>
          </a:xfrm>
        </p:spPr>
        <p:txBody>
          <a:bodyPr>
            <a:normAutofit/>
          </a:bodyPr>
          <a:lstStyle/>
          <a:p>
            <a:r>
              <a:rPr lang="en-US" altLang="ja-JP" sz="2800" dirty="0">
                <a:solidFill>
                  <a:srgbClr val="0C234B"/>
                </a:solidFill>
                <a:effectLst>
                  <a:outerShdw blurRad="38100" dist="38100" dir="2700000" algn="tl">
                    <a:srgbClr val="000000">
                      <a:alpha val="43137"/>
                    </a:srgbClr>
                  </a:outerShdw>
                </a:effectLst>
              </a:rPr>
              <a:t>Problem Statement: Pros and Cons of OPVs</a:t>
            </a:r>
            <a:endParaRPr lang="ja-JP" altLang="en-US" sz="2800" dirty="0">
              <a:solidFill>
                <a:srgbClr val="0C234B"/>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65196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040100-347B-4D1A-8C6B-91F9443B1AD2}"/>
              </a:ext>
            </a:extLst>
          </p:cNvPr>
          <p:cNvSpPr>
            <a:spLocks noGrp="1"/>
          </p:cNvSpPr>
          <p:nvPr>
            <p:ph idx="1"/>
          </p:nvPr>
        </p:nvSpPr>
        <p:spPr/>
        <p:txBody>
          <a:bodyPr>
            <a:normAutofit/>
          </a:bodyPr>
          <a:lstStyle/>
          <a:p>
            <a:pPr marL="171450" indent="-171450" algn="l">
              <a:spcBef>
                <a:spcPts val="0"/>
              </a:spcBef>
              <a:spcAft>
                <a:spcPts val="1200"/>
              </a:spcAft>
              <a:defRPr/>
            </a:pPr>
            <a:endParaRPr lang="en-US" sz="2800" dirty="0">
              <a:solidFill>
                <a:schemeClr val="tx1"/>
              </a:solidFill>
            </a:endParaRPr>
          </a:p>
          <a:p>
            <a:pPr marL="171450" indent="-171450" algn="l">
              <a:spcBef>
                <a:spcPts val="0"/>
              </a:spcBef>
              <a:spcAft>
                <a:spcPts val="1200"/>
              </a:spcAft>
              <a:defRPr/>
            </a:pPr>
            <a:r>
              <a:rPr lang="en-US" sz="2800" dirty="0">
                <a:solidFill>
                  <a:schemeClr val="tx1"/>
                </a:solidFill>
              </a:rPr>
              <a:t>Alleviate the competition of the </a:t>
            </a:r>
            <a:r>
              <a:rPr lang="en-US" sz="2800" u="sng" dirty="0">
                <a:solidFill>
                  <a:schemeClr val="tx1"/>
                </a:solidFill>
              </a:rPr>
              <a:t>land demand</a:t>
            </a:r>
            <a:r>
              <a:rPr lang="en-US" sz="2800" dirty="0">
                <a:solidFill>
                  <a:schemeClr val="tx1"/>
                </a:solidFill>
              </a:rPr>
              <a:t> for farming and solar power generation.</a:t>
            </a:r>
          </a:p>
          <a:p>
            <a:pPr marL="171450" indent="-171450" algn="l">
              <a:spcBef>
                <a:spcPts val="0"/>
              </a:spcBef>
              <a:spcAft>
                <a:spcPts val="1200"/>
              </a:spcAft>
              <a:defRPr/>
            </a:pPr>
            <a:r>
              <a:rPr lang="en-US" altLang="ja-JP" sz="2800" dirty="0">
                <a:solidFill>
                  <a:schemeClr val="tx1"/>
                </a:solidFill>
              </a:rPr>
              <a:t>Make use of </a:t>
            </a:r>
            <a:r>
              <a:rPr lang="en-US" altLang="ja-JP" sz="2800" u="sng" dirty="0">
                <a:solidFill>
                  <a:schemeClr val="tx1"/>
                </a:solidFill>
              </a:rPr>
              <a:t>the excessive solar energy</a:t>
            </a:r>
            <a:r>
              <a:rPr lang="en-US" altLang="ja-JP" sz="2800" dirty="0">
                <a:solidFill>
                  <a:schemeClr val="tx1"/>
                </a:solidFill>
              </a:rPr>
              <a:t> of farming for power generation (</a:t>
            </a:r>
            <a:r>
              <a:rPr lang="en-US" sz="2800" dirty="0">
                <a:solidFill>
                  <a:schemeClr val="tx1"/>
                </a:solidFill>
              </a:rPr>
              <a:t>especially arid and semi-arid climates</a:t>
            </a:r>
            <a:r>
              <a:rPr lang="en-US" altLang="ja-JP" sz="2800" dirty="0">
                <a:solidFill>
                  <a:schemeClr val="tx1"/>
                </a:solidFill>
              </a:rPr>
              <a:t>).</a:t>
            </a:r>
            <a:r>
              <a:rPr lang="en-US" sz="2800" dirty="0">
                <a:solidFill>
                  <a:schemeClr val="tx1"/>
                </a:solidFill>
              </a:rPr>
              <a:t> </a:t>
            </a:r>
          </a:p>
          <a:p>
            <a:pPr marL="171450" indent="-171450" algn="l">
              <a:spcBef>
                <a:spcPts val="0"/>
              </a:spcBef>
              <a:spcAft>
                <a:spcPts val="1200"/>
              </a:spcAft>
              <a:defRPr/>
            </a:pPr>
            <a:r>
              <a:rPr lang="en-US" sz="2800" dirty="0">
                <a:solidFill>
                  <a:schemeClr val="tx1"/>
                </a:solidFill>
              </a:rPr>
              <a:t>Possible to generate some electric energy not decreasing plant yield by the reduction in light intensity + run greenhouse without grid system.</a:t>
            </a:r>
          </a:p>
          <a:p>
            <a:pPr marL="642938" lvl="1" indent="-342900">
              <a:spcBef>
                <a:spcPts val="0"/>
              </a:spcBef>
              <a:spcAft>
                <a:spcPts val="1200"/>
              </a:spcAft>
              <a:buFont typeface="Wingdings" panose="05000000000000000000" pitchFamily="2" charset="2"/>
              <a:buChar char="Ø"/>
              <a:defRPr/>
            </a:pPr>
            <a:r>
              <a:rPr lang="en-US" sz="3200" dirty="0">
                <a:solidFill>
                  <a:schemeClr val="tx1"/>
                </a:solidFill>
              </a:rPr>
              <a:t>Improve profitability and sustainability</a:t>
            </a:r>
            <a:endParaRPr lang="en-US" sz="2800" dirty="0">
              <a:solidFill>
                <a:schemeClr val="tx1"/>
              </a:solidFill>
            </a:endParaRPr>
          </a:p>
        </p:txBody>
      </p:sp>
      <p:sp>
        <p:nvSpPr>
          <p:cNvPr id="6" name="タイトル 3">
            <a:extLst>
              <a:ext uri="{FF2B5EF4-FFF2-40B4-BE49-F238E27FC236}">
                <a16:creationId xmlns:a16="http://schemas.microsoft.com/office/drawing/2014/main" id="{AE8BE9BA-A787-4E91-BBB8-4460DA354D1C}"/>
              </a:ext>
            </a:extLst>
          </p:cNvPr>
          <p:cNvSpPr txBox="1">
            <a:spLocks/>
          </p:cNvSpPr>
          <p:nvPr/>
        </p:nvSpPr>
        <p:spPr>
          <a:xfrm>
            <a:off x="0" y="152376"/>
            <a:ext cx="9144000" cy="642942"/>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200" b="1" kern="1200">
                <a:solidFill>
                  <a:srgbClr val="0C234B"/>
                </a:solidFill>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defRPr>
            </a:lvl1pPr>
          </a:lstStyle>
          <a:p>
            <a:endParaRPr kumimoji="0" lang="ja-JP" altLang="en-US" sz="2600" dirty="0"/>
          </a:p>
        </p:txBody>
      </p:sp>
      <p:sp>
        <p:nvSpPr>
          <p:cNvPr id="4" name="タイトル 3">
            <a:extLst>
              <a:ext uri="{FF2B5EF4-FFF2-40B4-BE49-F238E27FC236}">
                <a16:creationId xmlns:a16="http://schemas.microsoft.com/office/drawing/2014/main" id="{CF6B82DA-E93D-4F09-B082-99D4B3DA860E}"/>
              </a:ext>
            </a:extLst>
          </p:cNvPr>
          <p:cNvSpPr>
            <a:spLocks noGrp="1"/>
          </p:cNvSpPr>
          <p:nvPr>
            <p:ph type="title"/>
          </p:nvPr>
        </p:nvSpPr>
        <p:spPr>
          <a:xfrm>
            <a:off x="0" y="-24"/>
            <a:ext cx="9144000" cy="642942"/>
          </a:xfrm>
        </p:spPr>
        <p:txBody>
          <a:bodyPr>
            <a:noAutofit/>
          </a:bodyPr>
          <a:lstStyle/>
          <a:p>
            <a:r>
              <a:rPr lang="en-US" sz="2600" dirty="0"/>
              <a:t>PV integration into Greenhouse Systems: </a:t>
            </a:r>
            <a:r>
              <a:rPr lang="en-US" sz="2400" dirty="0">
                <a:solidFill>
                  <a:schemeClr val="tx1"/>
                </a:solidFill>
              </a:rPr>
              <a:t>Basic idea</a:t>
            </a:r>
            <a:endParaRPr lang="ja-JP" altLang="en-US" sz="2600" dirty="0"/>
          </a:p>
        </p:txBody>
      </p:sp>
      <p:sp>
        <p:nvSpPr>
          <p:cNvPr id="3" name="TextBox 2">
            <a:extLst>
              <a:ext uri="{FF2B5EF4-FFF2-40B4-BE49-F238E27FC236}">
                <a16:creationId xmlns:a16="http://schemas.microsoft.com/office/drawing/2014/main" id="{928390EB-3663-479D-9F51-6658E60348D6}"/>
              </a:ext>
            </a:extLst>
          </p:cNvPr>
          <p:cNvSpPr txBox="1"/>
          <p:nvPr/>
        </p:nvSpPr>
        <p:spPr>
          <a:xfrm>
            <a:off x="683568" y="642918"/>
            <a:ext cx="7272808" cy="646331"/>
          </a:xfrm>
          <a:prstGeom prst="rect">
            <a:avLst/>
          </a:prstGeom>
          <a:noFill/>
        </p:spPr>
        <p:txBody>
          <a:bodyPr wrap="square" rtlCol="0">
            <a:spAutoFit/>
          </a:bodyPr>
          <a:lstStyle/>
          <a:p>
            <a:r>
              <a:rPr lang="en-US" dirty="0">
                <a:solidFill>
                  <a:srgbClr val="FF0000"/>
                </a:solidFill>
              </a:rPr>
              <a:t>These can be verbally said while showing slide # 2 or 3, and then you can eliminate this slide. </a:t>
            </a:r>
          </a:p>
        </p:txBody>
      </p:sp>
    </p:spTree>
    <p:extLst>
      <p:ext uri="{BB962C8B-B14F-4D97-AF65-F5344CB8AC3E}">
        <p14:creationId xmlns:p14="http://schemas.microsoft.com/office/powerpoint/2010/main" val="4162795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3"/>
          <p:cNvSpPr>
            <a:spLocks noGrp="1"/>
          </p:cNvSpPr>
          <p:nvPr>
            <p:ph type="title"/>
          </p:nvPr>
        </p:nvSpPr>
        <p:spPr/>
        <p:txBody>
          <a:bodyPr>
            <a:normAutofit/>
          </a:bodyPr>
          <a:lstStyle/>
          <a:p>
            <a:r>
              <a:rPr lang="en-US" altLang="ja-JP" dirty="0">
                <a:effectLst>
                  <a:outerShdw blurRad="38100" dist="38100" dir="2700000" algn="tl">
                    <a:srgbClr val="000000">
                      <a:alpha val="43137"/>
                    </a:srgbClr>
                  </a:outerShdw>
                </a:effectLst>
              </a:rPr>
              <a:t>Environment</a:t>
            </a:r>
            <a:r>
              <a:rPr lang="ja-JP" altLang="en-US" dirty="0">
                <a:effectLst>
                  <a:outerShdw blurRad="38100" dist="38100" dir="2700000" algn="tl">
                    <a:srgbClr val="000000">
                      <a:alpha val="43137"/>
                    </a:srgbClr>
                  </a:outerShdw>
                </a:effectLst>
              </a:rPr>
              <a:t> </a:t>
            </a:r>
            <a:r>
              <a:rPr lang="en-US" altLang="ja-JP" dirty="0">
                <a:effectLst>
                  <a:outerShdw blurRad="38100" dist="38100" dir="2700000" algn="tl">
                    <a:srgbClr val="000000">
                      <a:alpha val="43137"/>
                    </a:srgbClr>
                  </a:outerShdw>
                </a:effectLst>
              </a:rPr>
              <a:t>data</a:t>
            </a:r>
            <a:endParaRPr lang="ja-JP" altLang="en-US" dirty="0">
              <a:effectLst>
                <a:outerShdw blurRad="38100" dist="38100" dir="2700000" algn="tl">
                  <a:srgbClr val="000000">
                    <a:alpha val="43137"/>
                  </a:srgbClr>
                </a:outerShdw>
              </a:effectLst>
            </a:endParaRPr>
          </a:p>
        </p:txBody>
      </p:sp>
      <p:sp>
        <p:nvSpPr>
          <p:cNvPr id="8" name="Content Placeholder 7">
            <a:extLst>
              <a:ext uri="{FF2B5EF4-FFF2-40B4-BE49-F238E27FC236}">
                <a16:creationId xmlns:a16="http://schemas.microsoft.com/office/drawing/2014/main" id="{66084FFF-6392-4CEA-BE37-489D2BA38270}"/>
              </a:ext>
            </a:extLst>
          </p:cNvPr>
          <p:cNvSpPr>
            <a:spLocks noGrp="1"/>
          </p:cNvSpPr>
          <p:nvPr>
            <p:ph idx="1"/>
          </p:nvPr>
        </p:nvSpPr>
        <p:spPr/>
        <p:txBody>
          <a:bodyPr>
            <a:normAutofit/>
          </a:bodyPr>
          <a:lstStyle/>
          <a:p>
            <a:r>
              <a:rPr lang="en-US" sz="2400" dirty="0"/>
              <a:t>SOLRMAP University of Arizona (OASIS)</a:t>
            </a:r>
            <a:r>
              <a:rPr lang="ja-JP" altLang="en-US" sz="2400" dirty="0"/>
              <a:t>　</a:t>
            </a:r>
            <a:r>
              <a:rPr lang="en-US" sz="2400" dirty="0">
                <a:hlinkClick r:id="rId3"/>
              </a:rPr>
              <a:t>https://midcdmz.nrel.gov/ua_oasis/</a:t>
            </a:r>
            <a:endParaRPr lang="en-US" sz="2400" dirty="0"/>
          </a:p>
          <a:p>
            <a:endParaRPr lang="en-US" sz="2400" dirty="0"/>
          </a:p>
        </p:txBody>
      </p:sp>
      <p:pic>
        <p:nvPicPr>
          <p:cNvPr id="9" name="Picture 8">
            <a:extLst>
              <a:ext uri="{FF2B5EF4-FFF2-40B4-BE49-F238E27FC236}">
                <a16:creationId xmlns:a16="http://schemas.microsoft.com/office/drawing/2014/main" id="{C8CF042F-E2CF-40C2-B90F-0EFE6545430D}"/>
              </a:ext>
            </a:extLst>
          </p:cNvPr>
          <p:cNvPicPr>
            <a:picLocks noChangeAspect="1"/>
          </p:cNvPicPr>
          <p:nvPr/>
        </p:nvPicPr>
        <p:blipFill>
          <a:blip r:embed="rId4"/>
          <a:stretch>
            <a:fillRect/>
          </a:stretch>
        </p:blipFill>
        <p:spPr>
          <a:xfrm>
            <a:off x="755576" y="1482030"/>
            <a:ext cx="7362825" cy="6267450"/>
          </a:xfrm>
          <a:prstGeom prst="rect">
            <a:avLst/>
          </a:prstGeom>
        </p:spPr>
      </p:pic>
      <p:sp>
        <p:nvSpPr>
          <p:cNvPr id="17" name="Callout: Bent Line 16">
            <a:extLst>
              <a:ext uri="{FF2B5EF4-FFF2-40B4-BE49-F238E27FC236}">
                <a16:creationId xmlns:a16="http://schemas.microsoft.com/office/drawing/2014/main" id="{FE49694D-BD57-4725-ABF7-CE65B7098D4A}"/>
              </a:ext>
            </a:extLst>
          </p:cNvPr>
          <p:cNvSpPr/>
          <p:nvPr/>
        </p:nvSpPr>
        <p:spPr>
          <a:xfrm>
            <a:off x="7001769" y="944911"/>
            <a:ext cx="1872208" cy="1074238"/>
          </a:xfrm>
          <a:prstGeom prst="borderCallout2">
            <a:avLst>
              <a:gd name="adj1" fmla="val 18750"/>
              <a:gd name="adj2" fmla="val -8333"/>
              <a:gd name="adj3" fmla="val 18750"/>
              <a:gd name="adj4" fmla="val -16667"/>
              <a:gd name="adj5" fmla="val 116160"/>
              <a:gd name="adj6" fmla="val -39815"/>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Choose data period and items</a:t>
            </a:r>
            <a:endParaRPr lang="en-US" sz="2000" dirty="0">
              <a:solidFill>
                <a:schemeClr val="tx1"/>
              </a:solidFill>
            </a:endParaRPr>
          </a:p>
        </p:txBody>
      </p:sp>
      <p:sp>
        <p:nvSpPr>
          <p:cNvPr id="18" name="Callout: Bent Line 17">
            <a:extLst>
              <a:ext uri="{FF2B5EF4-FFF2-40B4-BE49-F238E27FC236}">
                <a16:creationId xmlns:a16="http://schemas.microsoft.com/office/drawing/2014/main" id="{140E3085-B38C-45D0-8254-6F9E9000E1F0}"/>
              </a:ext>
            </a:extLst>
          </p:cNvPr>
          <p:cNvSpPr/>
          <p:nvPr/>
        </p:nvSpPr>
        <p:spPr>
          <a:xfrm>
            <a:off x="251520" y="1556792"/>
            <a:ext cx="2016224" cy="1074238"/>
          </a:xfrm>
          <a:prstGeom prst="borderCallout2">
            <a:avLst>
              <a:gd name="adj1" fmla="val 107103"/>
              <a:gd name="adj2" fmla="val 47308"/>
              <a:gd name="adj3" fmla="val 142660"/>
              <a:gd name="adj4" fmla="val 47630"/>
              <a:gd name="adj5" fmla="val 187274"/>
              <a:gd name="adj6" fmla="val 73941"/>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Solar irradiance was estimated.</a:t>
            </a:r>
            <a:endParaRPr lang="en-US" sz="2000" dirty="0">
              <a:solidFill>
                <a:schemeClr val="tx1"/>
              </a:solidFill>
            </a:endParaRPr>
          </a:p>
        </p:txBody>
      </p:sp>
    </p:spTree>
    <p:extLst>
      <p:ext uri="{BB962C8B-B14F-4D97-AF65-F5344CB8AC3E}">
        <p14:creationId xmlns:p14="http://schemas.microsoft.com/office/powerpoint/2010/main" val="1138555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lstStyle/>
          <a:p>
            <a:endParaRPr kumimoji="1" lang="ja-JP" altLang="en-US" dirty="0"/>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56</a:t>
            </a:fld>
            <a:endParaRPr kumimoji="1" lang="ja-JP" altLang="en-US"/>
          </a:p>
        </p:txBody>
      </p:sp>
      <p:sp>
        <p:nvSpPr>
          <p:cNvPr id="4" name="タイトル 3"/>
          <p:cNvSpPr>
            <a:spLocks noGrp="1"/>
          </p:cNvSpPr>
          <p:nvPr>
            <p:ph type="title"/>
          </p:nvPr>
        </p:nvSpPr>
        <p:spPr/>
        <p:txBody>
          <a:bodyPr/>
          <a:lstStyle/>
          <a:p>
            <a:r>
              <a:rPr kumimoji="1" lang="en-US" altLang="ja-JP" dirty="0"/>
              <a:t>Simulation </a:t>
            </a:r>
            <a:r>
              <a:rPr lang="en-US" altLang="ja-JP" dirty="0"/>
              <a:t>result : solar radiation</a:t>
            </a:r>
            <a:endParaRPr kumimoji="1" lang="ja-JP" altLang="en-US" dirty="0"/>
          </a:p>
        </p:txBody>
      </p:sp>
      <p:pic>
        <p:nvPicPr>
          <p:cNvPr id="5122" name="Picture 2" descr="C:\Users\Kensaku\Google ドライブ\Studying abroad\University of Arizona\MyThesisPaperDissertation\Simulator6code\exportData\total solar radiation to OPV with measured data 20150101-20151231.png"/>
          <p:cNvPicPr>
            <a:picLocks noChangeAspect="1" noChangeArrowheads="1"/>
          </p:cNvPicPr>
          <p:nvPr/>
        </p:nvPicPr>
        <p:blipFill>
          <a:blip r:embed="rId3" cstate="print"/>
          <a:srcRect/>
          <a:stretch>
            <a:fillRect/>
          </a:stretch>
        </p:blipFill>
        <p:spPr bwMode="auto">
          <a:xfrm>
            <a:off x="396755" y="594000"/>
            <a:ext cx="8350491" cy="6264000"/>
          </a:xfrm>
          <a:prstGeom prst="rect">
            <a:avLst/>
          </a:prstGeom>
          <a:noFill/>
        </p:spPr>
      </p:pic>
    </p:spTree>
    <p:extLst>
      <p:ext uri="{BB962C8B-B14F-4D97-AF65-F5344CB8AC3E}">
        <p14:creationId xmlns:p14="http://schemas.microsoft.com/office/powerpoint/2010/main" val="4062849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lstStyle/>
          <a:p>
            <a:endParaRPr kumimoji="1" lang="ja-JP" altLang="en-US" dirty="0"/>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57</a:t>
            </a:fld>
            <a:endParaRPr kumimoji="1" lang="ja-JP" altLang="en-US"/>
          </a:p>
        </p:txBody>
      </p:sp>
      <p:sp>
        <p:nvSpPr>
          <p:cNvPr id="4" name="タイトル 3"/>
          <p:cNvSpPr>
            <a:spLocks noGrp="1"/>
          </p:cNvSpPr>
          <p:nvPr>
            <p:ph type="title"/>
          </p:nvPr>
        </p:nvSpPr>
        <p:spPr/>
        <p:txBody>
          <a:bodyPr/>
          <a:lstStyle/>
          <a:p>
            <a:r>
              <a:rPr kumimoji="1" lang="en-US" altLang="ja-JP" dirty="0"/>
              <a:t>Simulation result</a:t>
            </a:r>
            <a:endParaRPr kumimoji="1" lang="ja-JP" altLang="en-US" dirty="0"/>
          </a:p>
        </p:txBody>
      </p:sp>
      <p:pic>
        <p:nvPicPr>
          <p:cNvPr id="7170" name="Picture 2" descr="C:\Users\Kensaku\Google ドライブ\Studying abroad\University of Arizona\MyThesisPaperDissertation\Simulator6code\exportData\DLI to plants (OPV coverage 25%) 20150101-20151231.png"/>
          <p:cNvPicPr>
            <a:picLocks noChangeAspect="1" noChangeArrowheads="1"/>
          </p:cNvPicPr>
          <p:nvPr/>
        </p:nvPicPr>
        <p:blipFill>
          <a:blip r:embed="rId3" cstate="print"/>
          <a:srcRect/>
          <a:stretch>
            <a:fillRect/>
          </a:stretch>
        </p:blipFill>
        <p:spPr bwMode="auto">
          <a:xfrm>
            <a:off x="396755" y="594000"/>
            <a:ext cx="8350490" cy="6264000"/>
          </a:xfrm>
          <a:prstGeom prst="rect">
            <a:avLst/>
          </a:prstGeom>
          <a:noFill/>
        </p:spPr>
      </p:pic>
    </p:spTree>
    <p:extLst>
      <p:ext uri="{BB962C8B-B14F-4D97-AF65-F5344CB8AC3E}">
        <p14:creationId xmlns:p14="http://schemas.microsoft.com/office/powerpoint/2010/main" val="2655259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lstStyle/>
          <a:p>
            <a:endParaRPr kumimoji="1" lang="ja-JP" altLang="en-US" dirty="0"/>
          </a:p>
        </p:txBody>
      </p:sp>
      <p:sp>
        <p:nvSpPr>
          <p:cNvPr id="11" name="フッター プレースホルダ 4"/>
          <p:cNvSpPr>
            <a:spLocks noGrp="1"/>
          </p:cNvSpPr>
          <p:nvPr>
            <p:ph type="ftr" sz="quarter" idx="11"/>
          </p:nvPr>
        </p:nvSpPr>
        <p:spPr>
          <a:xfrm>
            <a:off x="827584" y="6407944"/>
            <a:ext cx="8136903" cy="365125"/>
          </a:xfrm>
        </p:spPr>
        <p:txBody>
          <a:bodyPr/>
          <a:lstStyle/>
          <a:p>
            <a:pPr algn="r"/>
            <a:r>
              <a:rPr kumimoji="1" lang="en-US" altLang="ja-JP" sz="1200" dirty="0" err="1"/>
              <a:t>Source:Yano</a:t>
            </a:r>
            <a:r>
              <a:rPr kumimoji="1" lang="en-US" altLang="ja-JP" sz="1200" dirty="0"/>
              <a:t> et al (2009), </a:t>
            </a:r>
          </a:p>
          <a:p>
            <a:pPr algn="r"/>
            <a:r>
              <a:rPr kumimoji="1" lang="en-US" altLang="ja-JP" sz="1200" dirty="0"/>
              <a:t>“</a:t>
            </a:r>
            <a:r>
              <a:rPr lang="en-US" altLang="ja-JP" sz="1200" dirty="0"/>
              <a:t>Electrical energy generated by photovoltaic modules mounted inside the roof of a north-south oriented greenhouse</a:t>
            </a:r>
            <a:r>
              <a:rPr kumimoji="1" lang="en-US" altLang="ja-JP" sz="1200" dirty="0"/>
              <a:t>”</a:t>
            </a:r>
            <a:endParaRPr kumimoji="1" lang="ja-JP" altLang="en-US" sz="1200" dirty="0"/>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58</a:t>
            </a:fld>
            <a:endParaRPr kumimoji="1" lang="ja-JP" altLang="en-US"/>
          </a:p>
        </p:txBody>
      </p:sp>
      <p:sp>
        <p:nvSpPr>
          <p:cNvPr id="4" name="タイトル 3"/>
          <p:cNvSpPr>
            <a:spLocks noGrp="1"/>
          </p:cNvSpPr>
          <p:nvPr>
            <p:ph type="title"/>
          </p:nvPr>
        </p:nvSpPr>
        <p:spPr/>
        <p:txBody>
          <a:bodyPr/>
          <a:lstStyle/>
          <a:p>
            <a:r>
              <a:rPr lang="en-US" altLang="ja-JP" dirty="0"/>
              <a:t>Model description (mathematic detail)</a:t>
            </a:r>
            <a:endParaRPr kumimoji="1" lang="ja-JP" altLang="en-US" dirty="0"/>
          </a:p>
        </p:txBody>
      </p:sp>
      <p:sp>
        <p:nvSpPr>
          <p:cNvPr id="1239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pic>
        <p:nvPicPr>
          <p:cNvPr id="9" name="図 8" descr="angles.jpg"/>
          <p:cNvPicPr/>
          <p:nvPr/>
        </p:nvPicPr>
        <p:blipFill>
          <a:blip r:embed="rId3" cstate="print"/>
          <a:stretch>
            <a:fillRect/>
          </a:stretch>
        </p:blipFill>
        <p:spPr>
          <a:xfrm>
            <a:off x="611560" y="620688"/>
            <a:ext cx="7848872" cy="5616623"/>
          </a:xfrm>
          <a:prstGeom prst="rect">
            <a:avLst/>
          </a:prstGeom>
        </p:spPr>
      </p:pic>
      <p:sp>
        <p:nvSpPr>
          <p:cNvPr id="10" name="線吹き出し 1 (枠付き) 9"/>
          <p:cNvSpPr/>
          <p:nvPr/>
        </p:nvSpPr>
        <p:spPr>
          <a:xfrm>
            <a:off x="5724128" y="4653136"/>
            <a:ext cx="3240360" cy="1368152"/>
          </a:xfrm>
          <a:prstGeom prst="borderCallout1">
            <a:avLst>
              <a:gd name="adj1" fmla="val 18750"/>
              <a:gd name="adj2" fmla="val -8333"/>
              <a:gd name="adj3" fmla="val -3215"/>
              <a:gd name="adj4" fmla="val -232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400" dirty="0"/>
              <a:t>Want to calculate the solar radiation on this surface.</a:t>
            </a:r>
            <a:endParaRPr kumimoji="1" lang="ja-JP" altLang="en-US" sz="2400" dirty="0"/>
          </a:p>
        </p:txBody>
      </p:sp>
    </p:spTree>
    <p:extLst>
      <p:ext uri="{BB962C8B-B14F-4D97-AF65-F5344CB8AC3E}">
        <p14:creationId xmlns:p14="http://schemas.microsoft.com/office/powerpoint/2010/main" val="4123324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59</a:t>
            </a:fld>
            <a:endParaRPr kumimoji="1" lang="ja-JP" altLang="en-US"/>
          </a:p>
        </p:txBody>
      </p:sp>
      <mc:AlternateContent xmlns:mc="http://schemas.openxmlformats.org/markup-compatibility/2006" xmlns:a14="http://schemas.microsoft.com/office/drawing/2010/main">
        <mc:Choice Requires="a14">
          <p:sp>
            <p:nvSpPr>
              <p:cNvPr id="6" name="Rectangle 5"/>
              <p:cNvSpPr/>
              <p:nvPr/>
            </p:nvSpPr>
            <p:spPr>
              <a:xfrm>
                <a:off x="107504" y="1412776"/>
                <a:ext cx="8712968" cy="7796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S</m:t>
                      </m:r>
                      <m:r>
                        <m:rPr>
                          <m:sty m:val="p"/>
                        </m:rPr>
                        <a:rPr lang="en-US" i="0">
                          <a:latin typeface="Cambria Math" panose="02040503050406030204" pitchFamily="18" charset="0"/>
                        </a:rPr>
                        <m:t>DM</m:t>
                      </m:r>
                      <m:d>
                        <m:dPr>
                          <m:ctrlPr>
                            <a:rPr lang="en-US" i="1">
                              <a:latin typeface="Cambria Math" panose="02040503050406030204" pitchFamily="18" charset="0"/>
                            </a:rPr>
                          </m:ctrlPr>
                        </m:dPr>
                        <m:e>
                          <m:r>
                            <m:rPr>
                              <m:sty m:val="p"/>
                            </m:rPr>
                            <a:rPr lang="en-US" i="0">
                              <a:latin typeface="Cambria Math" panose="02040503050406030204" pitchFamily="18" charset="0"/>
                            </a:rPr>
                            <m:t>d</m:t>
                          </m:r>
                          <m:r>
                            <a:rPr lang="en-US" i="0">
                              <a:latin typeface="Cambria Math" panose="02040503050406030204" pitchFamily="18" charset="0"/>
                            </a:rPr>
                            <m:t>+1</m:t>
                          </m:r>
                        </m:e>
                      </m:d>
                      <m:r>
                        <a:rPr lang="en-US" i="0">
                          <a:latin typeface="Cambria Math" panose="02040503050406030204" pitchFamily="18" charset="0"/>
                        </a:rPr>
                        <m:t>≈</m:t>
                      </m:r>
                      <m:r>
                        <m:rPr>
                          <m:sty m:val="p"/>
                        </m:rPr>
                        <a:rPr lang="en-US" i="0">
                          <a:latin typeface="Cambria Math" panose="02040503050406030204" pitchFamily="18" charset="0"/>
                        </a:rPr>
                        <m:t>SDM</m:t>
                      </m:r>
                      <m:d>
                        <m:dPr>
                          <m:ctrlPr>
                            <a:rPr lang="en-US" i="1">
                              <a:latin typeface="Cambria Math" panose="02040503050406030204" pitchFamily="18" charset="0"/>
                            </a:rPr>
                          </m:ctrlPr>
                        </m:dPr>
                        <m:e>
                          <m:r>
                            <m:rPr>
                              <m:sty m:val="p"/>
                            </m:rPr>
                            <a:rPr lang="en-US" i="0">
                              <a:latin typeface="Cambria Math" panose="02040503050406030204" pitchFamily="18" charset="0"/>
                            </a:rPr>
                            <m:t>d</m:t>
                          </m:r>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1!</m:t>
                          </m:r>
                        </m:den>
                      </m:f>
                      <m:f>
                        <m:fPr>
                          <m:ctrlPr>
                            <a:rPr lang="en-US" i="1">
                              <a:latin typeface="Cambria Math" panose="02040503050406030204" pitchFamily="18" charset="0"/>
                            </a:rPr>
                          </m:ctrlPr>
                        </m:fPr>
                        <m:num>
                          <m:r>
                            <m:rPr>
                              <m:sty m:val="p"/>
                            </m:rPr>
                            <a:rPr lang="en-US" i="0">
                              <a:latin typeface="Cambria Math" panose="02040503050406030204" pitchFamily="18" charset="0"/>
                            </a:rPr>
                            <m:t>d</m:t>
                          </m:r>
                          <m:d>
                            <m:dPr>
                              <m:ctrlPr>
                                <a:rPr lang="en-US" i="1">
                                  <a:latin typeface="Cambria Math" panose="02040503050406030204" pitchFamily="18" charset="0"/>
                                </a:rPr>
                              </m:ctrlPr>
                            </m:dPr>
                            <m:e>
                              <m:r>
                                <m:rPr>
                                  <m:sty m:val="p"/>
                                </m:rPr>
                                <a:rPr lang="en-US" i="0">
                                  <a:latin typeface="Cambria Math" panose="02040503050406030204" pitchFamily="18" charset="0"/>
                                </a:rPr>
                                <m:t>SDM</m:t>
                              </m:r>
                              <m:d>
                                <m:dPr>
                                  <m:ctrlPr>
                                    <a:rPr lang="en-US" i="1">
                                      <a:latin typeface="Cambria Math" panose="02040503050406030204" pitchFamily="18" charset="0"/>
                                    </a:rPr>
                                  </m:ctrlPr>
                                </m:dPr>
                                <m:e>
                                  <m:r>
                                    <m:rPr>
                                      <m:sty m:val="p"/>
                                    </m:rPr>
                                    <a:rPr lang="en-US" i="0">
                                      <a:latin typeface="Cambria Math" panose="02040503050406030204" pitchFamily="18" charset="0"/>
                                    </a:rPr>
                                    <m:t>d</m:t>
                                  </m:r>
                                </m:e>
                              </m:d>
                            </m:e>
                          </m:d>
                        </m:num>
                        <m:den>
                          <m:r>
                            <m:rPr>
                              <m:sty m:val="p"/>
                            </m:rPr>
                            <a:rPr lang="en-US" i="0">
                              <a:latin typeface="Cambria Math" panose="02040503050406030204" pitchFamily="18" charset="0"/>
                            </a:rPr>
                            <m:t>d</m:t>
                          </m:r>
                          <m:d>
                            <m:dPr>
                              <m:ctrlPr>
                                <a:rPr lang="en-US" i="1">
                                  <a:latin typeface="Cambria Math" panose="02040503050406030204" pitchFamily="18" charset="0"/>
                                </a:rPr>
                              </m:ctrlPr>
                            </m:dPr>
                            <m:e>
                              <m:r>
                                <m:rPr>
                                  <m:sty m:val="p"/>
                                </m:rPr>
                                <a:rPr lang="en-US" i="0">
                                  <a:latin typeface="Cambria Math" panose="02040503050406030204" pitchFamily="18" charset="0"/>
                                </a:rPr>
                                <m:t>d</m:t>
                              </m:r>
                            </m:e>
                          </m:d>
                        </m:den>
                      </m:f>
                      <m:r>
                        <m:rPr>
                          <m:sty m:val="p"/>
                        </m:rPr>
                        <a:rPr lang="en-US" i="0">
                          <a:latin typeface="Cambria Math" panose="02040503050406030204" pitchFamily="18" charset="0"/>
                        </a:rPr>
                        <m:t>h</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d</m:t>
                                  </m:r>
                                </m:e>
                                <m:sup>
                                  <m:r>
                                    <a:rPr lang="en-US" i="0">
                                      <a:latin typeface="Cambria Math" panose="02040503050406030204" pitchFamily="18" charset="0"/>
                                    </a:rPr>
                                    <m:t>2</m:t>
                                  </m:r>
                                </m:sup>
                              </m:sSup>
                              <m:r>
                                <a:rPr lang="en-US" i="0">
                                  <a:latin typeface="Cambria Math" panose="02040503050406030204" pitchFamily="18" charset="0"/>
                                </a:rPr>
                                <m:t>(</m:t>
                              </m:r>
                              <m:r>
                                <m:rPr>
                                  <m:sty m:val="p"/>
                                </m:rPr>
                                <a:rPr lang="en-US" i="0">
                                  <a:latin typeface="Cambria Math" panose="02040503050406030204" pitchFamily="18" charset="0"/>
                                </a:rPr>
                                <m:t>SDM</m:t>
                              </m:r>
                              <m:r>
                                <a:rPr lang="en-US" i="0">
                                  <a:latin typeface="Cambria Math" panose="02040503050406030204" pitchFamily="18" charset="0"/>
                                </a:rPr>
                                <m:t>(</m:t>
                              </m:r>
                              <m:r>
                                <m:rPr>
                                  <m:sty m:val="p"/>
                                </m:rPr>
                                <a:rPr lang="en-US" i="0">
                                  <a:latin typeface="Cambria Math" panose="02040503050406030204" pitchFamily="18" charset="0"/>
                                </a:rPr>
                                <m:t>d</m:t>
                              </m:r>
                              <m:r>
                                <a:rPr lang="en-US" i="0">
                                  <a:latin typeface="Cambria Math" panose="02040503050406030204" pitchFamily="18" charset="0"/>
                                </a:rPr>
                                <m:t>)</m:t>
                              </m:r>
                            </m:e>
                          </m:d>
                        </m:num>
                        <m:den>
                          <m:d>
                            <m:dPr>
                              <m:begChr m:val=""/>
                              <m:ctrlPr>
                                <a:rPr lang="en-US" i="1">
                                  <a:latin typeface="Cambria Math" panose="02040503050406030204" pitchFamily="18" charset="0"/>
                                </a:rPr>
                              </m:ctrlPr>
                            </m:dPr>
                            <m:e>
                              <m:r>
                                <m:rPr>
                                  <m:sty m:val="p"/>
                                </m:rPr>
                                <a:rPr lang="en-US" i="0">
                                  <a:latin typeface="Cambria Math" panose="02040503050406030204" pitchFamily="18" charset="0"/>
                                </a:rPr>
                                <m:t>d</m:t>
                              </m:r>
                              <m:sSup>
                                <m:sSupPr>
                                  <m:ctrlPr>
                                    <a:rPr lang="en-US" i="1">
                                      <a:latin typeface="Cambria Math" panose="02040503050406030204" pitchFamily="18" charset="0"/>
                                    </a:rPr>
                                  </m:ctrlPr>
                                </m:sSupPr>
                                <m:e>
                                  <m:d>
                                    <m:dPr>
                                      <m:endChr m:val=""/>
                                      <m:ctrlPr>
                                        <a:rPr lang="en-US" i="1">
                                          <a:latin typeface="Cambria Math" panose="02040503050406030204" pitchFamily="18" charset="0"/>
                                        </a:rPr>
                                      </m:ctrlPr>
                                    </m:dPr>
                                    <m:e>
                                      <m:r>
                                        <m:rPr>
                                          <m:sty m:val="p"/>
                                        </m:rPr>
                                        <a:rPr lang="en-US" i="0">
                                          <a:latin typeface="Cambria Math" panose="02040503050406030204" pitchFamily="18" charset="0"/>
                                        </a:rPr>
                                        <m:t>d</m:t>
                                      </m:r>
                                    </m:e>
                                  </m:d>
                                </m:e>
                                <m:sup>
                                  <m:r>
                                    <a:rPr lang="en-US" i="0">
                                      <a:latin typeface="Cambria Math" panose="02040503050406030204" pitchFamily="18" charset="0"/>
                                    </a:rPr>
                                    <m:t>2</m:t>
                                  </m:r>
                                </m:sup>
                              </m:sSup>
                            </m:e>
                          </m:d>
                        </m:den>
                      </m:f>
                      <m:sSup>
                        <m:sSupPr>
                          <m:ctrlPr>
                            <a:rPr lang="en-US" i="1">
                              <a:latin typeface="Cambria Math" panose="02040503050406030204" pitchFamily="18" charset="0"/>
                            </a:rPr>
                          </m:ctrlPr>
                        </m:sSupPr>
                        <m:e>
                          <m:r>
                            <m:rPr>
                              <m:sty m:val="p"/>
                            </m:rPr>
                            <a:rPr lang="en-US" i="0">
                              <a:latin typeface="Cambria Math" panose="02040503050406030204" pitchFamily="18" charset="0"/>
                            </a:rPr>
                            <m:t>h</m:t>
                          </m:r>
                        </m:e>
                        <m:sup>
                          <m:r>
                            <a:rPr lang="en-US" i="0">
                              <a:latin typeface="Cambria Math" panose="02040503050406030204" pitchFamily="18" charset="0"/>
                            </a:rPr>
                            <m:t>2</m:t>
                          </m:r>
                        </m:sup>
                      </m:sSup>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3!</m:t>
                          </m:r>
                        </m:den>
                      </m:f>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d</m:t>
                                  </m:r>
                                </m:e>
                                <m:sup>
                                  <m:r>
                                    <a:rPr lang="en-US" i="0">
                                      <a:latin typeface="Cambria Math" panose="02040503050406030204" pitchFamily="18" charset="0"/>
                                    </a:rPr>
                                    <m:t>3</m:t>
                                  </m:r>
                                </m:sup>
                              </m:sSup>
                              <m:r>
                                <a:rPr lang="en-US" i="0">
                                  <a:latin typeface="Cambria Math" panose="02040503050406030204" pitchFamily="18" charset="0"/>
                                </a:rPr>
                                <m:t>(</m:t>
                              </m:r>
                              <m:r>
                                <m:rPr>
                                  <m:sty m:val="p"/>
                                </m:rPr>
                                <a:rPr lang="en-US" i="0">
                                  <a:latin typeface="Cambria Math" panose="02040503050406030204" pitchFamily="18" charset="0"/>
                                </a:rPr>
                                <m:t>SDM</m:t>
                              </m:r>
                              <m:r>
                                <a:rPr lang="en-US" i="0">
                                  <a:latin typeface="Cambria Math" panose="02040503050406030204" pitchFamily="18" charset="0"/>
                                </a:rPr>
                                <m:t>(</m:t>
                              </m:r>
                              <m:r>
                                <m:rPr>
                                  <m:sty m:val="p"/>
                                </m:rPr>
                                <a:rPr lang="en-US" i="0">
                                  <a:latin typeface="Cambria Math" panose="02040503050406030204" pitchFamily="18" charset="0"/>
                                </a:rPr>
                                <m:t>d</m:t>
                              </m:r>
                              <m:r>
                                <a:rPr lang="en-US" i="0">
                                  <a:latin typeface="Cambria Math" panose="02040503050406030204" pitchFamily="18" charset="0"/>
                                </a:rPr>
                                <m:t>)</m:t>
                              </m:r>
                            </m:e>
                          </m:d>
                        </m:num>
                        <m:den>
                          <m:d>
                            <m:dPr>
                              <m:begChr m:val=""/>
                              <m:ctrlPr>
                                <a:rPr lang="en-US" i="1">
                                  <a:latin typeface="Cambria Math" panose="02040503050406030204" pitchFamily="18" charset="0"/>
                                </a:rPr>
                              </m:ctrlPr>
                            </m:dPr>
                            <m:e>
                              <m:r>
                                <m:rPr>
                                  <m:sty m:val="p"/>
                                </m:rPr>
                                <a:rPr lang="en-US" i="0">
                                  <a:latin typeface="Cambria Math" panose="02040503050406030204" pitchFamily="18" charset="0"/>
                                </a:rPr>
                                <m:t>d</m:t>
                              </m:r>
                              <m:sSup>
                                <m:sSupPr>
                                  <m:ctrlPr>
                                    <a:rPr lang="en-US" i="1">
                                      <a:latin typeface="Cambria Math" panose="02040503050406030204" pitchFamily="18" charset="0"/>
                                    </a:rPr>
                                  </m:ctrlPr>
                                </m:sSupPr>
                                <m:e>
                                  <m:d>
                                    <m:dPr>
                                      <m:endChr m:val=""/>
                                      <m:ctrlPr>
                                        <a:rPr lang="en-US" i="1">
                                          <a:latin typeface="Cambria Math" panose="02040503050406030204" pitchFamily="18" charset="0"/>
                                        </a:rPr>
                                      </m:ctrlPr>
                                    </m:dPr>
                                    <m:e>
                                      <m:r>
                                        <m:rPr>
                                          <m:sty m:val="p"/>
                                        </m:rPr>
                                        <a:rPr lang="en-US" i="0">
                                          <a:latin typeface="Cambria Math" panose="02040503050406030204" pitchFamily="18" charset="0"/>
                                        </a:rPr>
                                        <m:t>d</m:t>
                                      </m:r>
                                    </m:e>
                                  </m:d>
                                </m:e>
                                <m:sup>
                                  <m:r>
                                    <a:rPr lang="en-US" i="0">
                                      <a:latin typeface="Cambria Math" panose="02040503050406030204" pitchFamily="18" charset="0"/>
                                    </a:rPr>
                                    <m:t>3</m:t>
                                  </m:r>
                                </m:sup>
                              </m:sSup>
                            </m:e>
                          </m:d>
                        </m:den>
                      </m:f>
                      <m:sSup>
                        <m:sSupPr>
                          <m:ctrlPr>
                            <a:rPr lang="en-US" i="1">
                              <a:latin typeface="Cambria Math" panose="02040503050406030204" pitchFamily="18" charset="0"/>
                            </a:rPr>
                          </m:ctrlPr>
                        </m:sSupPr>
                        <m:e>
                          <m:r>
                            <m:rPr>
                              <m:sty m:val="p"/>
                            </m:rPr>
                            <a:rPr lang="en-US" i="0">
                              <a:latin typeface="Cambria Math" panose="02040503050406030204" pitchFamily="18" charset="0"/>
                            </a:rPr>
                            <m:t>h</m:t>
                          </m:r>
                        </m:e>
                        <m:sup>
                          <m:r>
                            <a:rPr lang="en-US" i="0">
                              <a:latin typeface="Cambria Math" panose="02040503050406030204" pitchFamily="18" charset="0"/>
                            </a:rPr>
                            <m:t>3</m:t>
                          </m:r>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7504" y="1412776"/>
                <a:ext cx="8712968" cy="779637"/>
              </a:xfrm>
              <a:prstGeom prst="rect">
                <a:avLst/>
              </a:prstGeom>
              <a:blipFill>
                <a:blip r:embed="rId3"/>
                <a:stretch>
                  <a:fillRect/>
                </a:stretch>
              </a:blipFill>
            </p:spPr>
            <p:txBody>
              <a:bodyPr/>
              <a:lstStyle/>
              <a:p>
                <a:r>
                  <a:rPr lang="en-US">
                    <a:noFill/>
                  </a:rPr>
                  <a:t> </a:t>
                </a:r>
              </a:p>
            </p:txBody>
          </p:sp>
        </mc:Fallback>
      </mc:AlternateContent>
      <p:sp>
        <p:nvSpPr>
          <p:cNvPr id="7" name="Rectangle 6"/>
          <p:cNvSpPr/>
          <p:nvPr/>
        </p:nvSpPr>
        <p:spPr>
          <a:xfrm>
            <a:off x="405282" y="746539"/>
            <a:ext cx="8343182" cy="923330"/>
          </a:xfrm>
          <a:prstGeom prst="rect">
            <a:avLst/>
          </a:prstGeom>
        </p:spPr>
        <p:txBody>
          <a:bodyPr wrap="square">
            <a:spAutoFit/>
          </a:bodyPr>
          <a:lstStyle/>
          <a:p>
            <a:r>
              <a:rPr lang="en-US" dirty="0">
                <a:latin typeface="Cambria" panose="02040503050406030204" pitchFamily="18" charset="0"/>
                <a:ea typeface="MS Mincho" panose="02020609040205080304" pitchFamily="49" charset="-128"/>
                <a:cs typeface="Times New Roman" panose="02020603050405020304" pitchFamily="18" charset="0"/>
              </a:rPr>
              <a:t>Lettuce crop growth model (Both, 2003) used with Taylor expansion for daily dry mass weight increase, so that the model can consider the DLIs. </a:t>
            </a:r>
            <a:r>
              <a:rPr lang="ja-JP" altLang="en-US" dirty="0">
                <a:latin typeface="Cambria" panose="02040503050406030204" pitchFamily="18" charset="0"/>
                <a:ea typeface="MS Mincho" panose="02020609040205080304" pitchFamily="49" charset="-128"/>
                <a:cs typeface="Times New Roman" panose="02020603050405020304" pitchFamily="18" charset="0"/>
              </a:rPr>
              <a:t>　</a:t>
            </a:r>
            <a:r>
              <a:rPr lang="en-US" altLang="ja-JP" dirty="0">
                <a:latin typeface="Cambria" panose="02040503050406030204" pitchFamily="18" charset="0"/>
                <a:ea typeface="MS Mincho" panose="02020609040205080304" pitchFamily="49" charset="-128"/>
                <a:cs typeface="Times New Roman" panose="02020603050405020304" pitchFamily="18" charset="0"/>
              </a:rPr>
              <a:t>Van</a:t>
            </a:r>
            <a:r>
              <a:rPr lang="ja-JP" altLang="en-US" dirty="0">
                <a:latin typeface="Cambria" panose="02040503050406030204" pitchFamily="18" charset="0"/>
                <a:ea typeface="MS Mincho" panose="02020609040205080304" pitchFamily="49" charset="-128"/>
                <a:cs typeface="Times New Roman" panose="02020603050405020304" pitchFamily="18" charset="0"/>
              </a:rPr>
              <a:t> </a:t>
            </a:r>
            <a:r>
              <a:rPr lang="en-US" altLang="ja-JP" dirty="0" err="1">
                <a:latin typeface="Cambria" panose="02040503050406030204" pitchFamily="18" charset="0"/>
                <a:ea typeface="MS Mincho" panose="02020609040205080304" pitchFamily="49" charset="-128"/>
                <a:cs typeface="Times New Roman" panose="02020603050405020304" pitchFamily="18" charset="0"/>
              </a:rPr>
              <a:t>henten</a:t>
            </a:r>
            <a:r>
              <a:rPr lang="ja-JP" altLang="en-US" dirty="0" err="1">
                <a:latin typeface="Cambria" panose="02040503050406030204" pitchFamily="18" charset="0"/>
                <a:ea typeface="MS Mincho" panose="02020609040205080304" pitchFamily="49" charset="-128"/>
                <a:cs typeface="Times New Roman" panose="02020603050405020304" pitchFamily="18" charset="0"/>
              </a:rPr>
              <a:t>のに</a:t>
            </a:r>
            <a:r>
              <a:rPr lang="ja-JP" altLang="en-US" dirty="0">
                <a:latin typeface="Cambria" panose="02040503050406030204" pitchFamily="18" charset="0"/>
                <a:ea typeface="MS Mincho" panose="02020609040205080304" pitchFamily="49" charset="-128"/>
                <a:cs typeface="Times New Roman" panose="02020603050405020304" pitchFamily="18" charset="0"/>
              </a:rPr>
              <a:t>変更する。</a:t>
            </a:r>
            <a:endParaRPr lang="en-US" dirty="0"/>
          </a:p>
        </p:txBody>
      </p:sp>
      <mc:AlternateContent xmlns:mc="http://schemas.openxmlformats.org/markup-compatibility/2006" xmlns:a14="http://schemas.microsoft.com/office/drawing/2010/main">
        <mc:Choice Requires="a14">
          <p:sp>
            <p:nvSpPr>
              <p:cNvPr id="8" name="Rectangle 7"/>
              <p:cNvSpPr/>
              <p:nvPr/>
            </p:nvSpPr>
            <p:spPr>
              <a:xfrm>
                <a:off x="669761" y="2708920"/>
                <a:ext cx="3942361"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m:rPr>
                              <m:sty m:val="p"/>
                            </m:rPr>
                            <a:rPr lang="en-US">
                              <a:latin typeface="Cambria Math" panose="02040503050406030204" pitchFamily="18" charset="0"/>
                            </a:rPr>
                            <m:t>S</m:t>
                          </m:r>
                          <m:r>
                            <m:rPr>
                              <m:sty m:val="p"/>
                            </m:rPr>
                            <a:rPr lang="en-US" i="0">
                              <a:latin typeface="Cambria Math" panose="02040503050406030204" pitchFamily="18" charset="0"/>
                            </a:rPr>
                            <m:t>DM</m:t>
                          </m:r>
                          <m:r>
                            <a:rPr lang="en-US" i="0">
                              <a:latin typeface="Cambria Math" panose="02040503050406030204" pitchFamily="18" charset="0"/>
                            </a:rPr>
                            <m:t>(</m:t>
                          </m:r>
                          <m:r>
                            <m:rPr>
                              <m:sty m:val="p"/>
                            </m:rPr>
                            <a:rPr lang="en-US" i="0">
                              <a:latin typeface="Cambria Math" panose="02040503050406030204" pitchFamily="18" charset="0"/>
                            </a:rPr>
                            <m:t>d</m:t>
                          </m:r>
                          <m:r>
                            <a:rPr lang="en-US" i="0">
                              <a:latin typeface="Cambria Math" panose="02040503050406030204" pitchFamily="18" charset="0"/>
                            </a:rPr>
                            <m:t>)= </m:t>
                          </m:r>
                          <m:r>
                            <m:rPr>
                              <m:sty m:val="p"/>
                            </m:rPr>
                            <a:rPr lang="en-US" i="0">
                              <a:latin typeface="Cambria Math" panose="02040503050406030204" pitchFamily="18" charset="0"/>
                            </a:rPr>
                            <m:t>ex</m:t>
                          </m:r>
                          <m:func>
                            <m:funcPr>
                              <m:ctrlPr>
                                <a:rPr lang="en-US" i="1">
                                  <a:latin typeface="Cambria Math" panose="02040503050406030204" pitchFamily="18" charset="0"/>
                                </a:rPr>
                              </m:ctrlPr>
                            </m:funcPr>
                            <m:fName>
                              <m:r>
                                <m:rPr>
                                  <m:sty m:val="p"/>
                                </m:rPr>
                                <a:rPr lang="en-US" i="0">
                                  <a:latin typeface="Cambria Math" panose="02040503050406030204" pitchFamily="18" charset="0"/>
                                </a:rPr>
                                <m:t>p</m:t>
                              </m:r>
                            </m:fName>
                            <m:e>
                              <m:r>
                                <a:rPr lang="en-US" i="0">
                                  <a:latin typeface="Cambria Math" panose="02040503050406030204" pitchFamily="18" charset="0"/>
                                </a:rPr>
                                <m:t>(</m:t>
                              </m:r>
                            </m:e>
                          </m:func>
                          <m:r>
                            <m:rPr>
                              <m:sty m:val="p"/>
                            </m:rPr>
                            <a:rPr lang="en-US" i="0">
                              <a:latin typeface="Cambria Math" panose="02040503050406030204" pitchFamily="18" charset="0"/>
                            </a:rPr>
                            <m:t>a</m:t>
                          </m:r>
                          <m:r>
                            <a:rPr lang="en-US" i="0">
                              <a:latin typeface="Cambria Math" panose="02040503050406030204" pitchFamily="18" charset="0"/>
                            </a:rPr>
                            <m:t>+</m:t>
                          </m:r>
                          <m:r>
                            <m:rPr>
                              <m:sty m:val="p"/>
                            </m:rPr>
                            <a:rPr lang="en-US" i="0">
                              <a:latin typeface="Cambria Math" panose="02040503050406030204" pitchFamily="18" charset="0"/>
                            </a:rPr>
                            <m:t>b</m:t>
                          </m:r>
                          <m:r>
                            <a:rPr lang="en-US" i="0">
                              <a:latin typeface="Cambria Math" panose="02040503050406030204" pitchFamily="18" charset="0"/>
                            </a:rPr>
                            <m:t>∗</m:t>
                          </m:r>
                          <m:r>
                            <m:rPr>
                              <m:sty m:val="p"/>
                            </m:rPr>
                            <a:rPr lang="en-US" i="0">
                              <a:latin typeface="Cambria Math" panose="02040503050406030204" pitchFamily="18" charset="0"/>
                            </a:rPr>
                            <m:t>d</m:t>
                          </m:r>
                          <m:r>
                            <a:rPr lang="en-US" i="0">
                              <a:latin typeface="Cambria Math" panose="02040503050406030204" pitchFamily="18" charset="0"/>
                            </a:rPr>
                            <m:t>+ </m:t>
                          </m:r>
                          <m:r>
                            <m:rPr>
                              <m:sty m:val="p"/>
                            </m:rPr>
                            <a:rPr lang="en-US" i="0">
                              <a:latin typeface="Cambria Math" panose="02040503050406030204" pitchFamily="18" charset="0"/>
                            </a:rPr>
                            <m:t>c</m:t>
                          </m:r>
                          <m:r>
                            <a:rPr lang="en-US" i="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d</m:t>
                                  </m:r>
                                </m:e>
                                <m:sup>
                                  <m:r>
                                    <a:rPr lang="en-US" i="0">
                                      <a:latin typeface="Cambria Math" panose="02040503050406030204" pitchFamily="18" charset="0"/>
                                    </a:rPr>
                                    <m:t>2</m:t>
                                  </m:r>
                                </m:sup>
                              </m:sSup>
                            </m:e>
                          </m:d>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669761" y="2708920"/>
                <a:ext cx="3942361" cy="404983"/>
              </a:xfrm>
              <a:prstGeom prst="rect">
                <a:avLst/>
              </a:prstGeom>
              <a:blipFill>
                <a:blip r:embed="rId4"/>
                <a:stretch>
                  <a:fillRect t="-155224" r="-15456" b="-226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69761" y="3645024"/>
                <a:ext cx="3573029"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m:t>
                              </m:r>
                              <m:r>
                                <m:rPr>
                                  <m:sty m:val="p"/>
                                </m:rPr>
                                <a:rPr lang="en-US">
                                  <a:latin typeface="Cambria Math" panose="02040503050406030204" pitchFamily="18" charset="0"/>
                                </a:rPr>
                                <m:t>SDM</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m:t>
                              </m:r>
                            </m:e>
                          </m:d>
                        </m:num>
                        <m:den>
                          <m:d>
                            <m:dPr>
                              <m:begChr m:val=""/>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m:t>
                              </m:r>
                              <m:r>
                                <m:rPr>
                                  <m:sty m:val="p"/>
                                </m:rPr>
                                <a:rPr lang="en-US">
                                  <a:latin typeface="Cambria Math" panose="02040503050406030204" pitchFamily="18" charset="0"/>
                                </a:rPr>
                                <m:t>d</m:t>
                              </m:r>
                            </m:e>
                          </m:d>
                        </m:den>
                      </m:f>
                      <m:r>
                        <a:rPr lang="en-US">
                          <a:latin typeface="Cambria Math" panose="02040503050406030204" pitchFamily="18" charset="0"/>
                        </a:rPr>
                        <m:t>=(</m:t>
                      </m:r>
                      <m:r>
                        <m:rPr>
                          <m:sty m:val="p"/>
                        </m:rPr>
                        <a:rPr lang="en-US">
                          <a:latin typeface="Cambria Math" panose="02040503050406030204" pitchFamily="18" charset="0"/>
                        </a:rPr>
                        <m:t>b</m:t>
                      </m:r>
                      <m:r>
                        <a:rPr lang="en-US">
                          <a:latin typeface="Cambria Math" panose="02040503050406030204" pitchFamily="18" charset="0"/>
                        </a:rPr>
                        <m:t>+2</m:t>
                      </m:r>
                      <m:r>
                        <m:rPr>
                          <m:sty m:val="p"/>
                        </m:rPr>
                        <a:rPr lang="en-US">
                          <a:latin typeface="Cambria Math" panose="02040503050406030204" pitchFamily="18" charset="0"/>
                        </a:rPr>
                        <m:t>c</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m:t>
                      </m:r>
                      <m:r>
                        <m:rPr>
                          <m:sty m:val="p"/>
                        </m:rPr>
                        <a:rPr lang="en-US">
                          <a:latin typeface="Cambria Math" panose="02040503050406030204" pitchFamily="18" charset="0"/>
                        </a:rPr>
                        <m:t>SDM</m:t>
                      </m:r>
                      <m:r>
                        <a:rPr lang="en-US">
                          <a:latin typeface="Cambria Math" panose="02040503050406030204" pitchFamily="18" charset="0"/>
                        </a:rPr>
                        <m:t>(</m:t>
                      </m:r>
                      <m:r>
                        <m:rPr>
                          <m:sty m:val="p"/>
                        </m:rPr>
                        <a:rPr lang="en-US">
                          <a:latin typeface="Cambria Math" panose="02040503050406030204" pitchFamily="18" charset="0"/>
                        </a:rPr>
                        <m:t>d</m:t>
                      </m:r>
                      <m:r>
                        <a:rPr lang="en-US" i="1">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69761" y="3645024"/>
                <a:ext cx="3573029" cy="6790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34408" y="4365104"/>
                <a:ext cx="4499245" cy="763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d</m:t>
                                  </m:r>
                                </m:e>
                                <m:sup>
                                  <m:r>
                                    <a:rPr lang="en-US">
                                      <a:latin typeface="Cambria Math" panose="02040503050406030204" pitchFamily="18" charset="0"/>
                                    </a:rPr>
                                    <m:t>2</m:t>
                                  </m:r>
                                </m:sup>
                              </m:sSup>
                              <m:r>
                                <a:rPr lang="en-US">
                                  <a:latin typeface="Cambria Math" panose="02040503050406030204" pitchFamily="18" charset="0"/>
                                </a:rPr>
                                <m:t>(</m:t>
                              </m:r>
                              <m:r>
                                <m:rPr>
                                  <m:sty m:val="p"/>
                                </m:rPr>
                                <a:rPr lang="en-US">
                                  <a:latin typeface="Cambria Math" panose="02040503050406030204" pitchFamily="18" charset="0"/>
                                </a:rPr>
                                <m:t>SDM</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m:t>
                              </m:r>
                            </m:e>
                          </m:d>
                        </m:num>
                        <m:den>
                          <m:d>
                            <m:dPr>
                              <m:begChr m:val=""/>
                              <m:ctrlPr>
                                <a:rPr lang="en-US" i="1">
                                  <a:latin typeface="Cambria Math" panose="02040503050406030204" pitchFamily="18" charset="0"/>
                                </a:rPr>
                              </m:ctrlPr>
                            </m:dPr>
                            <m:e>
                              <m:r>
                                <m:rPr>
                                  <m:sty m:val="p"/>
                                </m:rPr>
                                <a:rPr lang="en-US">
                                  <a:latin typeface="Cambria Math" panose="02040503050406030204" pitchFamily="18" charset="0"/>
                                </a:rPr>
                                <m:t>d</m:t>
                              </m:r>
                              <m:sSup>
                                <m:sSupPr>
                                  <m:ctrlPr>
                                    <a:rPr lang="en-US" i="1">
                                      <a:latin typeface="Cambria Math" panose="02040503050406030204" pitchFamily="18" charset="0"/>
                                    </a:rPr>
                                  </m:ctrlPr>
                                </m:sSupPr>
                                <m:e>
                                  <m:d>
                                    <m:dPr>
                                      <m:endChr m:val=""/>
                                      <m:ctrlPr>
                                        <a:rPr lang="en-US" i="1">
                                          <a:latin typeface="Cambria Math" panose="02040503050406030204" pitchFamily="18" charset="0"/>
                                        </a:rPr>
                                      </m:ctrlPr>
                                    </m:dPr>
                                    <m:e>
                                      <m:r>
                                        <m:rPr>
                                          <m:sty m:val="p"/>
                                        </m:rPr>
                                        <a:rPr lang="en-US">
                                          <a:latin typeface="Cambria Math" panose="02040503050406030204" pitchFamily="18" charset="0"/>
                                        </a:rPr>
                                        <m:t>d</m:t>
                                      </m:r>
                                    </m:e>
                                  </m:d>
                                </m:e>
                                <m:sup>
                                  <m:r>
                                    <a:rPr lang="en-US">
                                      <a:latin typeface="Cambria Math" panose="02040503050406030204" pitchFamily="18" charset="0"/>
                                    </a:rPr>
                                    <m:t>2</m:t>
                                  </m:r>
                                </m:sup>
                              </m:sSup>
                            </m:e>
                          </m:d>
                        </m:den>
                      </m:f>
                      <m:r>
                        <a:rPr lang="en-US">
                          <a:latin typeface="Cambria Math" panose="02040503050406030204" pitchFamily="18" charset="0"/>
                        </a:rPr>
                        <m:t>=(2</m:t>
                      </m:r>
                      <m:r>
                        <m:rPr>
                          <m:sty m:val="p"/>
                        </m:rPr>
                        <a:rPr lang="en-US">
                          <a:latin typeface="Cambria Math" panose="02040503050406030204" pitchFamily="18" charset="0"/>
                        </a:rPr>
                        <m:t>c</m:t>
                      </m:r>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m:rPr>
                                  <m:sty m:val="p"/>
                                </m:rPr>
                                <a:rPr lang="en-US">
                                  <a:latin typeface="Cambria Math" panose="02040503050406030204" pitchFamily="18" charset="0"/>
                                </a:rPr>
                                <m:t>b</m:t>
                              </m:r>
                              <m:r>
                                <a:rPr lang="en-US">
                                  <a:latin typeface="Cambria Math" panose="02040503050406030204" pitchFamily="18" charset="0"/>
                                </a:rPr>
                                <m:t>+2</m:t>
                              </m:r>
                              <m:r>
                                <m:rPr>
                                  <m:sty m:val="p"/>
                                </m:rPr>
                                <a:rPr lang="en-US">
                                  <a:latin typeface="Cambria Math" panose="02040503050406030204" pitchFamily="18" charset="0"/>
                                </a:rPr>
                                <m:t>c</m:t>
                              </m:r>
                              <m:d>
                                <m:dPr>
                                  <m:ctrlPr>
                                    <a:rPr lang="en-US" i="1">
                                      <a:latin typeface="Cambria Math" panose="02040503050406030204" pitchFamily="18" charset="0"/>
                                    </a:rPr>
                                  </m:ctrlPr>
                                </m:dPr>
                                <m:e>
                                  <m:r>
                                    <m:rPr>
                                      <m:sty m:val="p"/>
                                    </m:rPr>
                                    <a:rPr lang="en-US">
                                      <a:latin typeface="Cambria Math" panose="02040503050406030204" pitchFamily="18" charset="0"/>
                                    </a:rPr>
                                    <m:t>d</m:t>
                                  </m:r>
                                </m:e>
                              </m:d>
                            </m:e>
                          </m:d>
                        </m:e>
                        <m:sup>
                          <m:r>
                            <a:rPr lang="en-US">
                              <a:latin typeface="Cambria Math" panose="02040503050406030204" pitchFamily="18" charset="0"/>
                            </a:rPr>
                            <m:t>2</m:t>
                          </m:r>
                        </m:sup>
                      </m:sSup>
                      <m:r>
                        <a:rPr lang="en-US">
                          <a:latin typeface="Cambria Math" panose="02040503050406030204" pitchFamily="18" charset="0"/>
                        </a:rPr>
                        <m:t>)</m:t>
                      </m:r>
                      <m:r>
                        <m:rPr>
                          <m:sty m:val="p"/>
                        </m:rPr>
                        <a:rPr lang="en-US">
                          <a:latin typeface="Cambria Math" panose="02040503050406030204" pitchFamily="18" charset="0"/>
                        </a:rPr>
                        <m:t>SDM</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34408" y="4365104"/>
                <a:ext cx="4499245" cy="7638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39552" y="5157192"/>
                <a:ext cx="7848872" cy="7638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d</m:t>
                                  </m:r>
                                </m:e>
                                <m:sup>
                                  <m:r>
                                    <a:rPr lang="en-US">
                                      <a:latin typeface="Cambria Math" panose="02040503050406030204" pitchFamily="18" charset="0"/>
                                    </a:rPr>
                                    <m:t>3</m:t>
                                  </m:r>
                                </m:sup>
                              </m:sSup>
                              <m:r>
                                <a:rPr lang="en-US">
                                  <a:latin typeface="Cambria Math" panose="02040503050406030204" pitchFamily="18" charset="0"/>
                                </a:rPr>
                                <m:t>(</m:t>
                              </m:r>
                              <m:r>
                                <m:rPr>
                                  <m:sty m:val="p"/>
                                </m:rPr>
                                <a:rPr lang="en-US">
                                  <a:latin typeface="Cambria Math" panose="02040503050406030204" pitchFamily="18" charset="0"/>
                                </a:rPr>
                                <m:t>SDM</m:t>
                              </m:r>
                            </m:e>
                          </m:d>
                        </m:num>
                        <m:den>
                          <m:d>
                            <m:dPr>
                              <m:begChr m:val=""/>
                              <m:ctrlPr>
                                <a:rPr lang="en-US" i="1">
                                  <a:latin typeface="Cambria Math" panose="02040503050406030204" pitchFamily="18" charset="0"/>
                                </a:rPr>
                              </m:ctrlPr>
                            </m:dPr>
                            <m:e>
                              <m:r>
                                <m:rPr>
                                  <m:sty m:val="p"/>
                                </m:rPr>
                                <a:rPr lang="en-US">
                                  <a:latin typeface="Cambria Math" panose="02040503050406030204" pitchFamily="18" charset="0"/>
                                </a:rPr>
                                <m:t>d</m:t>
                              </m:r>
                              <m:sSup>
                                <m:sSupPr>
                                  <m:ctrlPr>
                                    <a:rPr lang="en-US" i="1">
                                      <a:latin typeface="Cambria Math" panose="02040503050406030204" pitchFamily="18" charset="0"/>
                                    </a:rPr>
                                  </m:ctrlPr>
                                </m:sSupPr>
                                <m:e>
                                  <m:d>
                                    <m:dPr>
                                      <m:endChr m:val=""/>
                                      <m:ctrlPr>
                                        <a:rPr lang="en-US" i="1">
                                          <a:latin typeface="Cambria Math" panose="02040503050406030204" pitchFamily="18" charset="0"/>
                                        </a:rPr>
                                      </m:ctrlPr>
                                    </m:dPr>
                                    <m:e>
                                      <m:r>
                                        <m:rPr>
                                          <m:sty m:val="p"/>
                                        </m:rPr>
                                        <a:rPr lang="en-US">
                                          <a:latin typeface="Cambria Math" panose="02040503050406030204" pitchFamily="18" charset="0"/>
                                        </a:rPr>
                                        <m:t>d</m:t>
                                      </m:r>
                                    </m:e>
                                  </m:d>
                                </m:e>
                                <m:sup>
                                  <m:r>
                                    <a:rPr lang="en-US">
                                      <a:latin typeface="Cambria Math" panose="02040503050406030204" pitchFamily="18" charset="0"/>
                                    </a:rPr>
                                    <m:t>3</m:t>
                                  </m:r>
                                </m:sup>
                              </m:sSup>
                            </m:e>
                          </m:d>
                        </m:den>
                      </m:f>
                      <m:r>
                        <a:rPr lang="en-US">
                          <a:latin typeface="Cambria Math" panose="02040503050406030204" pitchFamily="18" charset="0"/>
                        </a:rPr>
                        <m:t>=2</m:t>
                      </m:r>
                      <m:r>
                        <m:rPr>
                          <m:sty m:val="p"/>
                        </m:rPr>
                        <a:rPr lang="en-US">
                          <a:latin typeface="Cambria Math" panose="02040503050406030204" pitchFamily="18" charset="0"/>
                        </a:rPr>
                        <m:t>c</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m:t>
                              </m:r>
                              <m:r>
                                <m:rPr>
                                  <m:sty m:val="p"/>
                                </m:rPr>
                                <a:rPr lang="en-US">
                                  <a:latin typeface="Cambria Math" panose="02040503050406030204" pitchFamily="18" charset="0"/>
                                </a:rPr>
                                <m:t>SDM</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m:t>
                              </m:r>
                            </m:e>
                          </m:d>
                        </m:num>
                        <m:den>
                          <m:d>
                            <m:dPr>
                              <m:begChr m:val=""/>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m:t>
                              </m:r>
                              <m:r>
                                <m:rPr>
                                  <m:sty m:val="p"/>
                                </m:rPr>
                                <a:rPr lang="en-US">
                                  <a:latin typeface="Cambria Math" panose="02040503050406030204" pitchFamily="18" charset="0"/>
                                </a:rPr>
                                <m:t>d</m:t>
                              </m:r>
                            </m:e>
                          </m:d>
                        </m:den>
                      </m:f>
                      <m:r>
                        <a:rPr lang="en-US">
                          <a:latin typeface="Cambria Math" panose="02040503050406030204" pitchFamily="18" charset="0"/>
                        </a:rPr>
                        <m:t>+4</m:t>
                      </m:r>
                      <m:r>
                        <m:rPr>
                          <m:sty m:val="p"/>
                        </m:rPr>
                        <a:rPr lang="en-US">
                          <a:latin typeface="Cambria Math" panose="02040503050406030204" pitchFamily="18" charset="0"/>
                        </a:rPr>
                        <m:t>c</m:t>
                      </m:r>
                      <m:d>
                        <m:dPr>
                          <m:ctrlPr>
                            <a:rPr lang="en-US" i="1">
                              <a:latin typeface="Cambria Math" panose="02040503050406030204" pitchFamily="18" charset="0"/>
                            </a:rPr>
                          </m:ctrlPr>
                        </m:dPr>
                        <m:e>
                          <m:r>
                            <m:rPr>
                              <m:sty m:val="p"/>
                            </m:rPr>
                            <a:rPr lang="en-US">
                              <a:latin typeface="Cambria Math" panose="02040503050406030204" pitchFamily="18" charset="0"/>
                            </a:rPr>
                            <m:t>b</m:t>
                          </m:r>
                          <m:r>
                            <a:rPr lang="en-US">
                              <a:latin typeface="Cambria Math" panose="02040503050406030204" pitchFamily="18" charset="0"/>
                            </a:rPr>
                            <m:t>+2</m:t>
                          </m:r>
                          <m:r>
                            <m:rPr>
                              <m:sty m:val="p"/>
                            </m:rPr>
                            <a:rPr lang="en-US">
                              <a:latin typeface="Cambria Math" panose="02040503050406030204" pitchFamily="18" charset="0"/>
                            </a:rPr>
                            <m:t>c</m:t>
                          </m:r>
                          <m:d>
                            <m:dPr>
                              <m:ctrlPr>
                                <a:rPr lang="en-US" i="1">
                                  <a:latin typeface="Cambria Math" panose="02040503050406030204" pitchFamily="18" charset="0"/>
                                </a:rPr>
                              </m:ctrlPr>
                            </m:dPr>
                            <m:e>
                              <m:r>
                                <m:rPr>
                                  <m:sty m:val="p"/>
                                </m:rPr>
                                <a:rPr lang="en-US">
                                  <a:latin typeface="Cambria Math" panose="02040503050406030204" pitchFamily="18" charset="0"/>
                                </a:rPr>
                                <m:t>d</m:t>
                              </m:r>
                            </m:e>
                          </m:d>
                        </m:e>
                      </m:d>
                      <m:r>
                        <m:rPr>
                          <m:sty m:val="p"/>
                        </m:rPr>
                        <a:rPr lang="en-US">
                          <a:latin typeface="Cambria Math" panose="02040503050406030204" pitchFamily="18" charset="0"/>
                        </a:rPr>
                        <m:t>SDM</m:t>
                      </m:r>
                      <m:d>
                        <m:dPr>
                          <m:ctrlPr>
                            <a:rPr lang="en-US" i="1">
                              <a:latin typeface="Cambria Math" panose="02040503050406030204" pitchFamily="18" charset="0"/>
                            </a:rPr>
                          </m:ctrlPr>
                        </m:dPr>
                        <m:e>
                          <m:r>
                            <m:rPr>
                              <m:sty m:val="p"/>
                            </m:rPr>
                            <a:rPr lang="en-US">
                              <a:latin typeface="Cambria Math" panose="02040503050406030204" pitchFamily="18" charset="0"/>
                            </a:rPr>
                            <m:t>d</m:t>
                          </m:r>
                        </m:e>
                      </m:d>
                      <m:r>
                        <a:rPr lang="en-US">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m:rPr>
                                  <m:sty m:val="p"/>
                                </m:rPr>
                                <a:rPr lang="en-US">
                                  <a:latin typeface="Cambria Math" panose="02040503050406030204" pitchFamily="18" charset="0"/>
                                </a:rPr>
                                <m:t>b</m:t>
                              </m:r>
                              <m:r>
                                <a:rPr lang="en-US">
                                  <a:latin typeface="Cambria Math" panose="02040503050406030204" pitchFamily="18" charset="0"/>
                                </a:rPr>
                                <m:t>+2</m:t>
                              </m:r>
                              <m:r>
                                <m:rPr>
                                  <m:sty m:val="p"/>
                                </m:rPr>
                                <a:rPr lang="en-US">
                                  <a:latin typeface="Cambria Math" panose="02040503050406030204" pitchFamily="18" charset="0"/>
                                </a:rPr>
                                <m:t>c</m:t>
                              </m:r>
                              <m:d>
                                <m:dPr>
                                  <m:ctrlPr>
                                    <a:rPr lang="en-US" i="1">
                                      <a:latin typeface="Cambria Math" panose="02040503050406030204" pitchFamily="18" charset="0"/>
                                    </a:rPr>
                                  </m:ctrlPr>
                                </m:dPr>
                                <m:e>
                                  <m:r>
                                    <m:rPr>
                                      <m:sty m:val="p"/>
                                    </m:rPr>
                                    <a:rPr lang="en-US">
                                      <a:latin typeface="Cambria Math" panose="02040503050406030204" pitchFamily="18" charset="0"/>
                                    </a:rPr>
                                    <m:t>d</m:t>
                                  </m:r>
                                </m:e>
                              </m:d>
                            </m:e>
                          </m:d>
                        </m:e>
                        <m:sup>
                          <m:r>
                            <a:rPr lang="en-US">
                              <a:latin typeface="Cambria Math" panose="02040503050406030204" pitchFamily="18" charset="0"/>
                            </a:rPr>
                            <m:t>2</m:t>
                          </m:r>
                        </m:sup>
                      </m:sSup>
                      <m:r>
                        <m:rPr>
                          <m:sty m:val="p"/>
                        </m:rPr>
                        <a:rPr lang="en-US">
                          <a:latin typeface="Cambria Math" panose="02040503050406030204" pitchFamily="18" charset="0"/>
                        </a:rPr>
                        <m:t>SDM</m:t>
                      </m:r>
                      <m:r>
                        <a:rPr lang="en-US">
                          <a:latin typeface="Cambria Math" panose="02040503050406030204" pitchFamily="18" charset="0"/>
                        </a:rPr>
                        <m:t>(</m:t>
                      </m:r>
                      <m:r>
                        <m:rPr>
                          <m:sty m:val="p"/>
                        </m:rPr>
                        <a:rPr lang="en-US">
                          <a:latin typeface="Cambria Math" panose="02040503050406030204" pitchFamily="18" charset="0"/>
                        </a:rPr>
                        <m:t>d</m:t>
                      </m:r>
                      <m:r>
                        <a:rPr lang="en-US" i="1">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39552" y="5157192"/>
                <a:ext cx="7848872" cy="76386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49589" y="6093296"/>
                <a:ext cx="25982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F</m:t>
                          </m:r>
                          <m:r>
                            <m:rPr>
                              <m:sty m:val="p"/>
                            </m:rPr>
                            <a:rPr lang="en-US" i="0">
                              <a:latin typeface="Cambria Math" panose="02040503050406030204" pitchFamily="18" charset="0"/>
                            </a:rPr>
                            <m:t>M</m:t>
                          </m:r>
                        </m:e>
                        <m:sub>
                          <m:r>
                            <m:rPr>
                              <m:sty m:val="p"/>
                            </m:rPr>
                            <a:rPr lang="en-US" i="0">
                              <a:latin typeface="Cambria Math" panose="02040503050406030204" pitchFamily="18" charset="0"/>
                            </a:rPr>
                            <m:t>head</m:t>
                          </m:r>
                        </m:sub>
                      </m:sSub>
                      <m:r>
                        <a:rPr lang="en-US" i="0">
                          <a:latin typeface="Cambria Math" panose="02040503050406030204" pitchFamily="18" charset="0"/>
                        </a:rPr>
                        <m:t>=</m:t>
                      </m:r>
                      <m:r>
                        <m:rPr>
                          <m:sty m:val="p"/>
                        </m:rPr>
                        <a:rPr lang="en-US" i="0">
                          <a:latin typeface="Cambria Math" panose="02040503050406030204" pitchFamily="18" charset="0"/>
                        </a:rPr>
                        <m:t>SDM</m:t>
                      </m:r>
                      <m:f>
                        <m:fPr>
                          <m:type m:val="lin"/>
                          <m:ctrlPr>
                            <a:rPr lang="en-US" i="1">
                              <a:latin typeface="Cambria Math" panose="02040503050406030204" pitchFamily="18" charset="0"/>
                            </a:rPr>
                          </m:ctrlPr>
                        </m:fPr>
                        <m:num>
                          <m:r>
                            <a:rPr lang="en-US" i="0">
                              <a:latin typeface="Cambria Math" panose="02040503050406030204" pitchFamily="18" charset="0"/>
                            </a:rPr>
                            <m:t> </m:t>
                          </m:r>
                        </m:num>
                        <m:den>
                          <m:r>
                            <a:rPr lang="en-US" i="0">
                              <a:latin typeface="Cambria Math" panose="02040503050406030204" pitchFamily="18" charset="0"/>
                            </a:rPr>
                            <m:t> </m:t>
                          </m:r>
                        </m:den>
                      </m:f>
                      <m:r>
                        <a:rPr lang="en-US" i="0">
                          <a:latin typeface="Cambria Math" panose="02040503050406030204" pitchFamily="18" charset="0"/>
                        </a:rPr>
                        <m:t>0.045</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49589" y="6093296"/>
                <a:ext cx="2598275" cy="369332"/>
              </a:xfrm>
              <a:prstGeom prst="rect">
                <a:avLst/>
              </a:prstGeom>
              <a:blipFill>
                <a:blip r:embed="rId8"/>
                <a:stretch>
                  <a:fillRect t="-121667" b="-176667"/>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D4CD4501-3BF1-4154-8EE2-410181CE9486}"/>
              </a:ext>
            </a:extLst>
          </p:cNvPr>
          <p:cNvGrpSpPr/>
          <p:nvPr/>
        </p:nvGrpSpPr>
        <p:grpSpPr>
          <a:xfrm>
            <a:off x="611560" y="3140968"/>
            <a:ext cx="7200800" cy="404983"/>
            <a:chOff x="683568" y="3600081"/>
            <a:chExt cx="7200800" cy="404983"/>
          </a:xfrm>
        </p:grpSpPr>
        <p:cxnSp>
          <p:nvCxnSpPr>
            <p:cNvPr id="14" name="Straight Connector 13">
              <a:extLst>
                <a:ext uri="{FF2B5EF4-FFF2-40B4-BE49-F238E27FC236}">
                  <a16:creationId xmlns:a16="http://schemas.microsoft.com/office/drawing/2014/main" id="{9F94663F-8CB5-4B5D-8876-43F88559A819}"/>
                </a:ext>
              </a:extLst>
            </p:cNvPr>
            <p:cNvCxnSpPr>
              <a:cxnSpLocks/>
            </p:cNvCxnSpPr>
            <p:nvPr/>
          </p:nvCxnSpPr>
          <p:spPr>
            <a:xfrm>
              <a:off x="2987824" y="4005064"/>
              <a:ext cx="720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E86E9FD-DBC8-4A0E-B20F-2C9FB7493775}"/>
                </a:ext>
              </a:extLst>
            </p:cNvPr>
            <p:cNvGrpSpPr/>
            <p:nvPr/>
          </p:nvGrpSpPr>
          <p:grpSpPr>
            <a:xfrm>
              <a:off x="683568" y="3600081"/>
              <a:ext cx="7200800" cy="404983"/>
              <a:chOff x="683568" y="3024017"/>
              <a:chExt cx="7200800" cy="404983"/>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54A8FAE-9615-46AA-89C3-D0D4CD615827}"/>
                      </a:ext>
                    </a:extLst>
                  </p:cNvPr>
                  <p:cNvSpPr/>
                  <p:nvPr/>
                </p:nvSpPr>
                <p:spPr>
                  <a:xfrm>
                    <a:off x="683568" y="3024017"/>
                    <a:ext cx="3293209"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m:rPr>
                                  <m:sty m:val="p"/>
                                </m:rPr>
                                <a:rPr lang="en-US">
                                  <a:latin typeface="Cambria Math" panose="02040503050406030204" pitchFamily="18" charset="0"/>
                                </a:rPr>
                                <m:t>a</m:t>
                              </m:r>
                              <m:r>
                                <a:rPr lang="en-US" i="0">
                                  <a:latin typeface="Cambria Math" panose="02040503050406030204" pitchFamily="18" charset="0"/>
                                </a:rPr>
                                <m:t>=−8.596+0.0743(</m:t>
                              </m:r>
                              <m:r>
                                <m:rPr>
                                  <m:sty m:val="p"/>
                                </m:rPr>
                                <a:rPr lang="en-US" i="0">
                                  <a:latin typeface="Cambria Math" panose="02040503050406030204" pitchFamily="18" charset="0"/>
                                </a:rPr>
                                <m:t>DLI</m:t>
                              </m:r>
                              <m:d>
                                <m:dPr>
                                  <m:ctrlPr>
                                    <a:rPr lang="en-US" i="1">
                                      <a:latin typeface="Cambria Math" panose="02040503050406030204" pitchFamily="18" charset="0"/>
                                    </a:rPr>
                                  </m:ctrlPr>
                                </m:dPr>
                                <m:e>
                                  <m:r>
                                    <m:rPr>
                                      <m:sty m:val="p"/>
                                    </m:rPr>
                                    <a:rPr lang="en-US" i="0">
                                      <a:latin typeface="Cambria Math" panose="02040503050406030204" pitchFamily="18" charset="0"/>
                                    </a:rPr>
                                    <m:t>d</m:t>
                                  </m:r>
                                </m:e>
                              </m:d>
                            </m:e>
                          </m:d>
                        </m:oMath>
                      </m:oMathPara>
                    </a14:m>
                    <a:endParaRPr lang="en-US" dirty="0"/>
                  </a:p>
                </p:txBody>
              </p:sp>
            </mc:Choice>
            <mc:Fallback xmlns="">
              <p:sp>
                <p:nvSpPr>
                  <p:cNvPr id="2" name="Rectangle 1">
                    <a:extLst>
                      <a:ext uri="{FF2B5EF4-FFF2-40B4-BE49-F238E27FC236}">
                        <a16:creationId xmlns:a16="http://schemas.microsoft.com/office/drawing/2014/main" id="{354A8FAE-9615-46AA-89C3-D0D4CD615827}"/>
                      </a:ext>
                    </a:extLst>
                  </p:cNvPr>
                  <p:cNvSpPr>
                    <a:spLocks noRot="1" noChangeAspect="1" noMove="1" noResize="1" noEditPoints="1" noAdjustHandles="1" noChangeArrowheads="1" noChangeShapeType="1" noTextEdit="1"/>
                  </p:cNvSpPr>
                  <p:nvPr/>
                </p:nvSpPr>
                <p:spPr>
                  <a:xfrm>
                    <a:off x="683568" y="3024017"/>
                    <a:ext cx="3293209" cy="404983"/>
                  </a:xfrm>
                  <a:prstGeom prst="rect">
                    <a:avLst/>
                  </a:prstGeom>
                  <a:blipFill>
                    <a:blip r:embed="rId9"/>
                    <a:stretch>
                      <a:fillRect t="-155224" r="-17930" b="-226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F721CF7-B2C0-4AD6-834D-2ABF71FF7496}"/>
                      </a:ext>
                    </a:extLst>
                  </p:cNvPr>
                  <p:cNvSpPr/>
                  <p:nvPr/>
                </p:nvSpPr>
                <p:spPr>
                  <a:xfrm>
                    <a:off x="3779912" y="3051237"/>
                    <a:ext cx="410445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b</m:t>
                          </m:r>
                          <m:r>
                            <a:rPr lang="en-US" i="0">
                              <a:latin typeface="Cambria Math" panose="02040503050406030204" pitchFamily="18" charset="0"/>
                            </a:rPr>
                            <m:t>=0.4822</m:t>
                          </m:r>
                          <m:r>
                            <a:rPr lang="en-US" b="0" i="0" smtClean="0">
                              <a:latin typeface="Cambria Math" panose="02040503050406030204" pitchFamily="18" charset="0"/>
                            </a:rPr>
                            <m:t>         </m:t>
                          </m:r>
                          <m:r>
                            <m:rPr>
                              <m:sty m:val="p"/>
                            </m:rPr>
                            <a:rPr lang="en-US" i="0">
                              <a:latin typeface="Cambria Math" panose="02040503050406030204" pitchFamily="18" charset="0"/>
                            </a:rPr>
                            <m:t>c</m:t>
                          </m:r>
                          <m:r>
                            <a:rPr lang="en-US" i="0">
                              <a:latin typeface="Cambria Math" panose="02040503050406030204" pitchFamily="18" charset="0"/>
                            </a:rPr>
                            <m:t>= −0.006225</m:t>
                          </m:r>
                        </m:oMath>
                      </m:oMathPara>
                    </a14:m>
                    <a:endParaRPr lang="en-US" dirty="0"/>
                  </a:p>
                </p:txBody>
              </p:sp>
            </mc:Choice>
            <mc:Fallback xmlns="">
              <p:sp>
                <p:nvSpPr>
                  <p:cNvPr id="16" name="Rectangle 15">
                    <a:extLst>
                      <a:ext uri="{FF2B5EF4-FFF2-40B4-BE49-F238E27FC236}">
                        <a16:creationId xmlns:a16="http://schemas.microsoft.com/office/drawing/2014/main" id="{5F721CF7-B2C0-4AD6-834D-2ABF71FF7496}"/>
                      </a:ext>
                    </a:extLst>
                  </p:cNvPr>
                  <p:cNvSpPr>
                    <a:spLocks noRot="1" noChangeAspect="1" noMove="1" noResize="1" noEditPoints="1" noAdjustHandles="1" noChangeArrowheads="1" noChangeShapeType="1" noTextEdit="1"/>
                  </p:cNvSpPr>
                  <p:nvPr/>
                </p:nvSpPr>
                <p:spPr>
                  <a:xfrm>
                    <a:off x="3779912" y="3051237"/>
                    <a:ext cx="4104456" cy="369332"/>
                  </a:xfrm>
                  <a:prstGeom prst="rect">
                    <a:avLst/>
                  </a:prstGeom>
                  <a:blipFill>
                    <a:blip r:embed="rId10"/>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82D689D-ED2A-4A97-97F5-7D4DA1794176}"/>
                  </a:ext>
                </a:extLst>
              </p:cNvPr>
              <p:cNvSpPr/>
              <p:nvPr/>
            </p:nvSpPr>
            <p:spPr>
              <a:xfrm>
                <a:off x="701824" y="2204864"/>
                <a:ext cx="7110536" cy="41460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ea typeface="MS Mincho" panose="02020609040205080304" pitchFamily="49" charset="-128"/>
                          <a:cs typeface="Times New Roman" panose="02020603050405020304" pitchFamily="18" charset="0"/>
                        </a:rPr>
                        <m:t>d</m:t>
                      </m:r>
                      <m:r>
                        <a:rPr lang="en-US" smtClean="0">
                          <a:latin typeface="Cambria Math" panose="02040503050406030204" pitchFamily="18" charset="0"/>
                          <a:ea typeface="MS Mincho" panose="02020609040205080304" pitchFamily="49" charset="-128"/>
                          <a:cs typeface="Times New Roman" panose="02020603050405020304" pitchFamily="18" charset="0"/>
                        </a:rPr>
                        <m:t>∈</m:t>
                      </m:r>
                      <m:r>
                        <m:rPr>
                          <m:sty m:val="p"/>
                        </m:rPr>
                        <a:rPr lang="en-US" smtClean="0">
                          <a:latin typeface="Cambria Math" panose="02040503050406030204" pitchFamily="18" charset="0"/>
                          <a:ea typeface="MS Mincho" panose="02020609040205080304" pitchFamily="49" charset="-128"/>
                          <a:cs typeface="Times New Roman" panose="02020603050405020304" pitchFamily="18" charset="0"/>
                        </a:rPr>
                        <m:t>Z</m:t>
                      </m:r>
                      <m:r>
                        <a:rPr lang="en-US">
                          <a:latin typeface="Cambria Math" panose="02040503050406030204" pitchFamily="18" charset="0"/>
                          <a:ea typeface="MS Mincho" panose="02020609040205080304" pitchFamily="49" charset="-128"/>
                          <a:cs typeface="Times New Roman" panose="02020603050405020304" pitchFamily="18" charset="0"/>
                        </a:rPr>
                        <m:t>,</m:t>
                      </m:r>
                      <m:r>
                        <a:rPr lang="en-US" b="0" i="1" smtClean="0">
                          <a:latin typeface="Cambria Math" panose="02040503050406030204" pitchFamily="18" charset="0"/>
                          <a:ea typeface="MS Mincho" panose="02020609040205080304" pitchFamily="49" charset="-128"/>
                          <a:cs typeface="Times New Roman" panose="02020603050405020304" pitchFamily="18" charset="0"/>
                        </a:rPr>
                        <m:t> </m:t>
                      </m:r>
                      <m:d>
                        <m:dPr>
                          <m:begChr m:val="["/>
                          <m:endChr m:val="]"/>
                          <m:ctrlPr>
                            <a:rPr lang="en-US"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Days</m:t>
                              </m:r>
                            </m:e>
                            <m:sub>
                              <m:r>
                                <m:rPr>
                                  <m:sty m:val="p"/>
                                </m:rPr>
                                <a:rPr lang="en-US" b="0" i="0" smtClean="0">
                                  <a:latin typeface="Cambria Math" panose="02040503050406030204" pitchFamily="18" charset="0"/>
                                </a:rPr>
                                <m:t>cycle</m:t>
                              </m:r>
                            </m:sub>
                          </m:sSub>
                        </m:e>
                      </m:d>
                      <m:r>
                        <a:rPr lang="en-US">
                          <a:latin typeface="Cambria Math" panose="02040503050406030204" pitchFamily="18" charset="0"/>
                          <a:ea typeface="MS Mincho" panose="02020609040205080304" pitchFamily="49" charset="-128"/>
                          <a:cs typeface="Times New Roman" panose="02020603050405020304" pitchFamily="18" charset="0"/>
                        </a:rPr>
                        <m:t>,  </m:t>
                      </m:r>
                      <m:r>
                        <a:rPr lang="en-US" b="0" i="0" smtClean="0">
                          <a:latin typeface="Cambria Math" panose="02040503050406030204" pitchFamily="18" charset="0"/>
                          <a:ea typeface="MS Mincho" panose="02020609040205080304" pitchFamily="49" charset="-128"/>
                          <a:cs typeface="Times New Roman" panose="02020603050405020304" pitchFamily="18" charset="0"/>
                        </a:rPr>
                        <m:t>   </m:t>
                      </m:r>
                      <m:r>
                        <m:rPr>
                          <m:sty m:val="p"/>
                        </m:rPr>
                        <a:rPr lang="en-US">
                          <a:latin typeface="Cambria Math" panose="02040503050406030204" pitchFamily="18" charset="0"/>
                          <a:ea typeface="MS Mincho" panose="02020609040205080304" pitchFamily="49" charset="-128"/>
                          <a:cs typeface="Times New Roman" panose="02020603050405020304" pitchFamily="18" charset="0"/>
                        </a:rPr>
                        <m:t>h</m:t>
                      </m:r>
                      <m:r>
                        <a:rPr lang="en-US">
                          <a:latin typeface="Cambria Math" panose="02040503050406030204" pitchFamily="18" charset="0"/>
                          <a:ea typeface="MS Mincho" panose="02020609040205080304" pitchFamily="49" charset="-128"/>
                          <a:cs typeface="Times New Roman" panose="02020603050405020304" pitchFamily="18" charset="0"/>
                        </a:rPr>
                        <m:t>=1,  </m:t>
                      </m:r>
                      <m:sSub>
                        <m:sSubPr>
                          <m:ctrlPr>
                            <a:rPr lang="en-US" i="1">
                              <a:latin typeface="Cambria Math" panose="02040503050406030204" pitchFamily="18" charset="0"/>
                              <a:ea typeface="MS Mincho" panose="02020609040205080304" pitchFamily="49" charset="-128"/>
                              <a:cs typeface="Times New Roman" panose="02020603050405020304" pitchFamily="18" charset="0"/>
                            </a:rPr>
                          </m:ctrlPr>
                        </m:sSubPr>
                        <m:e>
                          <m:r>
                            <m:rPr>
                              <m:sty m:val="p"/>
                            </m:rPr>
                            <a:rPr lang="en-US">
                              <a:latin typeface="Cambria Math" panose="02040503050406030204" pitchFamily="18" charset="0"/>
                              <a:ea typeface="MS Mincho" panose="02020609040205080304" pitchFamily="49" charset="-128"/>
                              <a:cs typeface="Times New Roman" panose="02020603050405020304" pitchFamily="18" charset="0"/>
                            </a:rPr>
                            <m:t>DAYS</m:t>
                          </m:r>
                        </m:e>
                        <m:sub>
                          <m:r>
                            <m:rPr>
                              <m:sty m:val="p"/>
                            </m:rPr>
                            <a:rPr lang="en-US">
                              <a:latin typeface="Cambria Math" panose="02040503050406030204" pitchFamily="18" charset="0"/>
                              <a:ea typeface="MS Mincho" panose="02020609040205080304" pitchFamily="49" charset="-128"/>
                              <a:cs typeface="Times New Roman" panose="02020603050405020304" pitchFamily="18" charset="0"/>
                            </a:rPr>
                            <m:t>ctcle</m:t>
                          </m:r>
                        </m:sub>
                      </m:sSub>
                      <m:r>
                        <a:rPr lang="en-US" b="0" i="0" smtClean="0">
                          <a:latin typeface="Cambria Math" panose="02040503050406030204" pitchFamily="18" charset="0"/>
                          <a:ea typeface="MS Mincho" panose="02020609040205080304" pitchFamily="49" charset="-128"/>
                          <a:cs typeface="Times New Roman" panose="02020603050405020304" pitchFamily="18" charset="0"/>
                        </a:rPr>
                        <m:t>=35</m:t>
                      </m:r>
                    </m:oMath>
                  </m:oMathPara>
                </a14:m>
                <a:endParaRPr lang="en-US" dirty="0"/>
              </a:p>
            </p:txBody>
          </p:sp>
        </mc:Choice>
        <mc:Fallback xmlns="">
          <p:sp>
            <p:nvSpPr>
              <p:cNvPr id="18" name="Rectangle 17">
                <a:extLst>
                  <a:ext uri="{FF2B5EF4-FFF2-40B4-BE49-F238E27FC236}">
                    <a16:creationId xmlns:a16="http://schemas.microsoft.com/office/drawing/2014/main" id="{A82D689D-ED2A-4A97-97F5-7D4DA1794176}"/>
                  </a:ext>
                </a:extLst>
              </p:cNvPr>
              <p:cNvSpPr>
                <a:spLocks noRot="1" noChangeAspect="1" noMove="1" noResize="1" noEditPoints="1" noAdjustHandles="1" noChangeArrowheads="1" noChangeShapeType="1" noTextEdit="1"/>
              </p:cNvSpPr>
              <p:nvPr/>
            </p:nvSpPr>
            <p:spPr>
              <a:xfrm>
                <a:off x="701824" y="2204864"/>
                <a:ext cx="7110536" cy="414601"/>
              </a:xfrm>
              <a:prstGeom prst="rect">
                <a:avLst/>
              </a:prstGeom>
              <a:blipFill>
                <a:blip r:embed="rId11"/>
                <a:stretch>
                  <a:fillRect b="-882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4A6417F3-AEBE-48B7-846A-AC458D72789F}"/>
              </a:ext>
            </a:extLst>
          </p:cNvPr>
          <p:cNvSpPr/>
          <p:nvPr/>
        </p:nvSpPr>
        <p:spPr>
          <a:xfrm>
            <a:off x="755576" y="5968159"/>
            <a:ext cx="2664296" cy="629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タイトル 3">
            <a:extLst>
              <a:ext uri="{FF2B5EF4-FFF2-40B4-BE49-F238E27FC236}">
                <a16:creationId xmlns:a16="http://schemas.microsoft.com/office/drawing/2014/main" id="{76B60260-DB6A-4F18-BE37-4FED941AA5AF}"/>
              </a:ext>
            </a:extLst>
          </p:cNvPr>
          <p:cNvSpPr>
            <a:spLocks noGrp="1"/>
          </p:cNvSpPr>
          <p:nvPr>
            <p:ph type="title"/>
          </p:nvPr>
        </p:nvSpPr>
        <p:spPr>
          <a:xfrm>
            <a:off x="0" y="-24"/>
            <a:ext cx="9144000" cy="642942"/>
          </a:xfrm>
        </p:spPr>
        <p:txBody>
          <a:bodyPr/>
          <a:lstStyle/>
          <a:p>
            <a:r>
              <a:rPr lang="en-US" altLang="ja-JP" sz="2400" dirty="0"/>
              <a:t>6. Model for plant growth</a:t>
            </a:r>
          </a:p>
        </p:txBody>
      </p:sp>
    </p:spTree>
    <p:extLst>
      <p:ext uri="{BB962C8B-B14F-4D97-AF65-F5344CB8AC3E}">
        <p14:creationId xmlns:p14="http://schemas.microsoft.com/office/powerpoint/2010/main" val="2809887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6</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971644549"/>
              </p:ext>
            </p:extLst>
          </p:nvPr>
        </p:nvGraphicFramePr>
        <p:xfrm>
          <a:off x="0" y="881766"/>
          <a:ext cx="9144000" cy="564357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502308">
                <a:tc>
                  <a:txBody>
                    <a:bodyPr/>
                    <a:lstStyle/>
                    <a:p>
                      <a:r>
                        <a:rPr kumimoji="1" lang="en-US" altLang="ja-JP" sz="2400" b="0" dirty="0">
                          <a:solidFill>
                            <a:schemeClr val="tx1"/>
                          </a:solidFill>
                          <a:latin typeface="Arial" panose="020B0604020202020204" pitchFamily="34" charset="0"/>
                          <a:cs typeface="Arial" panose="020B0604020202020204" pitchFamily="34" charset="0"/>
                        </a:rPr>
                        <a:t>Advantages</a:t>
                      </a:r>
                      <a:endParaRPr kumimoji="1" lang="ja-JP" altLang="en-US" sz="2400" b="0" dirty="0">
                        <a:solidFill>
                          <a:schemeClr val="tx1"/>
                        </a:solidFill>
                        <a:latin typeface="Arial" panose="020B0604020202020204" pitchFamily="34" charset="0"/>
                        <a:cs typeface="Arial" panose="020B0604020202020204" pitchFamily="34" charset="0"/>
                      </a:endParaRPr>
                    </a:p>
                  </a:txBody>
                  <a:tcPr/>
                </a:tc>
                <a:tc>
                  <a:txBody>
                    <a:bodyPr/>
                    <a:lstStyle/>
                    <a:p>
                      <a:r>
                        <a:rPr kumimoji="1" lang="en-US" altLang="ja-JP" sz="2400" b="0" dirty="0">
                          <a:solidFill>
                            <a:schemeClr val="tx1"/>
                          </a:solidFill>
                          <a:latin typeface="Arial" panose="020B0604020202020204" pitchFamily="34" charset="0"/>
                          <a:cs typeface="Arial" panose="020B0604020202020204" pitchFamily="34" charset="0"/>
                        </a:rPr>
                        <a:t>Disadvantages</a:t>
                      </a:r>
                      <a:endParaRPr kumimoji="1" lang="ja-JP" altLang="en-US" sz="24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5141270">
                <a:tc>
                  <a:txBody>
                    <a:bodyPr/>
                    <a:lstStyle/>
                    <a:p>
                      <a:pPr marL="457200" indent="-457200">
                        <a:spcAft>
                          <a:spcPts val="1200"/>
                        </a:spcAft>
                        <a:buFont typeface="+mj-lt"/>
                        <a:buAutoNum type="arabicPeriod"/>
                      </a:pPr>
                      <a:r>
                        <a:rPr kumimoji="1" lang="en-US" altLang="ja-JP" sz="2400" b="0" dirty="0">
                          <a:solidFill>
                            <a:schemeClr val="tx1"/>
                          </a:solidFill>
                          <a:latin typeface="Arial" panose="020B0604020202020204" pitchFamily="34" charset="0"/>
                          <a:cs typeface="Arial" panose="020B0604020202020204" pitchFamily="34" charset="0"/>
                        </a:rPr>
                        <a:t>Lower manufacturing cost</a:t>
                      </a:r>
                    </a:p>
                    <a:p>
                      <a:pPr marL="457200" indent="-457200">
                        <a:spcAft>
                          <a:spcPts val="1200"/>
                        </a:spcAft>
                        <a:buFont typeface="+mj-lt"/>
                        <a:buAutoNum type="arabicPeriod"/>
                      </a:pPr>
                      <a:r>
                        <a:rPr kumimoji="1" lang="en-US" altLang="ja-JP" sz="2400" b="0" dirty="0">
                          <a:solidFill>
                            <a:schemeClr val="tx1"/>
                          </a:solidFill>
                          <a:latin typeface="Arial" panose="020B0604020202020204" pitchFamily="34" charset="0"/>
                          <a:cs typeface="Arial" panose="020B0604020202020204" pitchFamily="34" charset="0"/>
                        </a:rPr>
                        <a:t>Easy tunability of light absorbing spectrum color schemes and thickness </a:t>
                      </a:r>
                    </a:p>
                    <a:p>
                      <a:pPr marL="457200" indent="-457200">
                        <a:spcAft>
                          <a:spcPts val="1200"/>
                        </a:spcAft>
                        <a:buFont typeface="+mj-lt"/>
                        <a:buAutoNum type="arabicPeriod"/>
                      </a:pPr>
                      <a:r>
                        <a:rPr kumimoji="1" lang="en-US" altLang="ja-JP" sz="2400" b="0" dirty="0">
                          <a:solidFill>
                            <a:schemeClr val="tx1"/>
                          </a:solidFill>
                          <a:latin typeface="Arial" panose="020B0604020202020204" pitchFamily="34" charset="0"/>
                          <a:cs typeface="Arial" panose="020B0604020202020204" pitchFamily="34" charset="0"/>
                        </a:rPr>
                        <a:t>Flexible (thin)</a:t>
                      </a:r>
                    </a:p>
                  </a:txBody>
                  <a:tcPr/>
                </a:tc>
                <a:tc>
                  <a:txBody>
                    <a:bodyPr/>
                    <a:lstStyle/>
                    <a:p>
                      <a:pPr marL="457200" marR="0"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1" lang="en-US" altLang="ja-JP" sz="2400" b="0" dirty="0">
                          <a:solidFill>
                            <a:schemeClr val="tx1"/>
                          </a:solidFill>
                          <a:latin typeface="Arial" panose="020B0604020202020204" pitchFamily="34" charset="0"/>
                          <a:cs typeface="Arial" panose="020B0604020202020204" pitchFamily="34" charset="0"/>
                        </a:rPr>
                        <a:t>Small cell efficiency</a:t>
                      </a:r>
                    </a:p>
                    <a:p>
                      <a:pPr marL="457200" marR="0"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1" lang="en-US" altLang="ja-JP" sz="2400" b="0" dirty="0">
                          <a:solidFill>
                            <a:schemeClr val="tx1"/>
                          </a:solidFill>
                          <a:latin typeface="Arial" panose="020B0604020202020204" pitchFamily="34" charset="0"/>
                          <a:cs typeface="Arial" panose="020B0604020202020204" pitchFamily="34" charset="0"/>
                        </a:rPr>
                        <a:t>Unstable cell efficiency and (short) lifetime in real environment (almost no measurement has been conducted)</a:t>
                      </a:r>
                    </a:p>
                  </a:txBody>
                  <a:tcPr/>
                </a:tc>
                <a:extLst>
                  <a:ext uri="{0D108BD9-81ED-4DB2-BD59-A6C34878D82A}">
                    <a16:rowId xmlns:a16="http://schemas.microsoft.com/office/drawing/2014/main" val="10001"/>
                  </a:ext>
                </a:extLst>
              </a:tr>
            </a:tbl>
          </a:graphicData>
        </a:graphic>
      </p:graphicFrame>
      <p:sp>
        <p:nvSpPr>
          <p:cNvPr id="7" name="フッター プレースホルダ 5"/>
          <p:cNvSpPr txBox="1">
            <a:spLocks/>
          </p:cNvSpPr>
          <p:nvPr/>
        </p:nvSpPr>
        <p:spPr>
          <a:xfrm>
            <a:off x="1913215" y="6407944"/>
            <a:ext cx="6730753" cy="365125"/>
          </a:xfrm>
          <a:prstGeom prst="rect">
            <a:avLst/>
          </a:prstGeom>
        </p:spPr>
        <p:txBody>
          <a:bodyPr vert="horz" anchor="b"/>
          <a:lstStyle/>
          <a:p>
            <a:pPr lvl="0" algn="r"/>
            <a:r>
              <a:rPr lang="en-US" sz="1000" dirty="0"/>
              <a:t>Mohammad Bagher</a:t>
            </a:r>
            <a:r>
              <a:rPr lang="en-US" altLang="ja-JP" sz="1000" dirty="0"/>
              <a:t>2014, </a:t>
            </a:r>
            <a:r>
              <a:rPr lang="en-US" altLang="ja-JP" sz="1000" dirty="0" err="1"/>
              <a:t>Gevorgyan</a:t>
            </a:r>
            <a:r>
              <a:rPr lang="en-US" altLang="ja-JP" sz="1000" dirty="0"/>
              <a:t> et al., 2016</a:t>
            </a:r>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タイトル 3">
            <a:extLst>
              <a:ext uri="{FF2B5EF4-FFF2-40B4-BE49-F238E27FC236}">
                <a16:creationId xmlns:a16="http://schemas.microsoft.com/office/drawing/2014/main" id="{78455E0F-457A-471D-9BF0-F51B9926FE91}"/>
              </a:ext>
            </a:extLst>
          </p:cNvPr>
          <p:cNvSpPr>
            <a:spLocks noGrp="1"/>
          </p:cNvSpPr>
          <p:nvPr>
            <p:ph type="title"/>
          </p:nvPr>
        </p:nvSpPr>
        <p:spPr>
          <a:xfrm>
            <a:off x="0" y="-24"/>
            <a:ext cx="9144000" cy="642942"/>
          </a:xfrm>
        </p:spPr>
        <p:txBody>
          <a:bodyPr>
            <a:normAutofit/>
          </a:bodyPr>
          <a:lstStyle/>
          <a:p>
            <a:r>
              <a:rPr lang="en-US" altLang="ja-JP" sz="2800" dirty="0">
                <a:solidFill>
                  <a:srgbClr val="0C234B"/>
                </a:solidFill>
                <a:effectLst>
                  <a:outerShdw blurRad="38100" dist="38100" dir="2700000" algn="tl">
                    <a:srgbClr val="000000">
                      <a:alpha val="43137"/>
                    </a:srgbClr>
                  </a:outerShdw>
                </a:effectLst>
              </a:rPr>
              <a:t>Problem Statement: Pros and Cons of OPVs</a:t>
            </a:r>
            <a:endParaRPr lang="ja-JP" altLang="en-US" sz="2800" dirty="0">
              <a:solidFill>
                <a:srgbClr val="0C234B"/>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3661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647272" y="6165304"/>
            <a:ext cx="365760" cy="365125"/>
          </a:xfrm>
        </p:spPr>
        <p:txBody>
          <a:bodyPr/>
          <a:lstStyle/>
          <a:p>
            <a:fld id="{D2D8002D-B5B0-4BAC-B1F6-782DDCCE6D9C}" type="slidenum">
              <a:rPr kumimoji="1" lang="ja-JP" altLang="en-US" smtClean="0"/>
              <a:pPr/>
              <a:t>60</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lstStyle/>
          <a:p>
            <a:r>
              <a:rPr lang="en-US" altLang="ja-JP" sz="2400" dirty="0"/>
              <a:t>3. Model for the solar transmittance of multi-span greenhouse </a:t>
            </a: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hlinkClick r:id="rId3"/>
              </a:rPr>
              <a:t>https://www.math.ubc.ca/~cass/courses/m309-01a/chu/Fundamentals/snell.htm</a:t>
            </a:r>
            <a:endParaRPr kumimoji="1" lang="it-IT" altLang="ja-JP" dirty="0"/>
          </a:p>
          <a:p>
            <a:r>
              <a:rPr kumimoji="1" lang="en-US" altLang="ja-JP" dirty="0">
                <a:hlinkClick r:id="rId4"/>
              </a:rPr>
              <a:t>https://www.filmetrics.com/refractive-index-database/Polyethylene/PE-Polyethene</a:t>
            </a:r>
            <a:endParaRPr kumimoji="1" lang="en-US" altLang="ja-JP" dirty="0"/>
          </a:p>
        </p:txBody>
      </p:sp>
      <p:sp>
        <p:nvSpPr>
          <p:cNvPr id="13" name="TextBox 12">
            <a:extLst>
              <a:ext uri="{FF2B5EF4-FFF2-40B4-BE49-F238E27FC236}">
                <a16:creationId xmlns:a16="http://schemas.microsoft.com/office/drawing/2014/main" id="{BF749CC9-655D-4735-B2CF-A07BB0F69B63}"/>
              </a:ext>
            </a:extLst>
          </p:cNvPr>
          <p:cNvSpPr txBox="1"/>
          <p:nvPr/>
        </p:nvSpPr>
        <p:spPr>
          <a:xfrm>
            <a:off x="107504" y="620688"/>
            <a:ext cx="6862776" cy="461665"/>
          </a:xfrm>
          <a:prstGeom prst="rect">
            <a:avLst/>
          </a:prstGeom>
          <a:noFill/>
        </p:spPr>
        <p:txBody>
          <a:bodyPr wrap="none" rtlCol="0">
            <a:spAutoFit/>
          </a:bodyPr>
          <a:lstStyle/>
          <a:p>
            <a:r>
              <a:rPr lang="en-US" sz="2400" dirty="0"/>
              <a:t>Preparation for the transmittance calculation</a:t>
            </a:r>
          </a:p>
        </p:txBody>
      </p:sp>
      <p:sp>
        <p:nvSpPr>
          <p:cNvPr id="14" name="TextBox 13">
            <a:extLst>
              <a:ext uri="{FF2B5EF4-FFF2-40B4-BE49-F238E27FC236}">
                <a16:creationId xmlns:a16="http://schemas.microsoft.com/office/drawing/2014/main" id="{00B0D5DB-202A-47BD-A974-F5985CD5C476}"/>
              </a:ext>
            </a:extLst>
          </p:cNvPr>
          <p:cNvSpPr txBox="1"/>
          <p:nvPr/>
        </p:nvSpPr>
        <p:spPr>
          <a:xfrm>
            <a:off x="179512" y="5025370"/>
            <a:ext cx="7839005" cy="707886"/>
          </a:xfrm>
          <a:prstGeom prst="rect">
            <a:avLst/>
          </a:prstGeom>
          <a:noFill/>
        </p:spPr>
        <p:txBody>
          <a:bodyPr wrap="none" rtlCol="0">
            <a:spAutoFit/>
          </a:bodyPr>
          <a:lstStyle/>
          <a:p>
            <a:r>
              <a:rPr lang="en-US" sz="2000" dirty="0"/>
              <a:t>Refractive index of air (1 </a:t>
            </a:r>
            <a:r>
              <a:rPr lang="en-US" sz="2000" dirty="0" err="1"/>
              <a:t>atm</a:t>
            </a:r>
            <a:r>
              <a:rPr lang="en-US" sz="2000" dirty="0"/>
              <a:t>, 0 </a:t>
            </a:r>
            <a:r>
              <a:rPr lang="en-US" sz="2000" dirty="0" err="1"/>
              <a:t>celsius</a:t>
            </a:r>
            <a:r>
              <a:rPr lang="en-US" sz="2000" dirty="0"/>
              <a:t> degree) </a:t>
            </a:r>
            <a:r>
              <a:rPr lang="en-US" sz="2000" u="sng" dirty="0"/>
              <a:t>n</a:t>
            </a:r>
            <a:r>
              <a:rPr lang="en-US" sz="2000" u="sng" baseline="-25000" dirty="0"/>
              <a:t>1</a:t>
            </a:r>
            <a:r>
              <a:rPr lang="en-US" sz="2000" u="sng" dirty="0"/>
              <a:t> = 1.00029</a:t>
            </a:r>
          </a:p>
          <a:p>
            <a:r>
              <a:rPr lang="en-US" sz="2000" dirty="0"/>
              <a:t>Refractive index of PE </a:t>
            </a:r>
            <a:r>
              <a:rPr lang="en-US" sz="2000" u="sng" dirty="0"/>
              <a:t>n</a:t>
            </a:r>
            <a:r>
              <a:rPr lang="en-US" sz="2000" u="sng" baseline="-25000" dirty="0"/>
              <a:t>2</a:t>
            </a:r>
            <a:r>
              <a:rPr lang="en-US" sz="2000" u="sng" dirty="0"/>
              <a:t> = 1.500</a:t>
            </a:r>
          </a:p>
        </p:txBody>
      </p:sp>
      <p:pic>
        <p:nvPicPr>
          <p:cNvPr id="2050" name="Picture 2" descr="Image result for snell's law">
            <a:extLst>
              <a:ext uri="{FF2B5EF4-FFF2-40B4-BE49-F238E27FC236}">
                <a16:creationId xmlns:a16="http://schemas.microsoft.com/office/drawing/2014/main" id="{6294971F-60FC-406F-9107-F9484AC04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135317"/>
            <a:ext cx="5472608" cy="38900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E64F70D-942E-4EA6-BB56-E0184DF0F882}"/>
              </a:ext>
            </a:extLst>
          </p:cNvPr>
          <p:cNvPicPr>
            <a:picLocks noChangeAspect="1"/>
          </p:cNvPicPr>
          <p:nvPr/>
        </p:nvPicPr>
        <p:blipFill>
          <a:blip r:embed="rId6"/>
          <a:stretch>
            <a:fillRect/>
          </a:stretch>
        </p:blipFill>
        <p:spPr>
          <a:xfrm>
            <a:off x="4574485" y="1050652"/>
            <a:ext cx="4467254" cy="1389280"/>
          </a:xfrm>
          <a:prstGeom prst="rect">
            <a:avLst/>
          </a:prstGeom>
        </p:spPr>
      </p:pic>
      <p:sp>
        <p:nvSpPr>
          <p:cNvPr id="5" name="TextBox 4">
            <a:extLst>
              <a:ext uri="{FF2B5EF4-FFF2-40B4-BE49-F238E27FC236}">
                <a16:creationId xmlns:a16="http://schemas.microsoft.com/office/drawing/2014/main" id="{43B656B3-D71C-49BB-9E13-648207338A7C}"/>
              </a:ext>
            </a:extLst>
          </p:cNvPr>
          <p:cNvSpPr txBox="1"/>
          <p:nvPr/>
        </p:nvSpPr>
        <p:spPr>
          <a:xfrm>
            <a:off x="3419872" y="2492896"/>
            <a:ext cx="3728906" cy="461665"/>
          </a:xfrm>
          <a:prstGeom prst="rect">
            <a:avLst/>
          </a:prstGeom>
          <a:noFill/>
        </p:spPr>
        <p:txBody>
          <a:bodyPr wrap="none" rtlCol="0">
            <a:spAutoFit/>
          </a:bodyPr>
          <a:lstStyle/>
          <a:p>
            <a:r>
              <a:rPr lang="en-US" sz="2400" dirty="0"/>
              <a:t>Index of refraction = n</a:t>
            </a:r>
            <a:r>
              <a:rPr lang="en-US" sz="2400" baseline="-25000" dirty="0"/>
              <a:t>1</a:t>
            </a:r>
          </a:p>
        </p:txBody>
      </p:sp>
      <p:sp>
        <p:nvSpPr>
          <p:cNvPr id="12" name="TextBox 11">
            <a:extLst>
              <a:ext uri="{FF2B5EF4-FFF2-40B4-BE49-F238E27FC236}">
                <a16:creationId xmlns:a16="http://schemas.microsoft.com/office/drawing/2014/main" id="{DAEA0547-1EFD-4822-BB67-7B9CE4C641EA}"/>
              </a:ext>
            </a:extLst>
          </p:cNvPr>
          <p:cNvSpPr txBox="1"/>
          <p:nvPr/>
        </p:nvSpPr>
        <p:spPr>
          <a:xfrm>
            <a:off x="4283968" y="4365104"/>
            <a:ext cx="3728906" cy="461665"/>
          </a:xfrm>
          <a:prstGeom prst="rect">
            <a:avLst/>
          </a:prstGeom>
          <a:noFill/>
        </p:spPr>
        <p:txBody>
          <a:bodyPr wrap="none" rtlCol="0">
            <a:spAutoFit/>
          </a:bodyPr>
          <a:lstStyle/>
          <a:p>
            <a:r>
              <a:rPr lang="en-US" sz="2400" dirty="0"/>
              <a:t>Index of refraction = n</a:t>
            </a:r>
            <a:r>
              <a:rPr lang="en-US" sz="2400" baseline="-25000" dirty="0"/>
              <a:t>2</a:t>
            </a:r>
          </a:p>
        </p:txBody>
      </p:sp>
    </p:spTree>
    <p:extLst>
      <p:ext uri="{BB962C8B-B14F-4D97-AF65-F5344CB8AC3E}">
        <p14:creationId xmlns:p14="http://schemas.microsoft.com/office/powerpoint/2010/main" val="8240087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647272" y="6165304"/>
            <a:ext cx="365760" cy="365125"/>
          </a:xfrm>
        </p:spPr>
        <p:txBody>
          <a:bodyPr/>
          <a:lstStyle/>
          <a:p>
            <a:fld id="{D2D8002D-B5B0-4BAC-B1F6-782DDCCE6D9C}" type="slidenum">
              <a:rPr kumimoji="1" lang="ja-JP" altLang="en-US" smtClean="0"/>
              <a:pPr/>
              <a:t>61</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lstStyle/>
          <a:p>
            <a:r>
              <a:rPr lang="en-US" altLang="ja-JP" sz="2400" dirty="0"/>
              <a:t>3. Model for the solar transmittance of multi-span greenhouse </a:t>
            </a: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hlinkClick r:id="rId3"/>
              </a:rPr>
              <a:t>https://www.youtube.com/watch?v=ayxFyRF-SrM</a:t>
            </a:r>
            <a:endParaRPr kumimoji="1" lang="it-IT" altLang="ja-JP" dirty="0"/>
          </a:p>
        </p:txBody>
      </p:sp>
      <p:sp>
        <p:nvSpPr>
          <p:cNvPr id="13" name="TextBox 12">
            <a:extLst>
              <a:ext uri="{FF2B5EF4-FFF2-40B4-BE49-F238E27FC236}">
                <a16:creationId xmlns:a16="http://schemas.microsoft.com/office/drawing/2014/main" id="{BF749CC9-655D-4735-B2CF-A07BB0F69B63}"/>
              </a:ext>
            </a:extLst>
          </p:cNvPr>
          <p:cNvSpPr txBox="1"/>
          <p:nvPr/>
        </p:nvSpPr>
        <p:spPr>
          <a:xfrm>
            <a:off x="107504" y="620688"/>
            <a:ext cx="4830168" cy="461665"/>
          </a:xfrm>
          <a:prstGeom prst="rect">
            <a:avLst/>
          </a:prstGeom>
          <a:noFill/>
        </p:spPr>
        <p:txBody>
          <a:bodyPr wrap="none" rtlCol="0">
            <a:spAutoFit/>
          </a:bodyPr>
          <a:lstStyle/>
          <a:p>
            <a:r>
              <a:rPr lang="en-US" sz="2400" dirty="0"/>
              <a:t>Preparation: Fresnel’s equation</a:t>
            </a:r>
          </a:p>
        </p:txBody>
      </p:sp>
      <p:pic>
        <p:nvPicPr>
          <p:cNvPr id="2" name="Picture 1">
            <a:extLst>
              <a:ext uri="{FF2B5EF4-FFF2-40B4-BE49-F238E27FC236}">
                <a16:creationId xmlns:a16="http://schemas.microsoft.com/office/drawing/2014/main" id="{4A54569F-DCC2-4547-958B-6477DC2EDEF5}"/>
              </a:ext>
            </a:extLst>
          </p:cNvPr>
          <p:cNvPicPr>
            <a:picLocks noChangeAspect="1"/>
          </p:cNvPicPr>
          <p:nvPr/>
        </p:nvPicPr>
        <p:blipFill>
          <a:blip r:embed="rId4"/>
          <a:stretch>
            <a:fillRect/>
          </a:stretch>
        </p:blipFill>
        <p:spPr>
          <a:xfrm>
            <a:off x="683568" y="1052736"/>
            <a:ext cx="7812360" cy="5443503"/>
          </a:xfrm>
          <a:prstGeom prst="rect">
            <a:avLst/>
          </a:prstGeom>
        </p:spPr>
      </p:pic>
      <p:sp>
        <p:nvSpPr>
          <p:cNvPr id="7" name="Callout: Bent Line 6">
            <a:extLst>
              <a:ext uri="{FF2B5EF4-FFF2-40B4-BE49-F238E27FC236}">
                <a16:creationId xmlns:a16="http://schemas.microsoft.com/office/drawing/2014/main" id="{6CCF9D98-D083-4024-83AD-6AD2880731CC}"/>
              </a:ext>
            </a:extLst>
          </p:cNvPr>
          <p:cNvSpPr/>
          <p:nvPr/>
        </p:nvSpPr>
        <p:spPr>
          <a:xfrm>
            <a:off x="1403648" y="3068960"/>
            <a:ext cx="1872208" cy="576064"/>
          </a:xfrm>
          <a:prstGeom prst="borderCallout2">
            <a:avLst>
              <a:gd name="adj1" fmla="val 18750"/>
              <a:gd name="adj2" fmla="val -8333"/>
              <a:gd name="adj3" fmla="val 18750"/>
              <a:gd name="adj4" fmla="val -16667"/>
              <a:gd name="adj5" fmla="val 293334"/>
              <a:gd name="adj6" fmla="val -21886"/>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R</a:t>
            </a:r>
            <a:r>
              <a:rPr lang="en-US" sz="2000" dirty="0">
                <a:solidFill>
                  <a:schemeClr val="tx1"/>
                </a:solidFill>
              </a:rPr>
              <a:t>eflection coefficient</a:t>
            </a:r>
          </a:p>
        </p:txBody>
      </p:sp>
      <p:sp>
        <p:nvSpPr>
          <p:cNvPr id="12" name="Callout: Bent Line 11">
            <a:extLst>
              <a:ext uri="{FF2B5EF4-FFF2-40B4-BE49-F238E27FC236}">
                <a16:creationId xmlns:a16="http://schemas.microsoft.com/office/drawing/2014/main" id="{D84B9CFA-4214-41C8-B6C2-9BCF3E079F6D}"/>
              </a:ext>
            </a:extLst>
          </p:cNvPr>
          <p:cNvSpPr/>
          <p:nvPr/>
        </p:nvSpPr>
        <p:spPr>
          <a:xfrm>
            <a:off x="3275856" y="5229200"/>
            <a:ext cx="2016224" cy="576064"/>
          </a:xfrm>
          <a:prstGeom prst="borderCallout2">
            <a:avLst>
              <a:gd name="adj1" fmla="val 18750"/>
              <a:gd name="adj2" fmla="val -8333"/>
              <a:gd name="adj3" fmla="val 18750"/>
              <a:gd name="adj4" fmla="val -16667"/>
              <a:gd name="adj5" fmla="val 140629"/>
              <a:gd name="adj6" fmla="val -106673"/>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Transmittance coefficient</a:t>
            </a:r>
          </a:p>
        </p:txBody>
      </p:sp>
      <p:sp>
        <p:nvSpPr>
          <p:cNvPr id="9" name="Oval 8">
            <a:extLst>
              <a:ext uri="{FF2B5EF4-FFF2-40B4-BE49-F238E27FC236}">
                <a16:creationId xmlns:a16="http://schemas.microsoft.com/office/drawing/2014/main" id="{7CD05C96-C778-4068-BF55-8C85CFD3A278}"/>
              </a:ext>
            </a:extLst>
          </p:cNvPr>
          <p:cNvSpPr/>
          <p:nvPr/>
        </p:nvSpPr>
        <p:spPr>
          <a:xfrm>
            <a:off x="3203848" y="2371110"/>
            <a:ext cx="1368152" cy="14179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853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C4AE6-3338-4D0B-9872-1A342DB14FFB}"/>
              </a:ext>
            </a:extLst>
          </p:cNvPr>
          <p:cNvPicPr>
            <a:picLocks noChangeAspect="1"/>
          </p:cNvPicPr>
          <p:nvPr/>
        </p:nvPicPr>
        <p:blipFill rotWithShape="1">
          <a:blip r:embed="rId3"/>
          <a:srcRect l="1176" r="1176"/>
          <a:stretch/>
        </p:blipFill>
        <p:spPr>
          <a:xfrm>
            <a:off x="755576" y="1035764"/>
            <a:ext cx="7632848" cy="5765522"/>
          </a:xfrm>
          <a:prstGeom prst="rect">
            <a:avLst/>
          </a:prstGeom>
        </p:spPr>
      </p:pic>
      <p:sp>
        <p:nvSpPr>
          <p:cNvPr id="3" name="Slide Number Placeholder 2"/>
          <p:cNvSpPr>
            <a:spLocks noGrp="1"/>
          </p:cNvSpPr>
          <p:nvPr>
            <p:ph type="sldNum" sz="quarter" idx="12"/>
          </p:nvPr>
        </p:nvSpPr>
        <p:spPr>
          <a:xfrm>
            <a:off x="8647272" y="6165304"/>
            <a:ext cx="365760" cy="365125"/>
          </a:xfrm>
        </p:spPr>
        <p:txBody>
          <a:bodyPr/>
          <a:lstStyle/>
          <a:p>
            <a:fld id="{D2D8002D-B5B0-4BAC-B1F6-782DDCCE6D9C}" type="slidenum">
              <a:rPr kumimoji="1" lang="ja-JP" altLang="en-US" smtClean="0"/>
              <a:pPr/>
              <a:t>62</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lstStyle/>
          <a:p>
            <a:r>
              <a:rPr lang="en-US" altLang="ja-JP" sz="2400" dirty="0"/>
              <a:t>3. Model for the solar transmittance of multi-span greenhouse </a:t>
            </a: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hlinkClick r:id="rId4"/>
              </a:rPr>
              <a:t>https://www.youtube.com/watch?v=ayxFyRF-SrM</a:t>
            </a:r>
            <a:endParaRPr kumimoji="1" lang="it-IT" altLang="ja-JP" dirty="0"/>
          </a:p>
        </p:txBody>
      </p:sp>
      <p:sp>
        <p:nvSpPr>
          <p:cNvPr id="13" name="TextBox 12">
            <a:extLst>
              <a:ext uri="{FF2B5EF4-FFF2-40B4-BE49-F238E27FC236}">
                <a16:creationId xmlns:a16="http://schemas.microsoft.com/office/drawing/2014/main" id="{BF749CC9-655D-4735-B2CF-A07BB0F69B63}"/>
              </a:ext>
            </a:extLst>
          </p:cNvPr>
          <p:cNvSpPr txBox="1"/>
          <p:nvPr/>
        </p:nvSpPr>
        <p:spPr>
          <a:xfrm>
            <a:off x="107504" y="620688"/>
            <a:ext cx="4830168" cy="461665"/>
          </a:xfrm>
          <a:prstGeom prst="rect">
            <a:avLst/>
          </a:prstGeom>
          <a:noFill/>
        </p:spPr>
        <p:txBody>
          <a:bodyPr wrap="none" rtlCol="0">
            <a:spAutoFit/>
          </a:bodyPr>
          <a:lstStyle/>
          <a:p>
            <a:r>
              <a:rPr lang="en-US" sz="2400" dirty="0"/>
              <a:t>Preparation: Fresnel’s equation</a:t>
            </a:r>
          </a:p>
        </p:txBody>
      </p:sp>
      <p:sp>
        <p:nvSpPr>
          <p:cNvPr id="7" name="Callout: Bent Line 6">
            <a:extLst>
              <a:ext uri="{FF2B5EF4-FFF2-40B4-BE49-F238E27FC236}">
                <a16:creationId xmlns:a16="http://schemas.microsoft.com/office/drawing/2014/main" id="{6CCF9D98-D083-4024-83AD-6AD2880731CC}"/>
              </a:ext>
            </a:extLst>
          </p:cNvPr>
          <p:cNvSpPr/>
          <p:nvPr/>
        </p:nvSpPr>
        <p:spPr>
          <a:xfrm>
            <a:off x="1403648" y="3068960"/>
            <a:ext cx="1872208" cy="576064"/>
          </a:xfrm>
          <a:prstGeom prst="borderCallout2">
            <a:avLst>
              <a:gd name="adj1" fmla="val 18750"/>
              <a:gd name="adj2" fmla="val -8333"/>
              <a:gd name="adj3" fmla="val 18750"/>
              <a:gd name="adj4" fmla="val -16667"/>
              <a:gd name="adj5" fmla="val 325482"/>
              <a:gd name="adj6" fmla="val -24359"/>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Reflection coefficient</a:t>
            </a:r>
          </a:p>
        </p:txBody>
      </p:sp>
      <p:sp>
        <p:nvSpPr>
          <p:cNvPr id="12" name="Callout: Bent Line 11">
            <a:extLst>
              <a:ext uri="{FF2B5EF4-FFF2-40B4-BE49-F238E27FC236}">
                <a16:creationId xmlns:a16="http://schemas.microsoft.com/office/drawing/2014/main" id="{D84B9CFA-4214-41C8-B6C2-9BCF3E079F6D}"/>
              </a:ext>
            </a:extLst>
          </p:cNvPr>
          <p:cNvSpPr/>
          <p:nvPr/>
        </p:nvSpPr>
        <p:spPr>
          <a:xfrm>
            <a:off x="3131840" y="5439204"/>
            <a:ext cx="2016224" cy="576064"/>
          </a:xfrm>
          <a:prstGeom prst="borderCallout2">
            <a:avLst>
              <a:gd name="adj1" fmla="val 18750"/>
              <a:gd name="adj2" fmla="val -8333"/>
              <a:gd name="adj3" fmla="val 18750"/>
              <a:gd name="adj4" fmla="val -16667"/>
              <a:gd name="adj5" fmla="val 206935"/>
              <a:gd name="adj6" fmla="val -117580"/>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Transmittance coefficient</a:t>
            </a:r>
          </a:p>
        </p:txBody>
      </p:sp>
      <p:sp>
        <p:nvSpPr>
          <p:cNvPr id="2" name="Oval 1">
            <a:extLst>
              <a:ext uri="{FF2B5EF4-FFF2-40B4-BE49-F238E27FC236}">
                <a16:creationId xmlns:a16="http://schemas.microsoft.com/office/drawing/2014/main" id="{0C8C7566-7C35-4199-A41A-DE24EB76CADB}"/>
              </a:ext>
            </a:extLst>
          </p:cNvPr>
          <p:cNvSpPr/>
          <p:nvPr/>
        </p:nvSpPr>
        <p:spPr>
          <a:xfrm>
            <a:off x="4716016" y="2492896"/>
            <a:ext cx="1872208"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387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647272" y="6165304"/>
            <a:ext cx="365760" cy="365125"/>
          </a:xfrm>
        </p:spPr>
        <p:txBody>
          <a:bodyPr/>
          <a:lstStyle/>
          <a:p>
            <a:fld id="{D2D8002D-B5B0-4BAC-B1F6-782DDCCE6D9C}" type="slidenum">
              <a:rPr kumimoji="1" lang="ja-JP" altLang="en-US" smtClean="0"/>
              <a:pPr/>
              <a:t>63</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lstStyle/>
          <a:p>
            <a:r>
              <a:rPr lang="en-US" altLang="ja-JP" sz="2400" dirty="0"/>
              <a:t>3. Model for the solar transmittance of multi-span greenhouse </a:t>
            </a: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t>Soriano et al. (2004)</a:t>
            </a:r>
            <a:endParaRPr kumimoji="1" lang="ja-JP" altLang="en-US" dirty="0"/>
          </a:p>
        </p:txBody>
      </p:sp>
      <p:sp>
        <p:nvSpPr>
          <p:cNvPr id="6" name="TextBox 5">
            <a:extLst>
              <a:ext uri="{FF2B5EF4-FFF2-40B4-BE49-F238E27FC236}">
                <a16:creationId xmlns:a16="http://schemas.microsoft.com/office/drawing/2014/main" id="{4A98DACF-42CF-4B4B-BA15-83BC96A7B172}"/>
              </a:ext>
            </a:extLst>
          </p:cNvPr>
          <p:cNvSpPr txBox="1"/>
          <p:nvPr/>
        </p:nvSpPr>
        <p:spPr>
          <a:xfrm>
            <a:off x="179512" y="620688"/>
            <a:ext cx="1980029" cy="369332"/>
          </a:xfrm>
          <a:prstGeom prst="rect">
            <a:avLst/>
          </a:prstGeom>
          <a:noFill/>
        </p:spPr>
        <p:txBody>
          <a:bodyPr wrap="none" rtlCol="0">
            <a:spAutoFit/>
          </a:bodyPr>
          <a:lstStyle/>
          <a:p>
            <a:r>
              <a:rPr lang="en-US" dirty="0"/>
              <a:t>Case 1: if </a:t>
            </a:r>
            <a:r>
              <a:rPr lang="en-US" altLang="ja-JP" dirty="0"/>
              <a:t>β &gt; E</a:t>
            </a:r>
            <a:r>
              <a:rPr lang="en-US" dirty="0"/>
              <a:t> </a:t>
            </a:r>
          </a:p>
        </p:txBody>
      </p:sp>
      <p:pic>
        <p:nvPicPr>
          <p:cNvPr id="7" name="Picture 6">
            <a:extLst>
              <a:ext uri="{FF2B5EF4-FFF2-40B4-BE49-F238E27FC236}">
                <a16:creationId xmlns:a16="http://schemas.microsoft.com/office/drawing/2014/main" id="{F5247116-6204-481F-B4BF-31143E0FE78F}"/>
              </a:ext>
            </a:extLst>
          </p:cNvPr>
          <p:cNvPicPr>
            <a:picLocks noChangeAspect="1"/>
          </p:cNvPicPr>
          <p:nvPr/>
        </p:nvPicPr>
        <p:blipFill rotWithShape="1">
          <a:blip r:embed="rId3"/>
          <a:srcRect r="16394"/>
          <a:stretch/>
        </p:blipFill>
        <p:spPr>
          <a:xfrm>
            <a:off x="467544" y="990020"/>
            <a:ext cx="5112568" cy="1019175"/>
          </a:xfrm>
          <a:prstGeom prst="rect">
            <a:avLst/>
          </a:prstGeom>
        </p:spPr>
      </p:pic>
      <p:pic>
        <p:nvPicPr>
          <p:cNvPr id="8" name="Picture 7">
            <a:extLst>
              <a:ext uri="{FF2B5EF4-FFF2-40B4-BE49-F238E27FC236}">
                <a16:creationId xmlns:a16="http://schemas.microsoft.com/office/drawing/2014/main" id="{4411FB86-AD09-49A5-B545-CDF4EA990D16}"/>
              </a:ext>
            </a:extLst>
          </p:cNvPr>
          <p:cNvPicPr>
            <a:picLocks noChangeAspect="1"/>
          </p:cNvPicPr>
          <p:nvPr/>
        </p:nvPicPr>
        <p:blipFill>
          <a:blip r:embed="rId4"/>
          <a:stretch>
            <a:fillRect/>
          </a:stretch>
        </p:blipFill>
        <p:spPr>
          <a:xfrm>
            <a:off x="0" y="4430805"/>
            <a:ext cx="9144000" cy="2094539"/>
          </a:xfrm>
          <a:prstGeom prst="rect">
            <a:avLst/>
          </a:prstGeom>
        </p:spPr>
      </p:pic>
      <p:sp>
        <p:nvSpPr>
          <p:cNvPr id="10" name="TextBox 9">
            <a:extLst>
              <a:ext uri="{FF2B5EF4-FFF2-40B4-BE49-F238E27FC236}">
                <a16:creationId xmlns:a16="http://schemas.microsoft.com/office/drawing/2014/main" id="{8C433378-CD0D-42C8-9898-85F2867383BF}"/>
              </a:ext>
            </a:extLst>
          </p:cNvPr>
          <p:cNvSpPr txBox="1"/>
          <p:nvPr/>
        </p:nvSpPr>
        <p:spPr>
          <a:xfrm>
            <a:off x="7033003" y="4246139"/>
            <a:ext cx="1816523" cy="369332"/>
          </a:xfrm>
          <a:prstGeom prst="rect">
            <a:avLst/>
          </a:prstGeom>
          <a:noFill/>
        </p:spPr>
        <p:txBody>
          <a:bodyPr wrap="none" rtlCol="0">
            <a:spAutoFit/>
          </a:bodyPr>
          <a:lstStyle/>
          <a:p>
            <a:r>
              <a:rPr lang="en-US" dirty="0"/>
              <a:t>East &lt;-&gt; West</a:t>
            </a:r>
          </a:p>
        </p:txBody>
      </p:sp>
      <p:pic>
        <p:nvPicPr>
          <p:cNvPr id="9" name="Picture 8">
            <a:extLst>
              <a:ext uri="{FF2B5EF4-FFF2-40B4-BE49-F238E27FC236}">
                <a16:creationId xmlns:a16="http://schemas.microsoft.com/office/drawing/2014/main" id="{0BB11111-7252-423B-ABA7-FE656E1E5A5C}"/>
              </a:ext>
            </a:extLst>
          </p:cNvPr>
          <p:cNvPicPr>
            <a:picLocks noChangeAspect="1"/>
          </p:cNvPicPr>
          <p:nvPr/>
        </p:nvPicPr>
        <p:blipFill rotWithShape="1">
          <a:blip r:embed="rId5"/>
          <a:srcRect r="10169"/>
          <a:stretch/>
        </p:blipFill>
        <p:spPr>
          <a:xfrm>
            <a:off x="467545" y="2110337"/>
            <a:ext cx="6408712" cy="22193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FE648CE-C780-4304-8DCC-6C861B0D054E}"/>
                  </a:ext>
                </a:extLst>
              </p:cNvPr>
              <p:cNvSpPr txBox="1"/>
              <p:nvPr/>
            </p:nvSpPr>
            <p:spPr>
              <a:xfrm>
                <a:off x="179512" y="3995772"/>
                <a:ext cx="3507179" cy="552972"/>
              </a:xfrm>
              <a:prstGeom prst="rect">
                <a:avLst/>
              </a:prstGeom>
              <a:noFill/>
            </p:spPr>
            <p:txBody>
              <a:bodyPr wrap="none" rtlCol="0">
                <a:spAutoFit/>
              </a:bodyPr>
              <a:lstStyle/>
              <a:p>
                <a:r>
                  <a:rPr lang="en-US" dirty="0"/>
                  <a:t>Where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𝐼𝑛𝑡</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tan</m:t>
                                    </m:r>
                                  </m:fName>
                                  <m:e>
                                    <m:r>
                                      <a:rPr lang="en-US" sz="2000" i="1" smtClean="0">
                                        <a:latin typeface="Cambria Math" panose="02040503050406030204" pitchFamily="18" charset="0"/>
                                        <a:ea typeface="Cambria Math" panose="02040503050406030204" pitchFamily="18" charset="0"/>
                                      </a:rPr>
                                      <m:t>𝜑</m:t>
                                    </m:r>
                                  </m:e>
                                </m:func>
                              </m:num>
                              <m:den>
                                <m:func>
                                  <m:funcPr>
                                    <m:ctrlPr>
                                      <a:rPr lang="en-US" sz="2000" i="1" smtClean="0">
                                        <a:latin typeface="Cambria Math" panose="02040503050406030204" pitchFamily="18" charset="0"/>
                                        <a:ea typeface="Cambria Math" panose="02040503050406030204" pitchFamily="18" charset="0"/>
                                      </a:rPr>
                                    </m:ctrlPr>
                                  </m:funcPr>
                                  <m:fName>
                                    <m:r>
                                      <m:rPr>
                                        <m:sty m:val="p"/>
                                      </m:rPr>
                                      <a:rPr lang="en-US" sz="2000" i="0" smtClean="0">
                                        <a:latin typeface="Cambria Math" panose="02040503050406030204" pitchFamily="18" charset="0"/>
                                        <a:ea typeface="Cambria Math" panose="02040503050406030204" pitchFamily="18" charset="0"/>
                                      </a:rPr>
                                      <m:t>tan</m:t>
                                    </m:r>
                                  </m:fName>
                                  <m:e>
                                    <m:r>
                                      <a:rPr lang="en-US" sz="2000" b="0" i="1" smtClean="0">
                                        <a:latin typeface="Cambria Math" panose="02040503050406030204" pitchFamily="18" charset="0"/>
                                        <a:ea typeface="Cambria Math" panose="02040503050406030204" pitchFamily="18" charset="0"/>
                                      </a:rPr>
                                      <m:t>𝐸</m:t>
                                    </m:r>
                                  </m:e>
                                </m:func>
                              </m:den>
                            </m:f>
                          </m:e>
                        </m:d>
                      </m:e>
                    </m:d>
                  </m:oMath>
                </a14:m>
                <a:endParaRPr lang="en-US" sz="2000" dirty="0"/>
              </a:p>
            </p:txBody>
          </p:sp>
        </mc:Choice>
        <mc:Fallback xmlns="">
          <p:sp>
            <p:nvSpPr>
              <p:cNvPr id="12" name="TextBox 11">
                <a:extLst>
                  <a:ext uri="{FF2B5EF4-FFF2-40B4-BE49-F238E27FC236}">
                    <a16:creationId xmlns:a16="http://schemas.microsoft.com/office/drawing/2014/main" id="{9FE648CE-C780-4304-8DCC-6C861B0D054E}"/>
                  </a:ext>
                </a:extLst>
              </p:cNvPr>
              <p:cNvSpPr txBox="1">
                <a:spLocks noRot="1" noChangeAspect="1" noMove="1" noResize="1" noEditPoints="1" noAdjustHandles="1" noChangeArrowheads="1" noChangeShapeType="1" noTextEdit="1"/>
              </p:cNvSpPr>
              <p:nvPr/>
            </p:nvSpPr>
            <p:spPr>
              <a:xfrm>
                <a:off x="179512" y="3995772"/>
                <a:ext cx="3507179" cy="552972"/>
              </a:xfrm>
              <a:prstGeom prst="rect">
                <a:avLst/>
              </a:prstGeom>
              <a:blipFill>
                <a:blip r:embed="rId6"/>
                <a:stretch>
                  <a:fillRect l="-1389" b="-5495"/>
                </a:stretch>
              </a:blipFill>
            </p:spPr>
            <p:txBody>
              <a:bodyPr/>
              <a:lstStyle/>
              <a:p>
                <a:r>
                  <a:rPr lang="en-US">
                    <a:noFill/>
                  </a:rPr>
                  <a:t> </a:t>
                </a:r>
              </a:p>
            </p:txBody>
          </p:sp>
        </mc:Fallback>
      </mc:AlternateContent>
    </p:spTree>
    <p:extLst>
      <p:ext uri="{BB962C8B-B14F-4D97-AF65-F5344CB8AC3E}">
        <p14:creationId xmlns:p14="http://schemas.microsoft.com/office/powerpoint/2010/main" val="4120347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647272" y="6165304"/>
            <a:ext cx="365760" cy="365125"/>
          </a:xfrm>
        </p:spPr>
        <p:txBody>
          <a:bodyPr/>
          <a:lstStyle/>
          <a:p>
            <a:fld id="{D2D8002D-B5B0-4BAC-B1F6-782DDCCE6D9C}" type="slidenum">
              <a:rPr kumimoji="1" lang="ja-JP" altLang="en-US" smtClean="0"/>
              <a:pPr/>
              <a:t>64</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lstStyle/>
          <a:p>
            <a:r>
              <a:rPr lang="en-US" altLang="ja-JP" sz="2400" dirty="0"/>
              <a:t>3. Model for the solar transmittance of multi-span greenhouse </a:t>
            </a: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t>Soriano et al. (2004)</a:t>
            </a:r>
            <a:endParaRPr kumimoji="1" lang="ja-JP" altLang="en-US" dirty="0"/>
          </a:p>
        </p:txBody>
      </p:sp>
      <p:sp>
        <p:nvSpPr>
          <p:cNvPr id="6" name="TextBox 5">
            <a:extLst>
              <a:ext uri="{FF2B5EF4-FFF2-40B4-BE49-F238E27FC236}">
                <a16:creationId xmlns:a16="http://schemas.microsoft.com/office/drawing/2014/main" id="{4A98DACF-42CF-4B4B-BA15-83BC96A7B172}"/>
              </a:ext>
            </a:extLst>
          </p:cNvPr>
          <p:cNvSpPr txBox="1"/>
          <p:nvPr/>
        </p:nvSpPr>
        <p:spPr>
          <a:xfrm>
            <a:off x="179512" y="620688"/>
            <a:ext cx="2704587" cy="369332"/>
          </a:xfrm>
          <a:prstGeom prst="rect">
            <a:avLst/>
          </a:prstGeom>
          <a:noFill/>
        </p:spPr>
        <p:txBody>
          <a:bodyPr wrap="none" rtlCol="0">
            <a:spAutoFit/>
          </a:bodyPr>
          <a:lstStyle/>
          <a:p>
            <a:r>
              <a:rPr lang="en-US" dirty="0"/>
              <a:t>Case 2: if </a:t>
            </a:r>
            <a:r>
              <a:rPr lang="en-US" altLang="ja-JP" dirty="0"/>
              <a:t>β &lt;= E &lt; 2β</a:t>
            </a:r>
            <a:endParaRPr lang="en-US" dirty="0"/>
          </a:p>
        </p:txBody>
      </p:sp>
    </p:spTree>
    <p:extLst>
      <p:ext uri="{BB962C8B-B14F-4D97-AF65-F5344CB8AC3E}">
        <p14:creationId xmlns:p14="http://schemas.microsoft.com/office/powerpoint/2010/main" val="628637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647272" y="6165304"/>
            <a:ext cx="365760" cy="365125"/>
          </a:xfrm>
        </p:spPr>
        <p:txBody>
          <a:bodyPr/>
          <a:lstStyle/>
          <a:p>
            <a:fld id="{D2D8002D-B5B0-4BAC-B1F6-782DDCCE6D9C}" type="slidenum">
              <a:rPr kumimoji="1" lang="ja-JP" altLang="en-US" smtClean="0"/>
              <a:pPr/>
              <a:t>65</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lstStyle/>
          <a:p>
            <a:r>
              <a:rPr lang="en-US" altLang="ja-JP" sz="2400" dirty="0"/>
              <a:t>3. Model for the solar transmittance of multi-span greenhouse </a:t>
            </a: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t>Soriano et al. (2004)</a:t>
            </a:r>
            <a:endParaRPr kumimoji="1" lang="ja-JP" altLang="en-US" dirty="0"/>
          </a:p>
        </p:txBody>
      </p:sp>
      <p:sp>
        <p:nvSpPr>
          <p:cNvPr id="6" name="TextBox 5">
            <a:extLst>
              <a:ext uri="{FF2B5EF4-FFF2-40B4-BE49-F238E27FC236}">
                <a16:creationId xmlns:a16="http://schemas.microsoft.com/office/drawing/2014/main" id="{4A98DACF-42CF-4B4B-BA15-83BC96A7B172}"/>
              </a:ext>
            </a:extLst>
          </p:cNvPr>
          <p:cNvSpPr txBox="1"/>
          <p:nvPr/>
        </p:nvSpPr>
        <p:spPr>
          <a:xfrm>
            <a:off x="179512" y="620688"/>
            <a:ext cx="2850460" cy="369332"/>
          </a:xfrm>
          <a:prstGeom prst="rect">
            <a:avLst/>
          </a:prstGeom>
          <a:noFill/>
        </p:spPr>
        <p:txBody>
          <a:bodyPr wrap="none" rtlCol="0">
            <a:spAutoFit/>
          </a:bodyPr>
          <a:lstStyle/>
          <a:p>
            <a:r>
              <a:rPr lang="en-US" dirty="0"/>
              <a:t>Case 3: if 2</a:t>
            </a:r>
            <a:r>
              <a:rPr lang="en-US" altLang="ja-JP" dirty="0"/>
              <a:t>β &lt;= E &lt; 3β</a:t>
            </a:r>
            <a:endParaRPr lang="en-US" dirty="0"/>
          </a:p>
        </p:txBody>
      </p:sp>
    </p:spTree>
    <p:extLst>
      <p:ext uri="{BB962C8B-B14F-4D97-AF65-F5344CB8AC3E}">
        <p14:creationId xmlns:p14="http://schemas.microsoft.com/office/powerpoint/2010/main" val="3102400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647272" y="6165304"/>
            <a:ext cx="365760" cy="365125"/>
          </a:xfrm>
        </p:spPr>
        <p:txBody>
          <a:bodyPr/>
          <a:lstStyle/>
          <a:p>
            <a:fld id="{D2D8002D-B5B0-4BAC-B1F6-782DDCCE6D9C}" type="slidenum">
              <a:rPr kumimoji="1" lang="ja-JP" altLang="en-US" smtClean="0"/>
              <a:pPr/>
              <a:t>66</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lstStyle/>
          <a:p>
            <a:r>
              <a:rPr lang="en-US" altLang="ja-JP" sz="2400" dirty="0"/>
              <a:t>3. Model for the solar transmittance of multi-span greenhouse </a:t>
            </a: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r>
              <a:rPr kumimoji="1" lang="it-IT" altLang="ja-JP" dirty="0"/>
              <a:t>Soriano et al. (2004)</a:t>
            </a:r>
            <a:endParaRPr kumimoji="1" lang="ja-JP" altLang="en-US" dirty="0"/>
          </a:p>
        </p:txBody>
      </p:sp>
      <p:sp>
        <p:nvSpPr>
          <p:cNvPr id="6" name="TextBox 5">
            <a:extLst>
              <a:ext uri="{FF2B5EF4-FFF2-40B4-BE49-F238E27FC236}">
                <a16:creationId xmlns:a16="http://schemas.microsoft.com/office/drawing/2014/main" id="{4A98DACF-42CF-4B4B-BA15-83BC96A7B172}"/>
              </a:ext>
            </a:extLst>
          </p:cNvPr>
          <p:cNvSpPr txBox="1"/>
          <p:nvPr/>
        </p:nvSpPr>
        <p:spPr>
          <a:xfrm>
            <a:off x="179512" y="620688"/>
            <a:ext cx="2234907" cy="369332"/>
          </a:xfrm>
          <a:prstGeom prst="rect">
            <a:avLst/>
          </a:prstGeom>
          <a:noFill/>
        </p:spPr>
        <p:txBody>
          <a:bodyPr wrap="none" rtlCol="0">
            <a:spAutoFit/>
          </a:bodyPr>
          <a:lstStyle/>
          <a:p>
            <a:r>
              <a:rPr lang="en-US" dirty="0"/>
              <a:t>Case 4: if 3</a:t>
            </a:r>
            <a:r>
              <a:rPr lang="en-US" altLang="ja-JP" dirty="0"/>
              <a:t>β &lt;= E</a:t>
            </a:r>
            <a:endParaRPr lang="en-US" dirty="0"/>
          </a:p>
        </p:txBody>
      </p:sp>
      <p:sp>
        <p:nvSpPr>
          <p:cNvPr id="7" name="TextBox 6">
            <a:extLst>
              <a:ext uri="{FF2B5EF4-FFF2-40B4-BE49-F238E27FC236}">
                <a16:creationId xmlns:a16="http://schemas.microsoft.com/office/drawing/2014/main" id="{FE0C0601-F4D3-4EB6-A749-D339EB1E5E64}"/>
              </a:ext>
            </a:extLst>
          </p:cNvPr>
          <p:cNvSpPr txBox="1"/>
          <p:nvPr/>
        </p:nvSpPr>
        <p:spPr>
          <a:xfrm>
            <a:off x="89756" y="4931876"/>
            <a:ext cx="8964488" cy="954107"/>
          </a:xfrm>
          <a:prstGeom prst="rect">
            <a:avLst/>
          </a:prstGeom>
          <a:noFill/>
        </p:spPr>
        <p:txBody>
          <a:bodyPr wrap="square" rtlCol="0">
            <a:spAutoFit/>
          </a:bodyPr>
          <a:lstStyle/>
          <a:p>
            <a:r>
              <a:rPr lang="en-US" sz="2800" u="sng" dirty="0"/>
              <a:t>If the sun passes the noon, the direction of solar radiation becomes opposite!!</a:t>
            </a:r>
          </a:p>
        </p:txBody>
      </p:sp>
    </p:spTree>
    <p:extLst>
      <p:ext uri="{BB962C8B-B14F-4D97-AF65-F5344CB8AC3E}">
        <p14:creationId xmlns:p14="http://schemas.microsoft.com/office/powerpoint/2010/main" val="394978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67</a:t>
            </a:fld>
            <a:endParaRPr kumimoji="1" lang="ja-JP" altLang="en-US"/>
          </a:p>
        </p:txBody>
      </p:sp>
      <mc:AlternateContent xmlns:mc="http://schemas.openxmlformats.org/markup-compatibility/2006" xmlns:a14="http://schemas.microsoft.com/office/drawing/2010/main">
        <mc:Choice Requires="a14">
          <p:sp>
            <p:nvSpPr>
              <p:cNvPr id="13" name="Rectangle 12"/>
              <p:cNvSpPr/>
              <p:nvPr/>
            </p:nvSpPr>
            <p:spPr>
              <a:xfrm>
                <a:off x="605786" y="2060848"/>
                <a:ext cx="8252784" cy="55297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opv</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 </m:t>
                          </m:r>
                          <m:r>
                            <m:rPr>
                              <m:sty m:val="p"/>
                            </m:rPr>
                            <a:rPr lang="en-US" sz="2000">
                              <a:latin typeface="Cambria Math" panose="02040503050406030204" pitchFamily="18" charset="0"/>
                            </a:rPr>
                            <m:t>Tr</m:t>
                          </m:r>
                        </m:e>
                        <m:sub>
                          <m:r>
                            <m:rPr>
                              <m:sty m:val="p"/>
                            </m:rPr>
                            <a:rPr lang="en-US" sz="2000">
                              <a:latin typeface="Cambria Math" panose="02040503050406030204" pitchFamily="18" charset="0"/>
                            </a:rPr>
                            <m:t>opv</m:t>
                          </m:r>
                        </m:sub>
                      </m:sSub>
                      <m:d>
                        <m:dPr>
                          <m:begChr m:val="{"/>
                          <m:endChr m:val="}"/>
                          <m:ctrlPr>
                            <a:rPr lang="en-US" sz="2000" i="1">
                              <a:latin typeface="Cambria Math" panose="02040503050406030204" pitchFamily="18" charset="0"/>
                            </a:rPr>
                          </m:ctrlPr>
                        </m:dPr>
                        <m:e>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r</m:t>
                                  </m:r>
                                </m:e>
                                <m:sub>
                                  <m:r>
                                    <m:rPr>
                                      <m:sty m:val="p"/>
                                    </m:rPr>
                                    <a:rPr lang="en-US" sz="2000" i="0">
                                      <a:latin typeface="Cambria Math" panose="02040503050406030204" pitchFamily="18" charset="0"/>
                                    </a:rPr>
                                    <m:t>opv</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𝐼</m:t>
                                  </m:r>
                                </m:e>
                                <m:sub>
                                  <m:r>
                                    <a:rPr lang="en-US" sz="2000" i="1">
                                      <a:latin typeface="Cambria Math" panose="02040503050406030204" pitchFamily="18" charset="0"/>
                                    </a:rPr>
                                    <m:t>𝑚𝑢𝑙𝑡𝑖𝑠𝑝𝑎𝑛</m:t>
                                  </m:r>
                                </m:sub>
                              </m:sSub>
                              <m:r>
                                <a:rPr lang="en-US" sz="2000" i="0">
                                  <a:latin typeface="Cambria Math" panose="02040503050406030204" pitchFamily="18" charset="0"/>
                                </a:rPr>
                                <m:t>+ </m:t>
                              </m:r>
                              <m:d>
                                <m:dPr>
                                  <m:ctrlPr>
                                    <a:rPr lang="en-US" sz="2000" i="1">
                                      <a:latin typeface="Cambria Math" panose="02040503050406030204" pitchFamily="18" charset="0"/>
                                    </a:rPr>
                                  </m:ctrlPr>
                                </m:dPr>
                                <m:e>
                                  <m:r>
                                    <a:rPr lang="en-US" sz="2000" i="0">
                                      <a:latin typeface="Cambria Math" panose="02040503050406030204" pitchFamily="18" charset="0"/>
                                    </a:rPr>
                                    <m:t>1−</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r</m:t>
                                      </m:r>
                                    </m:e>
                                    <m:sub>
                                      <m:r>
                                        <m:rPr>
                                          <m:sty m:val="p"/>
                                        </m:rPr>
                                        <a:rPr lang="en-US" sz="2000" i="0">
                                          <a:latin typeface="Cambria Math" panose="02040503050406030204" pitchFamily="18" charset="0"/>
                                        </a:rPr>
                                        <m:t>opv</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𝑚𝑢𝑙𝑡𝑖𝑠𝑝𝑎𝑛</m:t>
                                  </m:r>
                                </m:sub>
                              </m:sSub>
                            </m:e>
                          </m:d>
                        </m:e>
                      </m:d>
                    </m:oMath>
                  </m:oMathPara>
                </a14:m>
                <a:endParaRPr lang="en-US" sz="2000" dirty="0">
                  <a:latin typeface="Arial" panose="020B0604020202020204" pitchFamily="34" charset="0"/>
                  <a:cs typeface="Arial" panose="020B060402020202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605786" y="2060848"/>
                <a:ext cx="8252784" cy="552972"/>
              </a:xfrm>
              <a:prstGeom prst="rect">
                <a:avLst/>
              </a:prstGeom>
              <a:blipFill>
                <a:blip r:embed="rId3"/>
                <a:stretch>
                  <a:fillRect/>
                </a:stretch>
              </a:blipFill>
            </p:spPr>
            <p:txBody>
              <a:bodyPr/>
              <a:lstStyle/>
              <a:p>
                <a:r>
                  <a:rPr lang="en-US">
                    <a:noFill/>
                  </a:rPr>
                  <a:t> </a:t>
                </a:r>
              </a:p>
            </p:txBody>
          </p:sp>
        </mc:Fallback>
      </mc:AlternateContent>
      <p:sp>
        <p:nvSpPr>
          <p:cNvPr id="15" name="Rectangle 14"/>
          <p:cNvSpPr/>
          <p:nvPr/>
        </p:nvSpPr>
        <p:spPr>
          <a:xfrm>
            <a:off x="577651" y="3212976"/>
            <a:ext cx="7891696" cy="707886"/>
          </a:xfrm>
          <a:prstGeom prst="rect">
            <a:avLst/>
          </a:prstGeom>
        </p:spPr>
        <p:txBody>
          <a:bodyPr wrap="square">
            <a:spAutoFit/>
          </a:bodyPr>
          <a:lstStyle/>
          <a:p>
            <a:pPr algn="just"/>
            <a:r>
              <a:rPr lang="en-US" sz="2000" dirty="0">
                <a:latin typeface="Arial" panose="020B0604020202020204" pitchFamily="34" charset="0"/>
                <a:ea typeface="MS Mincho" panose="02020609040205080304" pitchFamily="49" charset="-128"/>
                <a:cs typeface="Arial" panose="020B0604020202020204" pitchFamily="34" charset="0"/>
              </a:rPr>
              <a:t>(If the simulation date is </a:t>
            </a:r>
            <a:r>
              <a:rPr lang="en-US" sz="2000" u="sng" dirty="0">
                <a:latin typeface="Arial" panose="020B0604020202020204" pitchFamily="34" charset="0"/>
                <a:ea typeface="MS Mincho" panose="02020609040205080304" pitchFamily="49" charset="-128"/>
                <a:cs typeface="Arial" panose="020B0604020202020204" pitchFamily="34" charset="0"/>
              </a:rPr>
              <a:t>during the period when deploying shading curtain</a:t>
            </a:r>
            <a:r>
              <a:rPr lang="en-US" sz="2000" dirty="0">
                <a:latin typeface="Arial" panose="020B0604020202020204" pitchFamily="34" charset="0"/>
                <a:ea typeface="MS Mincho" panose="02020609040205080304" pitchFamily="49" charset="-128"/>
                <a:cs typeface="Arial" panose="020B0604020202020204" pitchFamily="34" charset="0"/>
              </a:rPr>
              <a:t>)</a:t>
            </a:r>
            <a:endParaRPr lang="en-US" sz="2000" dirty="0">
              <a:effectLst/>
              <a:latin typeface="Arial" panose="020B0604020202020204" pitchFamily="34" charset="0"/>
              <a:ea typeface="MS Mincho" panose="02020609040205080304" pitchFamily="49"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6" name="Rectangle 15"/>
              <p:cNvSpPr/>
              <p:nvPr/>
            </p:nvSpPr>
            <p:spPr>
              <a:xfrm>
                <a:off x="1109462" y="3923164"/>
                <a:ext cx="3208186" cy="4274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i="0">
                              <a:latin typeface="Cambria Math" panose="02040503050406030204" pitchFamily="18" charset="0"/>
                            </a:rPr>
                            <m:t>plant</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Tr</m:t>
                          </m:r>
                        </m:e>
                        <m:sub>
                          <m:r>
                            <m:rPr>
                              <m:sty m:val="p"/>
                            </m:rPr>
                            <a:rPr lang="en-US" sz="2000" i="0">
                              <a:latin typeface="Cambria Math" panose="02040503050406030204" pitchFamily="18" charset="0"/>
                            </a:rPr>
                            <m:t>curtain</m:t>
                          </m:r>
                        </m:sub>
                      </m:sSub>
                      <m:r>
                        <m:rPr>
                          <m:nor/>
                        </m:rPr>
                        <a:rPr lang="en-US" sz="2000" b="0" i="0" smtClean="0">
                          <a:latin typeface="Arial" panose="020B0604020202020204" pitchFamily="34" charset="0"/>
                          <a:cs typeface="Arial" panose="020B0604020202020204" pitchFamily="34" charset="0"/>
                        </a:rPr>
                        <m:t>∗ </m:t>
                      </m:r>
                      <m:r>
                        <m:rPr>
                          <m:nor/>
                        </m:rPr>
                        <a:rPr lang="en-US" sz="2000" dirty="0">
                          <a:latin typeface="Arial" panose="020B0604020202020204" pitchFamily="34" charset="0"/>
                          <a:ea typeface="Cambria Math" panose="02040503050406030204" pitchFamily="18" charset="0"/>
                          <a:cs typeface="Arial" panose="020B0604020202020204" pitchFamily="34" charset="0"/>
                        </a:rPr>
                        <m:t>I</m:t>
                      </m:r>
                      <m:r>
                        <m:rPr>
                          <m:nor/>
                        </m:rPr>
                        <a:rPr lang="en-US" sz="2000" baseline="-25000" dirty="0">
                          <a:latin typeface="Arial" panose="020B0604020202020204" pitchFamily="34" charset="0"/>
                          <a:ea typeface="Cambria Math" panose="02040503050406030204" pitchFamily="18" charset="0"/>
                          <a:cs typeface="Arial" panose="020B0604020202020204" pitchFamily="34" charset="0"/>
                        </a:rPr>
                        <m:t>ghStructure</m:t>
                      </m:r>
                    </m:oMath>
                  </m:oMathPara>
                </a14:m>
                <a:endParaRPr lang="en-US" sz="2000" dirty="0">
                  <a:latin typeface="Arial" panose="020B0604020202020204" pitchFamily="34" charset="0"/>
                  <a:cs typeface="Arial" panose="020B060402020202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109462" y="3923164"/>
                <a:ext cx="3208186" cy="427425"/>
              </a:xfrm>
              <a:prstGeom prst="rect">
                <a:avLst/>
              </a:prstGeom>
              <a:blipFill>
                <a:blip r:embed="rId4"/>
                <a:stretch>
                  <a:fillRect b="-10000"/>
                </a:stretch>
              </a:blipFill>
            </p:spPr>
            <p:txBody>
              <a:bodyPr/>
              <a:lstStyle/>
              <a:p>
                <a:r>
                  <a:rPr lang="en-US">
                    <a:noFill/>
                  </a:rPr>
                  <a:t> </a:t>
                </a:r>
              </a:p>
            </p:txBody>
          </p:sp>
        </mc:Fallback>
      </mc:AlternateContent>
      <p:sp>
        <p:nvSpPr>
          <p:cNvPr id="17" name="Rectangle 16"/>
          <p:cNvSpPr/>
          <p:nvPr/>
        </p:nvSpPr>
        <p:spPr>
          <a:xfrm>
            <a:off x="568504" y="4355212"/>
            <a:ext cx="8184430" cy="707886"/>
          </a:xfrm>
          <a:prstGeom prst="rect">
            <a:avLst/>
          </a:prstGeom>
        </p:spPr>
        <p:txBody>
          <a:bodyPr wrap="square">
            <a:spAutoFit/>
          </a:bodyPr>
          <a:lstStyle/>
          <a:p>
            <a:pPr algn="just"/>
            <a:r>
              <a:rPr lang="en-US" sz="2000" dirty="0">
                <a:latin typeface="Arial" panose="020B0604020202020204" pitchFamily="34" charset="0"/>
                <a:ea typeface="MS Mincho" panose="02020609040205080304" pitchFamily="49" charset="-128"/>
                <a:cs typeface="Arial" panose="020B0604020202020204" pitchFamily="34" charset="0"/>
              </a:rPr>
              <a:t>(Else if the simulation date is </a:t>
            </a:r>
            <a:r>
              <a:rPr lang="en-US" sz="2000" u="sng" dirty="0">
                <a:latin typeface="Arial" panose="020B0604020202020204" pitchFamily="34" charset="0"/>
                <a:ea typeface="MS Mincho" panose="02020609040205080304" pitchFamily="49" charset="-128"/>
                <a:cs typeface="Arial" panose="020B0604020202020204" pitchFamily="34" charset="0"/>
              </a:rPr>
              <a:t>out of the period when deploying shading curtain</a:t>
            </a:r>
            <a:r>
              <a:rPr lang="en-US" sz="2000" dirty="0">
                <a:latin typeface="Arial" panose="020B0604020202020204" pitchFamily="34" charset="0"/>
                <a:ea typeface="MS Mincho" panose="02020609040205080304" pitchFamily="49" charset="-128"/>
                <a:cs typeface="Arial" panose="020B0604020202020204" pitchFamily="34" charset="0"/>
              </a:rPr>
              <a:t>)</a:t>
            </a:r>
          </a:p>
        </p:txBody>
      </p:sp>
      <mc:AlternateContent xmlns:mc="http://schemas.openxmlformats.org/markup-compatibility/2006" xmlns:a14="http://schemas.microsoft.com/office/drawing/2010/main">
        <mc:Choice Requires="a14">
          <p:sp>
            <p:nvSpPr>
              <p:cNvPr id="18" name="Rectangle 17"/>
              <p:cNvSpPr/>
              <p:nvPr/>
            </p:nvSpPr>
            <p:spPr>
              <a:xfrm>
                <a:off x="1107903" y="5085184"/>
                <a:ext cx="2149371" cy="4274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i="0">
                              <a:latin typeface="Cambria Math" panose="02040503050406030204" pitchFamily="18" charset="0"/>
                            </a:rPr>
                            <m:t>pl</m:t>
                          </m:r>
                          <m:r>
                            <a:rPr lang="en-US" sz="2000" b="0" i="1" smtClean="0">
                              <a:latin typeface="Cambria Math" panose="02040503050406030204" pitchFamily="18" charset="0"/>
                            </a:rPr>
                            <m:t>𝑎𝑛𝑡</m:t>
                          </m:r>
                        </m:sub>
                      </m:sSub>
                      <m:r>
                        <a:rPr lang="en-US" sz="2000" i="0">
                          <a:latin typeface="Cambria Math" panose="02040503050406030204" pitchFamily="18" charset="0"/>
                        </a:rPr>
                        <m:t>=</m:t>
                      </m:r>
                      <m:r>
                        <m:rPr>
                          <m:nor/>
                        </m:rPr>
                        <a:rPr lang="en-US" sz="2000" dirty="0">
                          <a:latin typeface="Arial" panose="020B0604020202020204" pitchFamily="34" charset="0"/>
                          <a:ea typeface="Cambria Math" panose="02040503050406030204" pitchFamily="18" charset="0"/>
                          <a:cs typeface="Arial" panose="020B0604020202020204" pitchFamily="34" charset="0"/>
                        </a:rPr>
                        <m:t>I</m:t>
                      </m:r>
                      <m:r>
                        <m:rPr>
                          <m:nor/>
                        </m:rPr>
                        <a:rPr lang="en-US" sz="2000" baseline="-25000" dirty="0">
                          <a:latin typeface="Arial" panose="020B0604020202020204" pitchFamily="34" charset="0"/>
                          <a:ea typeface="Cambria Math" panose="02040503050406030204" pitchFamily="18" charset="0"/>
                          <a:cs typeface="Arial" panose="020B0604020202020204" pitchFamily="34" charset="0"/>
                        </a:rPr>
                        <m:t>ghStructure</m:t>
                      </m:r>
                    </m:oMath>
                  </m:oMathPara>
                </a14:m>
                <a:endParaRPr lang="en-US" sz="20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107903" y="5085184"/>
                <a:ext cx="2149371" cy="427425"/>
              </a:xfrm>
              <a:prstGeom prst="rect">
                <a:avLst/>
              </a:prstGeom>
              <a:blipFill>
                <a:blip r:embed="rId5"/>
                <a:stretch>
                  <a:fillRect b="-10000"/>
                </a:stretch>
              </a:blipFill>
            </p:spPr>
            <p:txBody>
              <a:bodyPr/>
              <a:lstStyle/>
              <a:p>
                <a:r>
                  <a:rPr lang="en-US">
                    <a:noFill/>
                  </a:rPr>
                  <a:t> </a:t>
                </a:r>
              </a:p>
            </p:txBody>
          </p:sp>
        </mc:Fallback>
      </mc:AlternateContent>
      <p:sp>
        <p:nvSpPr>
          <p:cNvPr id="23" name="タイトル 3">
            <a:extLst>
              <a:ext uri="{FF2B5EF4-FFF2-40B4-BE49-F238E27FC236}">
                <a16:creationId xmlns:a16="http://schemas.microsoft.com/office/drawing/2014/main" id="{376A961B-D76F-48C2-B817-59828BBBFBA1}"/>
              </a:ext>
            </a:extLst>
          </p:cNvPr>
          <p:cNvSpPr>
            <a:spLocks noGrp="1"/>
          </p:cNvSpPr>
          <p:nvPr>
            <p:ph type="title"/>
          </p:nvPr>
        </p:nvSpPr>
        <p:spPr>
          <a:xfrm>
            <a:off x="0" y="-24"/>
            <a:ext cx="9144000" cy="642942"/>
          </a:xfrm>
        </p:spPr>
        <p:txBody>
          <a:bodyPr>
            <a:normAutofit/>
          </a:bodyPr>
          <a:lstStyle/>
          <a:p>
            <a:r>
              <a:rPr lang="en-US" altLang="ja-JP" sz="2400" u="sng" dirty="0">
                <a:solidFill>
                  <a:schemeClr val="tx1"/>
                </a:solidFill>
              </a:rPr>
              <a:t>4. Model for light intensity to plants</a:t>
            </a:r>
          </a:p>
        </p:txBody>
      </p:sp>
      <p:cxnSp>
        <p:nvCxnSpPr>
          <p:cNvPr id="24" name="Straight Connector 23">
            <a:extLst>
              <a:ext uri="{FF2B5EF4-FFF2-40B4-BE49-F238E27FC236}">
                <a16:creationId xmlns:a16="http://schemas.microsoft.com/office/drawing/2014/main" id="{3C4B7028-CBFF-4EE2-8B8B-31461291395A}"/>
              </a:ext>
            </a:extLst>
          </p:cNvPr>
          <p:cNvCxnSpPr>
            <a:cxnSpLocks/>
          </p:cNvCxnSpPr>
          <p:nvPr/>
        </p:nvCxnSpPr>
        <p:spPr>
          <a:xfrm>
            <a:off x="2979084" y="1844824"/>
            <a:ext cx="116086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694A2C1-C0F7-483D-B482-A1E337096ED1}"/>
                  </a:ext>
                </a:extLst>
              </p:cNvPr>
              <p:cNvSpPr/>
              <p:nvPr/>
            </p:nvSpPr>
            <p:spPr>
              <a:xfrm>
                <a:off x="579116" y="1382068"/>
                <a:ext cx="3754682"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𝑚𝑢𝑙𝑡𝑖𝑠𝑝𝑎𝑛</m:t>
                          </m:r>
                        </m:sub>
                      </m:sSub>
                      <m:r>
                        <a:rPr lang="en-US" sz="2000" i="0">
                          <a:latin typeface="Cambria Math" panose="02040503050406030204" pitchFamily="18" charset="0"/>
                        </a:rPr>
                        <m:t>=</m:t>
                      </m:r>
                      <m:r>
                        <a:rPr lang="en-US" sz="2000" b="0" i="1" smtClean="0">
                          <a:latin typeface="Cambria Math" panose="02040503050406030204" pitchFamily="18" charset="0"/>
                        </a:rPr>
                        <m:t>𝑇</m:t>
                      </m:r>
                      <m:r>
                        <a:rPr lang="en-US" sz="2000" b="0" i="1" baseline="-25000" smtClean="0">
                          <a:latin typeface="Cambria Math" panose="02040503050406030204" pitchFamily="18" charset="0"/>
                        </a:rPr>
                        <m:t>𝑚𝑢𝑙𝑡𝑖𝑆𝑝𝑎𝑛</m:t>
                      </m:r>
                      <m:d>
                        <m:dPr>
                          <m:ctrlPr>
                            <a:rPr lang="en-US" sz="2000" i="1">
                              <a:latin typeface="Cambria Math" panose="02040503050406030204" pitchFamily="18" charset="0"/>
                            </a:rPr>
                          </m:ctrlPr>
                        </m:dPr>
                        <m:e>
                          <m:r>
                            <a:rPr lang="en-US" sz="2000">
                              <a:latin typeface="Cambria Math" panose="02040503050406030204" pitchFamily="18" charset="0"/>
                            </a:rPr>
                            <m:t> </m:t>
                          </m:r>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DH</m:t>
                              </m:r>
                            </m:sub>
                          </m:sSub>
                          <m:r>
                            <a:rPr lang="en-US" sz="2000" b="0" i="0">
                              <a:latin typeface="Cambria Math" panose="02040503050406030204" pitchFamily="18" charset="0"/>
                            </a:rPr>
                            <m:t>+</m:t>
                          </m:r>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S</m:t>
                              </m:r>
                            </m:sub>
                          </m:sSub>
                        </m:e>
                      </m:d>
                    </m:oMath>
                  </m:oMathPara>
                </a14:m>
                <a:endParaRPr lang="en-US" sz="2000" dirty="0">
                  <a:latin typeface="Arial" panose="020B0604020202020204" pitchFamily="34" charset="0"/>
                  <a:cs typeface="Arial" panose="020B0604020202020204" pitchFamily="34" charset="0"/>
                </a:endParaRPr>
              </a:p>
            </p:txBody>
          </p:sp>
        </mc:Choice>
        <mc:Fallback xmlns="">
          <p:sp>
            <p:nvSpPr>
              <p:cNvPr id="14" name="Rectangle 13">
                <a:extLst>
                  <a:ext uri="{FF2B5EF4-FFF2-40B4-BE49-F238E27FC236}">
                    <a16:creationId xmlns:a16="http://schemas.microsoft.com/office/drawing/2014/main" id="{1694A2C1-C0F7-483D-B482-A1E337096ED1}"/>
                  </a:ext>
                </a:extLst>
              </p:cNvPr>
              <p:cNvSpPr>
                <a:spLocks noRot="1" noChangeAspect="1" noMove="1" noResize="1" noEditPoints="1" noAdjustHandles="1" noChangeArrowheads="1" noChangeShapeType="1" noTextEdit="1"/>
              </p:cNvSpPr>
              <p:nvPr/>
            </p:nvSpPr>
            <p:spPr>
              <a:xfrm>
                <a:off x="579116" y="1382068"/>
                <a:ext cx="3754682" cy="423770"/>
              </a:xfrm>
              <a:prstGeom prst="rect">
                <a:avLst/>
              </a:prstGeom>
              <a:blipFill>
                <a:blip r:embed="rId6"/>
                <a:stretch>
                  <a:fillRect b="-10145"/>
                </a:stretch>
              </a:blipFill>
            </p:spPr>
            <p:txBody>
              <a:bodyPr/>
              <a:lstStyle/>
              <a:p>
                <a:r>
                  <a:rPr lang="en-US">
                    <a:noFill/>
                  </a:rPr>
                  <a:t> </a:t>
                </a:r>
              </a:p>
            </p:txBody>
          </p:sp>
        </mc:Fallback>
      </mc:AlternateContent>
      <p:sp>
        <p:nvSpPr>
          <p:cNvPr id="20" name="Callout: Bent Line 19">
            <a:extLst>
              <a:ext uri="{FF2B5EF4-FFF2-40B4-BE49-F238E27FC236}">
                <a16:creationId xmlns:a16="http://schemas.microsoft.com/office/drawing/2014/main" id="{BB9409E2-F2E8-4FC7-A70B-1A44829D3572}"/>
              </a:ext>
            </a:extLst>
          </p:cNvPr>
          <p:cNvSpPr/>
          <p:nvPr/>
        </p:nvSpPr>
        <p:spPr>
          <a:xfrm>
            <a:off x="4961224" y="620688"/>
            <a:ext cx="3931256" cy="1338311"/>
          </a:xfrm>
          <a:prstGeom prst="borderCallout2">
            <a:avLst>
              <a:gd name="adj1" fmla="val 18750"/>
              <a:gd name="adj2" fmla="val -8333"/>
              <a:gd name="adj3" fmla="val 18750"/>
              <a:gd name="adj4" fmla="val -16667"/>
              <a:gd name="adj5" fmla="val 57612"/>
              <a:gd name="adj6" fmla="val -30856"/>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Solar irradiance to horizontal surface, not tilted surface.</a:t>
            </a:r>
          </a:p>
          <a:p>
            <a:r>
              <a:rPr lang="en-US" sz="2000" dirty="0">
                <a:solidFill>
                  <a:schemeClr val="tx1"/>
                </a:solidFill>
              </a:rPr>
              <a:t>Albedo radiation was ignored.</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1F1F31E-A5BF-49F9-B2E9-167BDA58A1CB}"/>
                  </a:ext>
                </a:extLst>
              </p:cNvPr>
              <p:cNvSpPr/>
              <p:nvPr/>
            </p:nvSpPr>
            <p:spPr>
              <a:xfrm>
                <a:off x="577651" y="2655192"/>
                <a:ext cx="3434338" cy="429092"/>
              </a:xfrm>
              <a:prstGeom prst="rect">
                <a:avLst/>
              </a:prstGeom>
            </p:spPr>
            <p:txBody>
              <a:bodyPr wrap="none">
                <a:spAutoFit/>
              </a:bodyPr>
              <a:lstStyle/>
              <a:p>
                <a:r>
                  <a:rPr lang="en-US" sz="2000" dirty="0">
                    <a:latin typeface="Arial" panose="020B0604020202020204" pitchFamily="34" charset="0"/>
                    <a:ea typeface="Cambria Math" panose="02040503050406030204" pitchFamily="18" charset="0"/>
                    <a:cs typeface="Arial" panose="020B0604020202020204" pitchFamily="34" charset="0"/>
                  </a:rPr>
                  <a:t>I</a:t>
                </a:r>
                <a:r>
                  <a:rPr lang="en-US" sz="2000" baseline="-25000" dirty="0" err="1">
                    <a:latin typeface="Arial" panose="020B0604020202020204" pitchFamily="34" charset="0"/>
                    <a:ea typeface="Cambria Math" panose="02040503050406030204" pitchFamily="18" charset="0"/>
                    <a:cs typeface="Arial" panose="020B0604020202020204" pitchFamily="34" charset="0"/>
                  </a:rPr>
                  <a:t>ghStructure</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Tr</m:t>
                        </m:r>
                      </m:e>
                      <m:sub>
                        <m:r>
                          <m:rPr>
                            <m:sty m:val="p"/>
                          </m:rPr>
                          <a:rPr lang="en-US" sz="2000">
                            <a:latin typeface="Cambria Math" panose="02040503050406030204" pitchFamily="18" charset="0"/>
                            <a:ea typeface="Cambria Math" panose="02040503050406030204" pitchFamily="18" charset="0"/>
                          </a:rPr>
                          <m:t>ghStructure</m:t>
                        </m:r>
                      </m:sub>
                    </m:sSub>
                  </m:oMath>
                </a14:m>
                <a:r>
                  <a:rPr lang="en-US" sz="2000" dirty="0">
                    <a:latin typeface="Arial" panose="020B0604020202020204" pitchFamily="34" charset="0"/>
                    <a:ea typeface="Cambria Math" panose="02040503050406030204" pitchFamily="18" charset="0"/>
                    <a:cs typeface="Arial" panose="020B0604020202020204" pitchFamily="34" charset="0"/>
                  </a:rPr>
                  <a:t> * </a:t>
                </a:r>
                <a:r>
                  <a:rPr lang="en-US" sz="2000" dirty="0" err="1">
                    <a:latin typeface="Arial" panose="020B0604020202020204" pitchFamily="34" charset="0"/>
                    <a:ea typeface="Cambria Math" panose="02040503050406030204" pitchFamily="18" charset="0"/>
                    <a:cs typeface="Arial" panose="020B0604020202020204" pitchFamily="34" charset="0"/>
                  </a:rPr>
                  <a:t>I</a:t>
                </a:r>
                <a:r>
                  <a:rPr lang="en-US" sz="2000" baseline="-25000" dirty="0" err="1">
                    <a:latin typeface="Arial" panose="020B0604020202020204" pitchFamily="34" charset="0"/>
                    <a:ea typeface="Cambria Math" panose="02040503050406030204" pitchFamily="18" charset="0"/>
                    <a:cs typeface="Arial" panose="020B0604020202020204" pitchFamily="34" charset="0"/>
                  </a:rPr>
                  <a:t>opv</a:t>
                </a:r>
                <a:endParaRPr lang="en-US" sz="2000" baseline="-25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25" name="Rectangle 24">
                <a:extLst>
                  <a:ext uri="{FF2B5EF4-FFF2-40B4-BE49-F238E27FC236}">
                    <a16:creationId xmlns:a16="http://schemas.microsoft.com/office/drawing/2014/main" id="{B1F1F31E-A5BF-49F9-B2E9-167BDA58A1CB}"/>
                  </a:ext>
                </a:extLst>
              </p:cNvPr>
              <p:cNvSpPr>
                <a:spLocks noRot="1" noChangeAspect="1" noMove="1" noResize="1" noEditPoints="1" noAdjustHandles="1" noChangeArrowheads="1" noChangeShapeType="1" noTextEdit="1"/>
              </p:cNvSpPr>
              <p:nvPr/>
            </p:nvSpPr>
            <p:spPr>
              <a:xfrm>
                <a:off x="577651" y="2655192"/>
                <a:ext cx="3434338" cy="429092"/>
              </a:xfrm>
              <a:prstGeom prst="rect">
                <a:avLst/>
              </a:prstGeom>
              <a:blipFill>
                <a:blip r:embed="rId7"/>
                <a:stretch>
                  <a:fillRect l="-1954" t="-8571"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80549D4-021C-4D00-82C9-E58B025413EE}"/>
                  </a:ext>
                </a:extLst>
              </p:cNvPr>
              <p:cNvSpPr/>
              <p:nvPr/>
            </p:nvSpPr>
            <p:spPr>
              <a:xfrm>
                <a:off x="251520" y="5778951"/>
                <a:ext cx="6338017" cy="427425"/>
              </a:xfrm>
              <a:prstGeom prst="rect">
                <a:avLst/>
              </a:prstGeom>
            </p:spPr>
            <p:txBody>
              <a:bodyPr wrap="none">
                <a:spAutoFit/>
              </a:bodyPr>
              <a:lstStyle/>
              <a:p>
                <a14:m>
                  <m:oMath xmlns:m="http://schemas.openxmlformats.org/officeDocument/2006/math">
                    <m:sSub>
                      <m:sSubPr>
                        <m:ctrlPr>
                          <a:rPr lang="en-US" sz="2000" i="1" smtClean="0">
                            <a:latin typeface="Cambria Math" panose="02040503050406030204" pitchFamily="18" charset="0"/>
                          </a:rPr>
                        </m:ctrlPr>
                      </m:sSubPr>
                      <m:e>
                        <m:r>
                          <m:rPr>
                            <m:sty m:val="p"/>
                          </m:rPr>
                          <a:rPr lang="en-US" altLang="ja-JP" sz="2000" i="1">
                            <a:latin typeface="Cambria Math" panose="02040503050406030204" pitchFamily="18" charset="0"/>
                          </a:rPr>
                          <m:t>I</m:t>
                        </m:r>
                      </m:e>
                      <m:sub>
                        <m:r>
                          <m:rPr>
                            <m:sty m:val="p"/>
                          </m:rPr>
                          <a:rPr lang="en-US" altLang="ja-JP" sz="2000" b="0" i="0" smtClean="0">
                            <a:latin typeface="Cambria Math" panose="02040503050406030204" pitchFamily="18" charset="0"/>
                          </a:rPr>
                          <m:t>plant</m:t>
                        </m:r>
                      </m:sub>
                    </m:sSub>
                    <m:r>
                      <a:rPr lang="en-US" sz="2000" b="0" i="0" smtClean="0">
                        <a:latin typeface="Cambria Math" panose="02040503050406030204" pitchFamily="18" charset="0"/>
                      </a:rPr>
                      <m:t> </m:t>
                    </m:r>
                  </m:oMath>
                </a14:m>
                <a:r>
                  <a:rPr lang="en-US" sz="2000" dirty="0">
                    <a:latin typeface="Arial" panose="020B0604020202020204" pitchFamily="34" charset="0"/>
                    <a:cs typeface="Arial" panose="020B0604020202020204" pitchFamily="34" charset="0"/>
                  </a:rPr>
                  <a:t>[W m</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total solar irradiance to plants on ground</a:t>
                </a:r>
              </a:p>
            </p:txBody>
          </p:sp>
        </mc:Choice>
        <mc:Fallback xmlns="">
          <p:sp>
            <p:nvSpPr>
              <p:cNvPr id="26" name="Rectangle 25">
                <a:extLst>
                  <a:ext uri="{FF2B5EF4-FFF2-40B4-BE49-F238E27FC236}">
                    <a16:creationId xmlns:a16="http://schemas.microsoft.com/office/drawing/2014/main" id="{280549D4-021C-4D00-82C9-E58B025413EE}"/>
                  </a:ext>
                </a:extLst>
              </p:cNvPr>
              <p:cNvSpPr>
                <a:spLocks noRot="1" noChangeAspect="1" noMove="1" noResize="1" noEditPoints="1" noAdjustHandles="1" noChangeArrowheads="1" noChangeShapeType="1" noTextEdit="1"/>
              </p:cNvSpPr>
              <p:nvPr/>
            </p:nvSpPr>
            <p:spPr>
              <a:xfrm>
                <a:off x="251520" y="5778951"/>
                <a:ext cx="6338017" cy="427425"/>
              </a:xfrm>
              <a:prstGeom prst="rect">
                <a:avLst/>
              </a:prstGeom>
              <a:blipFill>
                <a:blip r:embed="rId8"/>
                <a:stretch>
                  <a:fillRect t="-8571" b="-18571"/>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F779D60-B311-4481-9B8B-FC9B97F9FB17}"/>
              </a:ext>
            </a:extLst>
          </p:cNvPr>
          <p:cNvCxnSpPr>
            <a:cxnSpLocks/>
          </p:cNvCxnSpPr>
          <p:nvPr/>
        </p:nvCxnSpPr>
        <p:spPr>
          <a:xfrm>
            <a:off x="1187624" y="4365104"/>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D7B248-7DE9-4B99-9FAD-6DDD2595B7D8}"/>
              </a:ext>
            </a:extLst>
          </p:cNvPr>
          <p:cNvCxnSpPr>
            <a:cxnSpLocks/>
          </p:cNvCxnSpPr>
          <p:nvPr/>
        </p:nvCxnSpPr>
        <p:spPr>
          <a:xfrm>
            <a:off x="1187624" y="5517232"/>
            <a:ext cx="6480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5809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2"/>
          </p:nvPr>
        </p:nvSpPr>
        <p:spPr>
          <a:xfrm>
            <a:off x="8676456" y="6416550"/>
            <a:ext cx="365760" cy="365125"/>
          </a:xfrm>
        </p:spPr>
        <p:txBody>
          <a:bodyPr/>
          <a:lstStyle/>
          <a:p>
            <a:fld id="{D2D8002D-B5B0-4BAC-B1F6-782DDCCE6D9C}" type="slidenum">
              <a:rPr kumimoji="1" lang="ja-JP" altLang="en-US" smtClean="0"/>
              <a:pPr/>
              <a:t>68</a:t>
            </a:fld>
            <a:endParaRPr kumimoji="1" lang="ja-JP" altLang="en-US" dirty="0"/>
          </a:p>
        </p:txBody>
      </p:sp>
      <p:sp>
        <p:nvSpPr>
          <p:cNvPr id="4" name="タイトル 3"/>
          <p:cNvSpPr>
            <a:spLocks noGrp="1"/>
          </p:cNvSpPr>
          <p:nvPr>
            <p:ph type="title"/>
          </p:nvPr>
        </p:nvSpPr>
        <p:spPr>
          <a:xfrm>
            <a:off x="0" y="44624"/>
            <a:ext cx="9144000" cy="642942"/>
          </a:xfrm>
        </p:spPr>
        <p:txBody>
          <a:bodyPr>
            <a:noAutofit/>
          </a:bodyPr>
          <a:lstStyle/>
          <a:p>
            <a:r>
              <a:rPr lang="en-US" altLang="ja-JP" sz="2400" dirty="0">
                <a:effectLst>
                  <a:outerShdw blurRad="38100" dist="38100" dir="2700000" algn="tl">
                    <a:srgbClr val="000000">
                      <a:alpha val="43137"/>
                    </a:srgbClr>
                  </a:outerShdw>
                </a:effectLst>
              </a:rPr>
              <a:t>Simulation result : Energy production and crop yield with variable OPV coverage in the cultivation season</a:t>
            </a:r>
            <a:endParaRPr lang="ja-JP" altLang="en-US" sz="2400" dirty="0">
              <a:effectLst>
                <a:outerShdw blurRad="38100" dist="38100" dir="2700000" algn="tl">
                  <a:srgbClr val="000000">
                    <a:alpha val="43137"/>
                  </a:srgbClr>
                </a:outerShdw>
              </a:effectLst>
            </a:endParaRPr>
          </a:p>
        </p:txBody>
      </p:sp>
      <p:graphicFrame>
        <p:nvGraphicFramePr>
          <p:cNvPr id="5" name="グラフ 4"/>
          <p:cNvGraphicFramePr/>
          <p:nvPr>
            <p:extLst/>
          </p:nvPr>
        </p:nvGraphicFramePr>
        <p:xfrm>
          <a:off x="1" y="877019"/>
          <a:ext cx="9144000" cy="5904656"/>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1654689" y="1756079"/>
            <a:ext cx="938077" cy="369332"/>
          </a:xfrm>
          <a:prstGeom prst="rect">
            <a:avLst/>
          </a:prstGeom>
          <a:noFill/>
        </p:spPr>
        <p:txBody>
          <a:bodyPr wrap="none" rtlCol="0">
            <a:spAutoFit/>
          </a:bodyPr>
          <a:lstStyle/>
          <a:p>
            <a:r>
              <a:rPr lang="en-US" altLang="ja-JP" b="1" dirty="0">
                <a:solidFill>
                  <a:srgbClr val="0070C0"/>
                </a:solidFill>
              </a:rPr>
              <a:t>Case 2</a:t>
            </a:r>
            <a:endParaRPr lang="ja-JP" altLang="en-US" b="1" dirty="0">
              <a:solidFill>
                <a:srgbClr val="0070C0"/>
              </a:solidFill>
            </a:endParaRPr>
          </a:p>
        </p:txBody>
      </p:sp>
      <p:sp>
        <p:nvSpPr>
          <p:cNvPr id="8" name="テキスト ボックス 7"/>
          <p:cNvSpPr txBox="1"/>
          <p:nvPr/>
        </p:nvSpPr>
        <p:spPr>
          <a:xfrm>
            <a:off x="1557016" y="2489449"/>
            <a:ext cx="938077" cy="369332"/>
          </a:xfrm>
          <a:prstGeom prst="rect">
            <a:avLst/>
          </a:prstGeom>
          <a:noFill/>
        </p:spPr>
        <p:txBody>
          <a:bodyPr wrap="none" rtlCol="0">
            <a:spAutoFit/>
          </a:bodyPr>
          <a:lstStyle>
            <a:defPPr>
              <a:defRPr lang="ja-JP"/>
            </a:defPPr>
            <a:lvl1pPr>
              <a:defRPr b="1">
                <a:solidFill>
                  <a:srgbClr val="0070C0"/>
                </a:solidFill>
              </a:defRPr>
            </a:lvl1pPr>
          </a:lstStyle>
          <a:p>
            <a:r>
              <a:rPr lang="en-US" altLang="ja-JP" dirty="0">
                <a:solidFill>
                  <a:srgbClr val="FFC000"/>
                </a:solidFill>
              </a:rPr>
              <a:t>Case 3</a:t>
            </a:r>
            <a:endParaRPr lang="ja-JP" altLang="en-US" dirty="0">
              <a:solidFill>
                <a:srgbClr val="FFC000"/>
              </a:solidFill>
            </a:endParaRPr>
          </a:p>
        </p:txBody>
      </p:sp>
      <p:sp>
        <p:nvSpPr>
          <p:cNvPr id="9" name="テキスト ボックス 8"/>
          <p:cNvSpPr txBox="1"/>
          <p:nvPr/>
        </p:nvSpPr>
        <p:spPr>
          <a:xfrm>
            <a:off x="1259632" y="3484438"/>
            <a:ext cx="938077" cy="369332"/>
          </a:xfrm>
          <a:prstGeom prst="rect">
            <a:avLst/>
          </a:prstGeom>
          <a:noFill/>
        </p:spPr>
        <p:txBody>
          <a:bodyPr wrap="none" rtlCol="0">
            <a:spAutoFit/>
          </a:bodyPr>
          <a:lstStyle>
            <a:defPPr>
              <a:defRPr lang="ja-JP"/>
            </a:defPPr>
            <a:lvl1pPr>
              <a:defRPr b="1">
                <a:solidFill>
                  <a:srgbClr val="FFC000"/>
                </a:solidFill>
              </a:defRPr>
            </a:lvl1pPr>
          </a:lstStyle>
          <a:p>
            <a:r>
              <a:rPr lang="en-US" altLang="ja-JP" dirty="0">
                <a:solidFill>
                  <a:srgbClr val="FF0000"/>
                </a:solidFill>
              </a:rPr>
              <a:t>Case 1</a:t>
            </a:r>
            <a:endParaRPr lang="ja-JP" altLang="en-US" dirty="0">
              <a:solidFill>
                <a:srgbClr val="FF0000"/>
              </a:solidFill>
            </a:endParaRPr>
          </a:p>
        </p:txBody>
      </p:sp>
      <p:sp>
        <p:nvSpPr>
          <p:cNvPr id="10" name="テキスト ボックス 9"/>
          <p:cNvSpPr txBox="1"/>
          <p:nvPr/>
        </p:nvSpPr>
        <p:spPr>
          <a:xfrm>
            <a:off x="5508104" y="1858515"/>
            <a:ext cx="1391728" cy="369332"/>
          </a:xfrm>
          <a:prstGeom prst="rect">
            <a:avLst/>
          </a:prstGeom>
          <a:noFill/>
        </p:spPr>
        <p:txBody>
          <a:bodyPr wrap="none" rtlCol="0">
            <a:spAutoFit/>
          </a:bodyPr>
          <a:lstStyle/>
          <a:p>
            <a:r>
              <a:rPr kumimoji="1" lang="en-US" altLang="ja-JP" b="1" dirty="0">
                <a:solidFill>
                  <a:srgbClr val="0000FF"/>
                </a:solidFill>
              </a:rPr>
              <a:t>Case 1 &amp; 3</a:t>
            </a:r>
            <a:endParaRPr kumimoji="1" lang="ja-JP" altLang="en-US" b="1" dirty="0">
              <a:solidFill>
                <a:srgbClr val="0000FF"/>
              </a:solidFill>
            </a:endParaRPr>
          </a:p>
        </p:txBody>
      </p:sp>
      <p:sp>
        <p:nvSpPr>
          <p:cNvPr id="13" name="テキスト ボックス 9"/>
          <p:cNvSpPr txBox="1"/>
          <p:nvPr/>
        </p:nvSpPr>
        <p:spPr>
          <a:xfrm>
            <a:off x="6300192" y="2407219"/>
            <a:ext cx="938077" cy="369332"/>
          </a:xfrm>
          <a:prstGeom prst="rect">
            <a:avLst/>
          </a:prstGeom>
          <a:noFill/>
        </p:spPr>
        <p:txBody>
          <a:bodyPr wrap="none" rtlCol="0">
            <a:spAutoFit/>
          </a:bodyPr>
          <a:lstStyle/>
          <a:p>
            <a:r>
              <a:rPr kumimoji="1" lang="en-US" altLang="ja-JP" b="1" dirty="0">
                <a:solidFill>
                  <a:srgbClr val="008000"/>
                </a:solidFill>
              </a:rPr>
              <a:t>Case 2</a:t>
            </a:r>
            <a:endParaRPr kumimoji="1" lang="ja-JP" altLang="en-US" b="1" dirty="0">
              <a:solidFill>
                <a:srgbClr val="008000"/>
              </a:solidFill>
            </a:endParaRPr>
          </a:p>
        </p:txBody>
      </p:sp>
      <p:grpSp>
        <p:nvGrpSpPr>
          <p:cNvPr id="2" name="Group 26"/>
          <p:cNvGrpSpPr/>
          <p:nvPr/>
        </p:nvGrpSpPr>
        <p:grpSpPr>
          <a:xfrm>
            <a:off x="3923928" y="3314927"/>
            <a:ext cx="3888432" cy="2458636"/>
            <a:chOff x="3923928" y="3202612"/>
            <a:chExt cx="3888432" cy="2458636"/>
          </a:xfrm>
        </p:grpSpPr>
        <p:cxnSp>
          <p:nvCxnSpPr>
            <p:cNvPr id="6" name="Straight Arrow Connector 5"/>
            <p:cNvCxnSpPr/>
            <p:nvPr/>
          </p:nvCxnSpPr>
          <p:spPr>
            <a:xfrm flipV="1">
              <a:off x="3923928" y="3212976"/>
              <a:ext cx="0" cy="2448272"/>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23928" y="3202612"/>
              <a:ext cx="3888432"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27"/>
          <p:cNvGrpSpPr/>
          <p:nvPr/>
        </p:nvGrpSpPr>
        <p:grpSpPr>
          <a:xfrm>
            <a:off x="1403648" y="4181767"/>
            <a:ext cx="2520280" cy="1594450"/>
            <a:chOff x="1331640" y="4069452"/>
            <a:chExt cx="2520280" cy="1594450"/>
          </a:xfrm>
        </p:grpSpPr>
        <p:cxnSp>
          <p:nvCxnSpPr>
            <p:cNvPr id="18" name="Straight Arrow Connector 17"/>
            <p:cNvCxnSpPr/>
            <p:nvPr/>
          </p:nvCxnSpPr>
          <p:spPr>
            <a:xfrm flipV="1">
              <a:off x="3851920" y="4069452"/>
              <a:ext cx="0" cy="1594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331640" y="4077072"/>
              <a:ext cx="252028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25"/>
          <p:cNvGrpSpPr/>
          <p:nvPr/>
        </p:nvGrpSpPr>
        <p:grpSpPr>
          <a:xfrm>
            <a:off x="1331640" y="3717032"/>
            <a:ext cx="2592288" cy="2056531"/>
            <a:chOff x="1331640" y="3604717"/>
            <a:chExt cx="2592288" cy="2056531"/>
          </a:xfrm>
        </p:grpSpPr>
        <p:cxnSp>
          <p:nvCxnSpPr>
            <p:cNvPr id="22" name="Straight Arrow Connector 21"/>
            <p:cNvCxnSpPr/>
            <p:nvPr/>
          </p:nvCxnSpPr>
          <p:spPr>
            <a:xfrm flipV="1">
              <a:off x="3923928" y="3604717"/>
              <a:ext cx="0" cy="205653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331640" y="3604717"/>
              <a:ext cx="252028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614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up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up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8" presetClass="entr" presetSubtype="3"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trips(up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2D446-B8FB-4268-9F82-AF696E8EFC09}"/>
              </a:ext>
            </a:extLst>
          </p:cNvPr>
          <p:cNvSpPr>
            <a:spLocks noGrp="1"/>
          </p:cNvSpPr>
          <p:nvPr>
            <p:ph idx="1"/>
          </p:nvPr>
        </p:nvSpPr>
        <p:spPr/>
        <p:txBody>
          <a:bodyPr>
            <a:normAutofit fontScale="92500" lnSpcReduction="20000"/>
          </a:bodyPr>
          <a:lstStyle/>
          <a:p>
            <a:pPr algn="l"/>
            <a:r>
              <a:rPr lang="en-US" sz="3200" dirty="0">
                <a:solidFill>
                  <a:schemeClr val="tx1"/>
                </a:solidFill>
              </a:rPr>
              <a:t>Factors to analyze (</a:t>
            </a:r>
            <a:r>
              <a:rPr lang="en-US" altLang="ja-JP" sz="3200" dirty="0">
                <a:solidFill>
                  <a:schemeClr val="tx1"/>
                </a:solidFill>
              </a:rPr>
              <a:t>±</a:t>
            </a:r>
            <a:r>
              <a:rPr lang="en-US" sz="3200" dirty="0">
                <a:solidFill>
                  <a:schemeClr val="tx1"/>
                </a:solidFill>
              </a:rPr>
              <a:t>1%,</a:t>
            </a:r>
            <a:r>
              <a:rPr lang="en-US" altLang="ja-JP" sz="3200" dirty="0">
                <a:solidFill>
                  <a:schemeClr val="tx1"/>
                </a:solidFill>
              </a:rPr>
              <a:t> ±5</a:t>
            </a:r>
            <a:r>
              <a:rPr lang="en-US" sz="3200" dirty="0">
                <a:solidFill>
                  <a:schemeClr val="tx1"/>
                </a:solidFill>
              </a:rPr>
              <a:t>% )</a:t>
            </a:r>
          </a:p>
          <a:p>
            <a:pPr lvl="1" algn="l"/>
            <a:r>
              <a:rPr lang="en-US" sz="2800" dirty="0">
                <a:solidFill>
                  <a:schemeClr val="tx1"/>
                </a:solidFill>
              </a:rPr>
              <a:t>Lettuce price [</a:t>
            </a:r>
            <a:r>
              <a:rPr lang="en-US" altLang="ja-JP" sz="2800" dirty="0">
                <a:solidFill>
                  <a:schemeClr val="tx1"/>
                </a:solidFill>
              </a:rPr>
              <a:t>USD head</a:t>
            </a:r>
            <a:r>
              <a:rPr lang="en-US" altLang="ja-JP" sz="2800" baseline="30000" dirty="0">
                <a:solidFill>
                  <a:schemeClr val="tx1"/>
                </a:solidFill>
              </a:rPr>
              <a:t>-1</a:t>
            </a:r>
            <a:r>
              <a:rPr lang="en-US" altLang="ja-JP" sz="2800" dirty="0">
                <a:solidFill>
                  <a:schemeClr val="tx1"/>
                </a:solidFill>
              </a:rPr>
              <a:t>]</a:t>
            </a:r>
            <a:endParaRPr lang="en-US" sz="2800" dirty="0">
              <a:solidFill>
                <a:schemeClr val="tx1"/>
              </a:solidFill>
            </a:endParaRPr>
          </a:p>
          <a:p>
            <a:pPr lvl="1" algn="l"/>
            <a:r>
              <a:rPr lang="en-US" sz="2800" dirty="0">
                <a:solidFill>
                  <a:schemeClr val="tx1"/>
                </a:solidFill>
              </a:rPr>
              <a:t>Electricity unit price [</a:t>
            </a:r>
            <a:r>
              <a:rPr lang="en-US" altLang="ja-JP" sz="2800" dirty="0">
                <a:solidFill>
                  <a:schemeClr val="tx1"/>
                </a:solidFill>
              </a:rPr>
              <a:t>USD kwh</a:t>
            </a:r>
            <a:r>
              <a:rPr lang="en-US" altLang="ja-JP" sz="2800" baseline="30000" dirty="0">
                <a:solidFill>
                  <a:schemeClr val="tx1"/>
                </a:solidFill>
              </a:rPr>
              <a:t>-1</a:t>
            </a:r>
            <a:endParaRPr lang="en-US" sz="2800" baseline="30000" dirty="0">
              <a:solidFill>
                <a:schemeClr val="tx1"/>
              </a:solidFill>
            </a:endParaRPr>
          </a:p>
          <a:p>
            <a:pPr lvl="1" algn="l"/>
            <a:r>
              <a:rPr lang="en-US" sz="2800" dirty="0">
                <a:solidFill>
                  <a:schemeClr val="tx1"/>
                </a:solidFill>
              </a:rPr>
              <a:t>Labor cost [USD hour</a:t>
            </a:r>
            <a:r>
              <a:rPr lang="en-US" sz="2800" baseline="30000" dirty="0">
                <a:solidFill>
                  <a:schemeClr val="tx1"/>
                </a:solidFill>
              </a:rPr>
              <a:t>-1</a:t>
            </a:r>
            <a:r>
              <a:rPr lang="en-US" sz="2800" dirty="0">
                <a:solidFill>
                  <a:schemeClr val="tx1"/>
                </a:solidFill>
              </a:rPr>
              <a:t>] -&gt; No</a:t>
            </a:r>
          </a:p>
          <a:p>
            <a:pPr lvl="1" algn="l"/>
            <a:r>
              <a:rPr lang="en-US" sz="2800" dirty="0">
                <a:solidFill>
                  <a:schemeClr val="tx1"/>
                </a:solidFill>
              </a:rPr>
              <a:t>OPV module purchase cost [USD m</a:t>
            </a:r>
            <a:r>
              <a:rPr lang="en-US" sz="2800" baseline="30000" dirty="0">
                <a:solidFill>
                  <a:schemeClr val="tx1"/>
                </a:solidFill>
              </a:rPr>
              <a:t>-2</a:t>
            </a:r>
            <a:r>
              <a:rPr lang="en-US" sz="2800" dirty="0">
                <a:solidFill>
                  <a:schemeClr val="tx1"/>
                </a:solidFill>
              </a:rPr>
              <a:t>] -&gt; do this</a:t>
            </a:r>
          </a:p>
          <a:p>
            <a:pPr lvl="1" algn="l"/>
            <a:r>
              <a:rPr lang="en-US" sz="2800" dirty="0">
                <a:solidFill>
                  <a:schemeClr val="tx1"/>
                </a:solidFill>
              </a:rPr>
              <a:t>OPV coverage ratio [-] -&gt; do this </a:t>
            </a:r>
          </a:p>
          <a:p>
            <a:pPr lvl="1" algn="l"/>
            <a:r>
              <a:rPr lang="en-US" sz="2800" dirty="0">
                <a:solidFill>
                  <a:schemeClr val="tx1"/>
                </a:solidFill>
              </a:rPr>
              <a:t>OPV transmittance [-]</a:t>
            </a:r>
          </a:p>
          <a:p>
            <a:pPr lvl="1" algn="l"/>
            <a:r>
              <a:rPr lang="en-US" sz="2800" dirty="0">
                <a:solidFill>
                  <a:schemeClr val="tx1"/>
                </a:solidFill>
              </a:rPr>
              <a:t>OPV degradation ratio [-]</a:t>
            </a:r>
          </a:p>
          <a:p>
            <a:pPr lvl="1" algn="l"/>
            <a:r>
              <a:rPr lang="en-US" altLang="ja-JP" sz="2800" dirty="0">
                <a:solidFill>
                  <a:schemeClr val="tx1"/>
                </a:solidFill>
              </a:rPr>
              <a:t>S</a:t>
            </a:r>
            <a:r>
              <a:rPr lang="en-US" sz="2800" dirty="0">
                <a:solidFill>
                  <a:schemeClr val="tx1"/>
                </a:solidFill>
              </a:rPr>
              <a:t>olar irradiance [W m</a:t>
            </a:r>
            <a:r>
              <a:rPr lang="en-US" sz="2800" baseline="30000" dirty="0">
                <a:solidFill>
                  <a:schemeClr val="tx1"/>
                </a:solidFill>
              </a:rPr>
              <a:t>-2</a:t>
            </a:r>
            <a:r>
              <a:rPr lang="en-US" sz="2800" dirty="0">
                <a:solidFill>
                  <a:schemeClr val="tx1"/>
                </a:solidFill>
              </a:rPr>
              <a:t>] -&gt; No </a:t>
            </a:r>
          </a:p>
          <a:p>
            <a:pPr lvl="1" algn="l"/>
            <a:r>
              <a:rPr lang="en-US" altLang="ja-JP" sz="2800" dirty="0">
                <a:solidFill>
                  <a:schemeClr val="tx1"/>
                </a:solidFill>
              </a:rPr>
              <a:t>Distance</a:t>
            </a:r>
            <a:r>
              <a:rPr lang="ja-JP" altLang="en-US" sz="2800" dirty="0">
                <a:solidFill>
                  <a:schemeClr val="tx1"/>
                </a:solidFill>
              </a:rPr>
              <a:t> </a:t>
            </a:r>
            <a:r>
              <a:rPr lang="en-US" altLang="ja-JP" sz="2800" dirty="0">
                <a:solidFill>
                  <a:schemeClr val="tx1"/>
                </a:solidFill>
              </a:rPr>
              <a:t>between</a:t>
            </a:r>
            <a:r>
              <a:rPr lang="ja-JP" altLang="en-US" sz="2800" dirty="0">
                <a:solidFill>
                  <a:schemeClr val="tx1"/>
                </a:solidFill>
              </a:rPr>
              <a:t> </a:t>
            </a:r>
            <a:r>
              <a:rPr lang="en-US" altLang="ja-JP" sz="2800" dirty="0">
                <a:solidFill>
                  <a:schemeClr val="tx1"/>
                </a:solidFill>
              </a:rPr>
              <a:t>crops</a:t>
            </a:r>
            <a:r>
              <a:rPr lang="ja-JP" altLang="en-US" sz="2800" dirty="0">
                <a:solidFill>
                  <a:schemeClr val="tx1"/>
                </a:solidFill>
              </a:rPr>
              <a:t> </a:t>
            </a:r>
            <a:r>
              <a:rPr lang="en-US" altLang="ja-JP" sz="2800" dirty="0">
                <a:solidFill>
                  <a:schemeClr val="tx1"/>
                </a:solidFill>
              </a:rPr>
              <a:t>(crop density) [m]</a:t>
            </a:r>
          </a:p>
          <a:p>
            <a:pPr lvl="1" algn="l"/>
            <a:r>
              <a:rPr lang="en-US" sz="2800" dirty="0">
                <a:solidFill>
                  <a:schemeClr val="tx1"/>
                </a:solidFill>
              </a:rPr>
              <a:t>OPV cell efficiency [-] -&gt; do this</a:t>
            </a:r>
          </a:p>
          <a:p>
            <a:pPr algn="l"/>
            <a:endParaRPr lang="en-US" sz="3200" dirty="0">
              <a:solidFill>
                <a:schemeClr val="tx1"/>
              </a:solidFill>
            </a:endParaRPr>
          </a:p>
          <a:p>
            <a:pPr algn="l"/>
            <a:r>
              <a:rPr lang="en-US" sz="3200" dirty="0">
                <a:solidFill>
                  <a:schemeClr val="tx1"/>
                </a:solidFill>
              </a:rPr>
              <a:t>Objective function</a:t>
            </a:r>
          </a:p>
          <a:p>
            <a:pPr lvl="1" algn="l"/>
            <a:r>
              <a:rPr lang="en-US" sz="2800" dirty="0">
                <a:solidFill>
                  <a:schemeClr val="tx1"/>
                </a:solidFill>
              </a:rPr>
              <a:t>Economic profit per area [USD m</a:t>
            </a:r>
            <a:r>
              <a:rPr lang="en-US" sz="2800" baseline="30000" dirty="0">
                <a:solidFill>
                  <a:schemeClr val="tx1"/>
                </a:solidFill>
              </a:rPr>
              <a:t>-2</a:t>
            </a:r>
            <a:r>
              <a:rPr lang="en-US" sz="2800" dirty="0">
                <a:solidFill>
                  <a:schemeClr val="tx1"/>
                </a:solidFill>
              </a:rPr>
              <a:t>]</a:t>
            </a:r>
          </a:p>
        </p:txBody>
      </p:sp>
      <p:sp>
        <p:nvSpPr>
          <p:cNvPr id="3" name="Slide Number Placeholder 2">
            <a:extLst>
              <a:ext uri="{FF2B5EF4-FFF2-40B4-BE49-F238E27FC236}">
                <a16:creationId xmlns:a16="http://schemas.microsoft.com/office/drawing/2014/main" id="{F5888EFE-C750-4599-B43C-F9880C4EAD53}"/>
              </a:ext>
            </a:extLst>
          </p:cNvPr>
          <p:cNvSpPr>
            <a:spLocks noGrp="1"/>
          </p:cNvSpPr>
          <p:nvPr>
            <p:ph type="sldNum" sz="quarter" idx="12"/>
          </p:nvPr>
        </p:nvSpPr>
        <p:spPr/>
        <p:txBody>
          <a:bodyPr/>
          <a:lstStyle/>
          <a:p>
            <a:fld id="{D2D8002D-B5B0-4BAC-B1F6-782DDCCE6D9C}" type="slidenum">
              <a:rPr kumimoji="1" lang="ja-JP" altLang="en-US" smtClean="0"/>
              <a:pPr/>
              <a:t>69</a:t>
            </a:fld>
            <a:endParaRPr kumimoji="1" lang="ja-JP" altLang="en-US"/>
          </a:p>
        </p:txBody>
      </p:sp>
      <p:sp>
        <p:nvSpPr>
          <p:cNvPr id="4" name="Title 3">
            <a:extLst>
              <a:ext uri="{FF2B5EF4-FFF2-40B4-BE49-F238E27FC236}">
                <a16:creationId xmlns:a16="http://schemas.microsoft.com/office/drawing/2014/main" id="{5102C7E4-2E5D-4047-8CB3-A8B06885CFA8}"/>
              </a:ext>
            </a:extLst>
          </p:cNvPr>
          <p:cNvSpPr>
            <a:spLocks noGrp="1"/>
          </p:cNvSpPr>
          <p:nvPr>
            <p:ph type="title"/>
          </p:nvPr>
        </p:nvSpPr>
        <p:spPr/>
        <p:txBody>
          <a:bodyPr/>
          <a:lstStyle/>
          <a:p>
            <a:r>
              <a:rPr lang="en-US" dirty="0"/>
              <a:t>Sensitivity analysis (future work)</a:t>
            </a:r>
          </a:p>
        </p:txBody>
      </p:sp>
    </p:spTree>
    <p:extLst>
      <p:ext uri="{BB962C8B-B14F-4D97-AF65-F5344CB8AC3E}">
        <p14:creationId xmlns:p14="http://schemas.microsoft.com/office/powerpoint/2010/main" val="2698306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1">
            <a:extLst>
              <a:ext uri="{FF2B5EF4-FFF2-40B4-BE49-F238E27FC236}">
                <a16:creationId xmlns:a16="http://schemas.microsoft.com/office/drawing/2014/main" id="{DD20544C-4162-4842-9ECC-64E43B91997E}"/>
              </a:ext>
            </a:extLst>
          </p:cNvPr>
          <p:cNvSpPr txBox="1">
            <a:spLocks/>
          </p:cNvSpPr>
          <p:nvPr/>
        </p:nvSpPr>
        <p:spPr>
          <a:xfrm>
            <a:off x="170166" y="1916832"/>
            <a:ext cx="8424936" cy="1944216"/>
          </a:xfrm>
          <a:prstGeom prst="rect">
            <a:avLst/>
          </a:prstGeom>
        </p:spPr>
        <p:txBody>
          <a:bodyPr vert="horz" lIns="91440" tIns="45720" rIns="91440" bIns="45720" rtlCol="0">
            <a:noAutofit/>
          </a:bodyPr>
          <a:lstStyle>
            <a:lvl1pPr marL="257175" indent="-257175" algn="ctr" defTabSz="342900" rtl="0" eaLnBrk="1" latinLnBrk="0" hangingPunct="1">
              <a:spcBef>
                <a:spcPct val="20000"/>
              </a:spcBef>
              <a:buClr>
                <a:srgbClr val="AB0520"/>
              </a:buClr>
              <a:buFont typeface="Arial"/>
              <a:buChar char="•"/>
              <a:defRPr sz="1500" kern="1200">
                <a:solidFill>
                  <a:srgbClr val="6F868D"/>
                </a:solidFill>
                <a:latin typeface="Arial Unicode MS" pitchFamily="50" charset="-128"/>
                <a:ea typeface="Arial Unicode MS" pitchFamily="50" charset="-128"/>
                <a:cs typeface="Arial Unicode MS" pitchFamily="50" charset="-128"/>
              </a:defRPr>
            </a:lvl1pPr>
            <a:lvl2pPr marL="557213" indent="-214313" algn="ctr" defTabSz="342900" rtl="0" eaLnBrk="1" latinLnBrk="0" hangingPunct="1">
              <a:spcBef>
                <a:spcPct val="20000"/>
              </a:spcBef>
              <a:buClr>
                <a:srgbClr val="AB0520"/>
              </a:buClr>
              <a:buFont typeface="Arial"/>
              <a:buChar char="•"/>
              <a:defRPr sz="1200" kern="1200">
                <a:solidFill>
                  <a:srgbClr val="6F868D"/>
                </a:solidFill>
                <a:latin typeface="Arial Unicode MS" pitchFamily="50" charset="-128"/>
                <a:ea typeface="Arial Unicode MS" pitchFamily="50" charset="-128"/>
                <a:cs typeface="Arial Unicode MS" pitchFamily="50" charset="-128"/>
              </a:defRPr>
            </a:lvl2pPr>
            <a:lvl3pPr marL="857250" indent="-171450" algn="ctr" defTabSz="342900" rtl="0" eaLnBrk="1" latinLnBrk="0" hangingPunct="1">
              <a:spcBef>
                <a:spcPct val="20000"/>
              </a:spcBef>
              <a:buClr>
                <a:srgbClr val="AB0520"/>
              </a:buClr>
              <a:buFont typeface="Arial"/>
              <a:buChar char="•"/>
              <a:defRPr sz="900" kern="1200">
                <a:solidFill>
                  <a:srgbClr val="6F868D"/>
                </a:solidFill>
                <a:latin typeface="Arial Unicode MS" pitchFamily="50" charset="-128"/>
                <a:ea typeface="Arial Unicode MS" pitchFamily="50" charset="-128"/>
                <a:cs typeface="Arial Unicode MS" pitchFamily="50" charset="-128"/>
              </a:defRPr>
            </a:lvl3pPr>
            <a:lvl4pPr marL="1200150" indent="-171450" algn="ctr" defTabSz="342900" rtl="0" eaLnBrk="1" latinLnBrk="0" hangingPunct="1">
              <a:spcBef>
                <a:spcPct val="20000"/>
              </a:spcBef>
              <a:buClr>
                <a:srgbClr val="AB0520"/>
              </a:buClr>
              <a:buFont typeface="Arial"/>
              <a:buChar char="•"/>
              <a:defRPr sz="900" kern="1200">
                <a:solidFill>
                  <a:srgbClr val="6F868D"/>
                </a:solidFill>
                <a:latin typeface="Arial Unicode MS" pitchFamily="50" charset="-128"/>
                <a:ea typeface="Arial Unicode MS" pitchFamily="50" charset="-128"/>
                <a:cs typeface="Arial Unicode MS" pitchFamily="50" charset="-128"/>
              </a:defRPr>
            </a:lvl4pPr>
            <a:lvl5pPr marL="1543050" indent="-171450" algn="ctr" defTabSz="342900" rtl="0" eaLnBrk="1" latinLnBrk="0" hangingPunct="1">
              <a:spcBef>
                <a:spcPct val="20000"/>
              </a:spcBef>
              <a:buClr>
                <a:srgbClr val="AB0520"/>
              </a:buClr>
              <a:buFont typeface="Arial"/>
              <a:buChar char="•"/>
              <a:defRPr sz="900" kern="1200">
                <a:solidFill>
                  <a:srgbClr val="6F868D"/>
                </a:solidFill>
                <a:latin typeface="Arial Unicode MS" pitchFamily="50" charset="-128"/>
                <a:ea typeface="Arial Unicode MS" pitchFamily="50" charset="-128"/>
                <a:cs typeface="Arial Unicode MS" pitchFamily="50" charset="-128"/>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09728" indent="0" algn="l">
              <a:spcBef>
                <a:spcPts val="0"/>
              </a:spcBef>
              <a:buFont typeface="Arial"/>
              <a:buNone/>
            </a:pPr>
            <a:r>
              <a:rPr kumimoji="0" lang="en-US" sz="2400" dirty="0">
                <a:solidFill>
                  <a:schemeClr val="tx1"/>
                </a:solidFill>
              </a:rPr>
              <a:t>Develop an integrated </a:t>
            </a:r>
            <a:r>
              <a:rPr kumimoji="0" lang="en-US" sz="2400" u="sng" dirty="0">
                <a:solidFill>
                  <a:schemeClr val="tx1"/>
                </a:solidFill>
              </a:rPr>
              <a:t>model</a:t>
            </a:r>
            <a:r>
              <a:rPr kumimoji="0" lang="en-US" sz="2400" dirty="0">
                <a:solidFill>
                  <a:schemeClr val="tx1"/>
                </a:solidFill>
              </a:rPr>
              <a:t> to evaluate crop production yield and energy generation in an OPV integrated greenhouse system</a:t>
            </a:r>
          </a:p>
          <a:p>
            <a:pPr marL="109728" indent="0" algn="l">
              <a:spcBef>
                <a:spcPts val="0"/>
              </a:spcBef>
              <a:buFont typeface="Arial"/>
              <a:buNone/>
            </a:pPr>
            <a:endParaRPr kumimoji="0" lang="en-US" sz="2400" dirty="0">
              <a:solidFill>
                <a:schemeClr val="tx1"/>
              </a:solidFill>
            </a:endParaRPr>
          </a:p>
          <a:p>
            <a:pPr marL="109728" indent="0" algn="l">
              <a:spcBef>
                <a:spcPts val="0"/>
              </a:spcBef>
              <a:buNone/>
            </a:pPr>
            <a:r>
              <a:rPr kumimoji="0" lang="en-US" sz="2400" u="sng" dirty="0">
                <a:solidFill>
                  <a:schemeClr val="tx1"/>
                </a:solidFill>
              </a:rPr>
              <a:t>Optimize</a:t>
            </a:r>
            <a:r>
              <a:rPr kumimoji="0" lang="en-US" sz="2400" dirty="0">
                <a:solidFill>
                  <a:schemeClr val="tx1"/>
                </a:solidFill>
              </a:rPr>
              <a:t> parameters of an OPV module and shading curtain and integrated greenhouse system (i.e. OPV coverage ratio, summer period when not growing ) to maximize economic profit</a:t>
            </a:r>
          </a:p>
        </p:txBody>
      </p:sp>
      <p:sp>
        <p:nvSpPr>
          <p:cNvPr id="5" name="タイトル 3">
            <a:extLst>
              <a:ext uri="{FF2B5EF4-FFF2-40B4-BE49-F238E27FC236}">
                <a16:creationId xmlns:a16="http://schemas.microsoft.com/office/drawing/2014/main" id="{22CF7A20-6465-42FC-8394-DD07BEB74185}"/>
              </a:ext>
            </a:extLst>
          </p:cNvPr>
          <p:cNvSpPr txBox="1">
            <a:spLocks/>
          </p:cNvSpPr>
          <p:nvPr/>
        </p:nvSpPr>
        <p:spPr>
          <a:xfrm>
            <a:off x="287524" y="1052736"/>
            <a:ext cx="8568952" cy="642942"/>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200" b="1" kern="1200">
                <a:solidFill>
                  <a:srgbClr val="0C234B"/>
                </a:solidFill>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defRPr>
            </a:lvl1pPr>
          </a:lstStyle>
          <a:p>
            <a:pPr algn="l"/>
            <a:r>
              <a:rPr lang="en-US" altLang="ja-JP" sz="2800" dirty="0"/>
              <a:t>Project Objective</a:t>
            </a:r>
            <a:endParaRPr lang="ja-JP" altLang="en-US" sz="2800" dirty="0"/>
          </a:p>
        </p:txBody>
      </p:sp>
    </p:spTree>
    <p:extLst>
      <p:ext uri="{BB962C8B-B14F-4D97-AF65-F5344CB8AC3E}">
        <p14:creationId xmlns:p14="http://schemas.microsoft.com/office/powerpoint/2010/main" val="2535322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CCF621-7471-4F89-9389-EA600ED2C42E}"/>
              </a:ext>
            </a:extLst>
          </p:cNvPr>
          <p:cNvSpPr>
            <a:spLocks noGrp="1"/>
          </p:cNvSpPr>
          <p:nvPr>
            <p:ph idx="1"/>
          </p:nvPr>
        </p:nvSpPr>
        <p:spPr>
          <a:xfrm>
            <a:off x="0" y="642918"/>
            <a:ext cx="9144000" cy="6215082"/>
          </a:xfrm>
        </p:spPr>
        <p:txBody>
          <a:bodyPr>
            <a:normAutofit/>
          </a:bodyPr>
          <a:lstStyle/>
          <a:p>
            <a:pPr algn="l"/>
            <a:r>
              <a:rPr lang="en-US" sz="2800" dirty="0">
                <a:solidFill>
                  <a:schemeClr val="tx1"/>
                </a:solidFill>
              </a:rPr>
              <a:t>Decision variables (</a:t>
            </a:r>
            <a:r>
              <a:rPr lang="en-US" sz="2800" dirty="0" err="1">
                <a:solidFill>
                  <a:schemeClr val="tx1"/>
                </a:solidFill>
              </a:rPr>
              <a:t>num</a:t>
            </a:r>
            <a:r>
              <a:rPr lang="en-US" sz="2800" dirty="0">
                <a:solidFill>
                  <a:schemeClr val="tx1"/>
                </a:solidFill>
              </a:rPr>
              <a:t> of </a:t>
            </a:r>
            <a:r>
              <a:rPr lang="en-US" sz="2800" dirty="0" err="1">
                <a:solidFill>
                  <a:schemeClr val="tx1"/>
                </a:solidFill>
              </a:rPr>
              <a:t>params</a:t>
            </a:r>
            <a:r>
              <a:rPr lang="en-US" sz="2800" dirty="0">
                <a:solidFill>
                  <a:schemeClr val="tx1"/>
                </a:solidFill>
              </a:rPr>
              <a:t>)</a:t>
            </a:r>
          </a:p>
          <a:p>
            <a:pPr marL="365760" lvl="1" indent="0" algn="l">
              <a:buNone/>
            </a:pPr>
            <a:r>
              <a:rPr lang="en-US" sz="2400" dirty="0">
                <a:solidFill>
                  <a:schemeClr val="tx1"/>
                </a:solidFill>
              </a:rPr>
              <a:t>1. PV module coverage ratio: (1) </a:t>
            </a:r>
          </a:p>
          <a:p>
            <a:pPr marL="365760" lvl="1" indent="0" algn="l">
              <a:buNone/>
            </a:pPr>
            <a:r>
              <a:rPr lang="en-US" sz="2400" dirty="0">
                <a:solidFill>
                  <a:schemeClr val="tx1"/>
                </a:solidFill>
              </a:rPr>
              <a:t>2. Shading curtain deployment period (month) : (4) </a:t>
            </a:r>
          </a:p>
          <a:p>
            <a:pPr marL="365760" lvl="1" indent="0" algn="l">
              <a:buNone/>
            </a:pPr>
            <a:r>
              <a:rPr lang="en-US" sz="2400" dirty="0">
                <a:solidFill>
                  <a:schemeClr val="tx1"/>
                </a:solidFill>
              </a:rPr>
              <a:t>3. Shading curtain deployment time during a day (hour): (2) </a:t>
            </a:r>
          </a:p>
          <a:p>
            <a:pPr marL="365760" lvl="1" indent="0" algn="l">
              <a:buNone/>
            </a:pPr>
            <a:endParaRPr lang="en-US" sz="2400" dirty="0">
              <a:solidFill>
                <a:schemeClr val="tx1"/>
              </a:solidFill>
            </a:endParaRPr>
          </a:p>
          <a:p>
            <a:pPr marL="452628" indent="-342900" algn="l"/>
            <a:r>
              <a:rPr lang="en-US" sz="2800" dirty="0">
                <a:solidFill>
                  <a:schemeClr val="tx1"/>
                </a:solidFill>
              </a:rPr>
              <a:t>Data range  </a:t>
            </a:r>
          </a:p>
          <a:p>
            <a:pPr marL="365760" lvl="1" indent="0" algn="l">
              <a:buNone/>
            </a:pPr>
            <a:r>
              <a:rPr lang="en-US" sz="2400" dirty="0">
                <a:solidFill>
                  <a:schemeClr val="tx1"/>
                </a:solidFill>
              </a:rPr>
              <a:t>1. 0.0 – 1.0</a:t>
            </a:r>
          </a:p>
          <a:p>
            <a:pPr marL="365760" lvl="1" indent="0" algn="l">
              <a:buNone/>
            </a:pPr>
            <a:r>
              <a:rPr lang="en-US" sz="2400" dirty="0">
                <a:solidFill>
                  <a:schemeClr val="tx1"/>
                </a:solidFill>
              </a:rPr>
              <a:t>2-1. Before summer: Jan 1</a:t>
            </a:r>
            <a:r>
              <a:rPr lang="en-US" sz="2400" baseline="30000" dirty="0">
                <a:solidFill>
                  <a:schemeClr val="tx1"/>
                </a:solidFill>
              </a:rPr>
              <a:t>st</a:t>
            </a:r>
            <a:r>
              <a:rPr lang="en-US" sz="2400" dirty="0">
                <a:solidFill>
                  <a:schemeClr val="tx1"/>
                </a:solidFill>
              </a:rPr>
              <a:t> – Jul 31</a:t>
            </a:r>
            <a:r>
              <a:rPr lang="en-US" sz="2400" baseline="30000" dirty="0">
                <a:solidFill>
                  <a:schemeClr val="tx1"/>
                </a:solidFill>
              </a:rPr>
              <a:t>st</a:t>
            </a:r>
            <a:r>
              <a:rPr lang="en-US" sz="2400" dirty="0">
                <a:solidFill>
                  <a:schemeClr val="tx1"/>
                </a:solidFill>
              </a:rPr>
              <a:t>  </a:t>
            </a:r>
          </a:p>
          <a:p>
            <a:pPr marL="365760" lvl="1" indent="0" algn="l">
              <a:buNone/>
            </a:pPr>
            <a:r>
              <a:rPr lang="en-US" sz="2400" dirty="0">
                <a:solidFill>
                  <a:schemeClr val="tx1"/>
                </a:solidFill>
              </a:rPr>
              <a:t>2-2. After summer: Aug 1</a:t>
            </a:r>
            <a:r>
              <a:rPr lang="en-US" sz="2400" baseline="30000" dirty="0">
                <a:solidFill>
                  <a:schemeClr val="tx1"/>
                </a:solidFill>
              </a:rPr>
              <a:t>st</a:t>
            </a:r>
            <a:r>
              <a:rPr lang="en-US" sz="2400" dirty="0">
                <a:solidFill>
                  <a:schemeClr val="tx1"/>
                </a:solidFill>
              </a:rPr>
              <a:t> – Dec 31</a:t>
            </a:r>
            <a:r>
              <a:rPr lang="en-US" sz="2400" baseline="30000" dirty="0">
                <a:solidFill>
                  <a:schemeClr val="tx1"/>
                </a:solidFill>
              </a:rPr>
              <a:t>st</a:t>
            </a:r>
            <a:r>
              <a:rPr lang="en-US" sz="2400" dirty="0">
                <a:solidFill>
                  <a:schemeClr val="tx1"/>
                </a:solidFill>
              </a:rPr>
              <a:t>  </a:t>
            </a:r>
          </a:p>
          <a:p>
            <a:pPr marL="365760" lvl="1" indent="0" algn="l">
              <a:buNone/>
            </a:pPr>
            <a:r>
              <a:rPr lang="en-US" sz="2400" dirty="0">
                <a:solidFill>
                  <a:schemeClr val="tx1"/>
                </a:solidFill>
              </a:rPr>
              <a:t>3. 6:00 (sunrise) – 20:00 (sunset)</a:t>
            </a:r>
          </a:p>
          <a:p>
            <a:pPr marL="365760" lvl="1" indent="0" algn="l">
              <a:buNone/>
            </a:pPr>
            <a:endParaRPr lang="en-US" sz="2400" dirty="0">
              <a:solidFill>
                <a:schemeClr val="tx1"/>
              </a:solidFill>
            </a:endParaRPr>
          </a:p>
          <a:p>
            <a:pPr algn="l"/>
            <a:r>
              <a:rPr lang="en-US" altLang="ja-JP" sz="2800" dirty="0">
                <a:solidFill>
                  <a:schemeClr val="tx1"/>
                </a:solidFill>
              </a:rPr>
              <a:t>Type of the problem</a:t>
            </a:r>
          </a:p>
          <a:p>
            <a:pPr lvl="1" algn="l"/>
            <a:r>
              <a:rPr lang="en-US" altLang="ja-JP" sz="2400" dirty="0">
                <a:solidFill>
                  <a:schemeClr val="tx1"/>
                </a:solidFill>
              </a:rPr>
              <a:t>MINLP (Mixed Integer Non-liner Problem)</a:t>
            </a:r>
          </a:p>
          <a:p>
            <a:pPr lvl="2" algn="l"/>
            <a:r>
              <a:rPr lang="en-US" altLang="ja-JP" sz="1400" dirty="0">
                <a:solidFill>
                  <a:schemeClr val="tx1"/>
                </a:solidFill>
              </a:rPr>
              <a:t>The model includes both integer and real values, and not liner function</a:t>
            </a:r>
          </a:p>
        </p:txBody>
      </p:sp>
      <p:sp>
        <p:nvSpPr>
          <p:cNvPr id="3" name="Slide Number Placeholder 2">
            <a:extLst>
              <a:ext uri="{FF2B5EF4-FFF2-40B4-BE49-F238E27FC236}">
                <a16:creationId xmlns:a16="http://schemas.microsoft.com/office/drawing/2014/main" id="{13F8D9E9-AE02-41B4-BE9D-FB3B752AA0D0}"/>
              </a:ext>
            </a:extLst>
          </p:cNvPr>
          <p:cNvSpPr>
            <a:spLocks noGrp="1"/>
          </p:cNvSpPr>
          <p:nvPr>
            <p:ph type="sldNum" sz="quarter" idx="12"/>
          </p:nvPr>
        </p:nvSpPr>
        <p:spPr/>
        <p:txBody>
          <a:bodyPr/>
          <a:lstStyle/>
          <a:p>
            <a:fld id="{D2D8002D-B5B0-4BAC-B1F6-782DDCCE6D9C}" type="slidenum">
              <a:rPr kumimoji="1" lang="ja-JP" altLang="en-US" smtClean="0"/>
              <a:pPr/>
              <a:t>70</a:t>
            </a:fld>
            <a:endParaRPr kumimoji="1" lang="ja-JP" altLang="en-US"/>
          </a:p>
        </p:txBody>
      </p:sp>
      <p:sp>
        <p:nvSpPr>
          <p:cNvPr id="4" name="Title 3">
            <a:extLst>
              <a:ext uri="{FF2B5EF4-FFF2-40B4-BE49-F238E27FC236}">
                <a16:creationId xmlns:a16="http://schemas.microsoft.com/office/drawing/2014/main" id="{A37B8FBA-1390-4DDA-A5B3-1140A0175D12}"/>
              </a:ext>
            </a:extLst>
          </p:cNvPr>
          <p:cNvSpPr>
            <a:spLocks noGrp="1"/>
          </p:cNvSpPr>
          <p:nvPr>
            <p:ph type="title"/>
          </p:nvPr>
        </p:nvSpPr>
        <p:spPr/>
        <p:txBody>
          <a:bodyPr/>
          <a:lstStyle/>
          <a:p>
            <a:r>
              <a:rPr lang="en-US" dirty="0"/>
              <a:t>Optimization (future work)</a:t>
            </a:r>
          </a:p>
        </p:txBody>
      </p:sp>
    </p:spTree>
    <p:extLst>
      <p:ext uri="{BB962C8B-B14F-4D97-AF65-F5344CB8AC3E}">
        <p14:creationId xmlns:p14="http://schemas.microsoft.com/office/powerpoint/2010/main" val="894529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normAutofit/>
          </a:bodyPr>
          <a:lstStyle/>
          <a:p>
            <a:pPr lvl="1"/>
            <a:r>
              <a:rPr lang="en-US" altLang="ja-JP" sz="2800" dirty="0"/>
              <a:t>MIDACO Solver (</a:t>
            </a:r>
            <a:r>
              <a:rPr lang="en-US" altLang="ja-JP" sz="2800" dirty="0">
                <a:hlinkClick r:id="rId3"/>
              </a:rPr>
              <a:t>http://www.midacosolver.com/index.php/download</a:t>
            </a:r>
            <a:r>
              <a:rPr lang="en-US" altLang="ja-JP" sz="2800" dirty="0"/>
              <a:t>)</a:t>
            </a:r>
          </a:p>
          <a:p>
            <a:pPr lvl="2"/>
            <a:r>
              <a:rPr lang="en-US" altLang="ja-JP" sz="2800" dirty="0"/>
              <a:t>Handle MINLP problem by python</a:t>
            </a:r>
          </a:p>
          <a:p>
            <a:pPr lvl="2"/>
            <a:r>
              <a:rPr lang="en-US" altLang="ja-JP" sz="2800" dirty="0"/>
              <a:t>Combine an extended evolutionary Ant Colony</a:t>
            </a:r>
          </a:p>
          <a:p>
            <a:pPr marL="630936" lvl="2" indent="0">
              <a:buNone/>
            </a:pPr>
            <a:r>
              <a:rPr lang="en-US" altLang="ja-JP" sz="2800" dirty="0"/>
              <a:t>Optimization (ACO) with the Oracle Penalty Method</a:t>
            </a:r>
          </a:p>
          <a:p>
            <a:pPr lvl="2"/>
            <a:r>
              <a:rPr lang="en-US" altLang="ja-JP" sz="2800" dirty="0"/>
              <a:t>Derive global optimal solution </a:t>
            </a:r>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71</a:t>
            </a:fld>
            <a:endParaRPr kumimoji="1" lang="ja-JP" altLang="en-US"/>
          </a:p>
        </p:txBody>
      </p:sp>
      <p:sp>
        <p:nvSpPr>
          <p:cNvPr id="4" name="タイトル 3"/>
          <p:cNvSpPr>
            <a:spLocks noGrp="1"/>
          </p:cNvSpPr>
          <p:nvPr>
            <p:ph type="title"/>
          </p:nvPr>
        </p:nvSpPr>
        <p:spPr/>
        <p:txBody>
          <a:bodyPr>
            <a:normAutofit/>
          </a:bodyPr>
          <a:lstStyle/>
          <a:p>
            <a:r>
              <a:rPr lang="en-US" dirty="0"/>
              <a:t>Optimization solver (future work)</a:t>
            </a:r>
            <a:endParaRPr kumimoji="1" lang="ja-JP" altLang="en-US" dirty="0"/>
          </a:p>
        </p:txBody>
      </p:sp>
      <p:pic>
        <p:nvPicPr>
          <p:cNvPr id="17410" name="Picture 2" descr="Image result for python"/>
          <p:cNvPicPr>
            <a:picLocks noChangeAspect="1" noChangeArrowheads="1"/>
          </p:cNvPicPr>
          <p:nvPr/>
        </p:nvPicPr>
        <p:blipFill>
          <a:blip r:embed="rId4"/>
          <a:srcRect l="10066" t="11084" r="6322"/>
          <a:stretch>
            <a:fillRect/>
          </a:stretch>
        </p:blipFill>
        <p:spPr bwMode="auto">
          <a:xfrm>
            <a:off x="2178827" y="4071942"/>
            <a:ext cx="4786346" cy="1719262"/>
          </a:xfrm>
          <a:prstGeom prst="rect">
            <a:avLst/>
          </a:prstGeom>
          <a:noFill/>
        </p:spPr>
      </p:pic>
      <p:pic>
        <p:nvPicPr>
          <p:cNvPr id="12" name="図 11" descr="http://meredith.images.worldnow.com/images/13492222_G.jpg"/>
          <p:cNvPicPr>
            <a:picLocks noChangeAspect="1"/>
          </p:cNvPicPr>
          <p:nvPr/>
        </p:nvPicPr>
        <p:blipFill>
          <a:blip r:embed="rId5"/>
          <a:srcRect/>
          <a:stretch>
            <a:fillRect/>
          </a:stretch>
        </p:blipFill>
        <p:spPr bwMode="auto">
          <a:xfrm>
            <a:off x="6336032" y="5277315"/>
            <a:ext cx="2808000" cy="1580709"/>
          </a:xfrm>
          <a:prstGeom prst="rect">
            <a:avLst/>
          </a:prstGeom>
          <a:noFill/>
          <a:ln w="9525">
            <a:noFill/>
            <a:miter lim="800000"/>
            <a:headEnd/>
            <a:tailEnd/>
          </a:ln>
        </p:spPr>
      </p:pic>
      <p:pic>
        <p:nvPicPr>
          <p:cNvPr id="7" name="図 6" descr="http://meredith.images.worldnow.com/images/13492222_G.jpg"/>
          <p:cNvPicPr>
            <a:picLocks noChangeAspect="1"/>
          </p:cNvPicPr>
          <p:nvPr/>
        </p:nvPicPr>
        <p:blipFill>
          <a:blip r:embed="rId5"/>
          <a:srcRect/>
          <a:stretch>
            <a:fillRect/>
          </a:stretch>
        </p:blipFill>
        <p:spPr bwMode="auto">
          <a:xfrm>
            <a:off x="0" y="5277291"/>
            <a:ext cx="2808000" cy="1580709"/>
          </a:xfrm>
          <a:prstGeom prst="rect">
            <a:avLst/>
          </a:prstGeom>
          <a:noFill/>
          <a:ln w="9525">
            <a:noFill/>
            <a:miter lim="800000"/>
            <a:headEnd/>
            <a:tailEnd/>
          </a:ln>
        </p:spPr>
      </p:pic>
    </p:spTree>
    <p:extLst>
      <p:ext uri="{BB962C8B-B14F-4D97-AF65-F5344CB8AC3E}">
        <p14:creationId xmlns:p14="http://schemas.microsoft.com/office/powerpoint/2010/main" val="2632021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907C45-F6C0-45CC-BC2D-B32214939C44}"/>
              </a:ext>
            </a:extLst>
          </p:cNvPr>
          <p:cNvSpPr>
            <a:spLocks noGrp="1"/>
          </p:cNvSpPr>
          <p:nvPr>
            <p:ph type="title"/>
          </p:nvPr>
        </p:nvSpPr>
        <p:spPr/>
        <p:txBody>
          <a:bodyPr/>
          <a:lstStyle/>
          <a:p>
            <a:endParaRPr lang="en-US"/>
          </a:p>
        </p:txBody>
      </p:sp>
      <p:graphicFrame>
        <p:nvGraphicFramePr>
          <p:cNvPr id="4" name="Chart 3">
            <a:extLst>
              <a:ext uri="{FF2B5EF4-FFF2-40B4-BE49-F238E27FC236}">
                <a16:creationId xmlns:a16="http://schemas.microsoft.com/office/drawing/2014/main" id="{3BE501AE-BB38-42A1-8A6B-4F82108A4D92}"/>
              </a:ext>
            </a:extLst>
          </p:cNvPr>
          <p:cNvGraphicFramePr>
            <a:graphicFrameLocks noChangeAspect="1"/>
          </p:cNvGraphicFramePr>
          <p:nvPr>
            <p:extLst>
              <p:ext uri="{D42A27DB-BD31-4B8C-83A1-F6EECF244321}">
                <p14:modId xmlns:p14="http://schemas.microsoft.com/office/powerpoint/2010/main" val="1670080570"/>
              </p:ext>
            </p:extLst>
          </p:nvPr>
        </p:nvGraphicFramePr>
        <p:xfrm>
          <a:off x="21642" y="642918"/>
          <a:ext cx="9081114" cy="5786479"/>
        </p:xfrm>
        <a:graphic>
          <a:graphicData uri="http://schemas.openxmlformats.org/drawingml/2006/chart">
            <c:chart xmlns:c="http://schemas.openxmlformats.org/drawingml/2006/chart" xmlns:r="http://schemas.openxmlformats.org/officeDocument/2006/relationships" r:id="rId2"/>
          </a:graphicData>
        </a:graphic>
      </p:graphicFrame>
      <p:sp>
        <p:nvSpPr>
          <p:cNvPr id="5" name="正方形/長方形 5">
            <a:extLst>
              <a:ext uri="{FF2B5EF4-FFF2-40B4-BE49-F238E27FC236}">
                <a16:creationId xmlns:a16="http://schemas.microsoft.com/office/drawing/2014/main" id="{0FA4A1C3-F847-4FE6-A001-1A8F8F6C7650}"/>
              </a:ext>
            </a:extLst>
          </p:cNvPr>
          <p:cNvSpPr/>
          <p:nvPr/>
        </p:nvSpPr>
        <p:spPr>
          <a:xfrm>
            <a:off x="5759624" y="3789040"/>
            <a:ext cx="338437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Chose only sunny days each month</a:t>
            </a:r>
            <a:endParaRPr kumimoji="1" lang="ja-JP" altLang="en-US" sz="2800" dirty="0"/>
          </a:p>
        </p:txBody>
      </p:sp>
    </p:spTree>
    <p:extLst>
      <p:ext uri="{BB962C8B-B14F-4D97-AF65-F5344CB8AC3E}">
        <p14:creationId xmlns:p14="http://schemas.microsoft.com/office/powerpoint/2010/main" val="1366511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a:xfrm>
            <a:off x="-3548" y="214289"/>
            <a:ext cx="9144000" cy="5786479"/>
          </a:xfrm>
        </p:spPr>
        <p:txBody>
          <a:bodyPr>
            <a:normAutofit/>
          </a:bodyPr>
          <a:lstStyle/>
          <a:p>
            <a:pPr>
              <a:buNone/>
            </a:pPr>
            <a:r>
              <a:rPr lang="en-US" sz="3400" b="1" dirty="0">
                <a:solidFill>
                  <a:schemeClr val="tx1"/>
                </a:solidFill>
                <a:effectLst>
                  <a:outerShdw blurRad="31750" dist="25400" dir="5400000" algn="tl" rotWithShape="0">
                    <a:srgbClr val="000000">
                      <a:alpha val="25000"/>
                    </a:srgbClr>
                  </a:outerShdw>
                </a:effectLst>
              </a:rPr>
              <a:t>U.S. Solar Photovoltaic installation costs (USD/)</a:t>
            </a:r>
          </a:p>
        </p:txBody>
      </p:sp>
      <p:sp>
        <p:nvSpPr>
          <p:cNvPr id="6" name="フッター プレースホルダ 5"/>
          <p:cNvSpPr>
            <a:spLocks noGrp="1"/>
          </p:cNvSpPr>
          <p:nvPr>
            <p:ph type="ftr" sz="quarter" idx="11"/>
          </p:nvPr>
        </p:nvSpPr>
        <p:spPr/>
        <p:txBody>
          <a:bodyPr/>
          <a:lstStyle/>
          <a:p>
            <a:pPr algn="r"/>
            <a:r>
              <a:rPr kumimoji="1" lang="en-US" altLang="ja-JP" sz="1400" dirty="0"/>
              <a:t>source: http://www.nrel.gov/news/press/2016/37745</a:t>
            </a:r>
            <a:endParaRPr kumimoji="1" lang="ja-JP" altLang="en-US" sz="1400" dirty="0"/>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pPr/>
              <a:t>73</a:t>
            </a:fld>
            <a:endParaRPr kumimoji="1" lang="ja-JP" altLang="en-US"/>
          </a:p>
        </p:txBody>
      </p:sp>
      <p:pic>
        <p:nvPicPr>
          <p:cNvPr id="1026" name="Picture 2" descr="chart of solar pv costs from q4 2009 to q1 2016"/>
          <p:cNvPicPr>
            <a:picLocks noChangeAspect="1" noChangeArrowheads="1"/>
          </p:cNvPicPr>
          <p:nvPr/>
        </p:nvPicPr>
        <p:blipFill>
          <a:blip r:embed="rId3" cstate="print"/>
          <a:srcRect/>
          <a:stretch>
            <a:fillRect/>
          </a:stretch>
        </p:blipFill>
        <p:spPr bwMode="auto">
          <a:xfrm>
            <a:off x="270083" y="791015"/>
            <a:ext cx="8603835" cy="5709820"/>
          </a:xfrm>
          <a:prstGeom prst="rect">
            <a:avLst/>
          </a:prstGeom>
          <a:noFill/>
        </p:spPr>
      </p:pic>
      <p:cxnSp>
        <p:nvCxnSpPr>
          <p:cNvPr id="7" name="直線矢印コネクタ 7"/>
          <p:cNvCxnSpPr/>
          <p:nvPr/>
        </p:nvCxnSpPr>
        <p:spPr>
          <a:xfrm>
            <a:off x="1214414" y="1785926"/>
            <a:ext cx="2143140" cy="164307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矢印コネクタ 8"/>
          <p:cNvCxnSpPr/>
          <p:nvPr/>
        </p:nvCxnSpPr>
        <p:spPr>
          <a:xfrm>
            <a:off x="3786182" y="2143116"/>
            <a:ext cx="2143140" cy="164307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矢印コネクタ 9"/>
          <p:cNvCxnSpPr/>
          <p:nvPr/>
        </p:nvCxnSpPr>
        <p:spPr>
          <a:xfrm>
            <a:off x="6215074" y="2285992"/>
            <a:ext cx="2143140" cy="164307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662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 1"/>
          <p:cNvSpPr>
            <a:spLocks noGrp="1"/>
          </p:cNvSpPr>
          <p:nvPr>
            <p:ph idx="1"/>
          </p:nvPr>
        </p:nvSpPr>
        <p:spPr>
          <a:xfrm>
            <a:off x="3929058" y="881547"/>
            <a:ext cx="5083974" cy="5786479"/>
          </a:xfrm>
        </p:spPr>
        <p:txBody>
          <a:bodyPr/>
          <a:lstStyle/>
          <a:p>
            <a:r>
              <a:rPr lang="en-US" altLang="ja-JP" sz="2400" dirty="0">
                <a:latin typeface="Arial" panose="020B0604020202020204" pitchFamily="34" charset="0"/>
                <a:cs typeface="Arial" panose="020B0604020202020204" pitchFamily="34" charset="0"/>
              </a:rPr>
              <a:t>Organic photovoltaic film</a:t>
            </a:r>
            <a:endParaRPr kumimoji="1" lang="en-US" altLang="ja-JP" dirty="0">
              <a:latin typeface="Arial" panose="020B0604020202020204" pitchFamily="34" charset="0"/>
              <a:cs typeface="Arial" panose="020B0604020202020204" pitchFamily="34" charset="0"/>
            </a:endParaRPr>
          </a:p>
          <a:p>
            <a:r>
              <a:rPr lang="en-US" altLang="ja-JP" sz="2400" dirty="0">
                <a:latin typeface="Arial" panose="020B0604020202020204" pitchFamily="34" charset="0"/>
                <a:ea typeface="+mn-ea"/>
                <a:cs typeface="Arial" panose="020B0604020202020204" pitchFamily="34" charset="0"/>
              </a:rPr>
              <a:t>Manufactured by </a:t>
            </a:r>
            <a:r>
              <a:rPr lang="en-US" altLang="ja-JP" sz="2400" dirty="0" err="1">
                <a:latin typeface="Arial" panose="020B0604020202020204" pitchFamily="34" charset="0"/>
                <a:ea typeface="+mn-ea"/>
                <a:cs typeface="Arial" panose="020B0604020202020204" pitchFamily="34" charset="0"/>
              </a:rPr>
              <a:t>Opvius</a:t>
            </a:r>
            <a:endParaRPr lang="en-US" altLang="ja-JP" sz="2400" dirty="0">
              <a:latin typeface="Arial" panose="020B0604020202020204" pitchFamily="34" charset="0"/>
              <a:ea typeface="+mn-ea"/>
              <a:cs typeface="Arial" panose="020B0604020202020204" pitchFamily="34" charset="0"/>
            </a:endParaRPr>
          </a:p>
          <a:p>
            <a:r>
              <a:rPr lang="en-US" sz="2400" dirty="0">
                <a:latin typeface="Arial" panose="020B0604020202020204" pitchFamily="34" charset="0"/>
                <a:ea typeface="+mn-ea"/>
                <a:cs typeface="Arial" panose="020B0604020202020204" pitchFamily="34" charset="0"/>
              </a:rPr>
              <a:t>7.68W sheet</a:t>
            </a:r>
            <a:r>
              <a:rPr lang="en-US" sz="2400" baseline="30000" dirty="0">
                <a:latin typeface="Arial" panose="020B0604020202020204" pitchFamily="34" charset="0"/>
                <a:ea typeface="+mn-ea"/>
                <a:cs typeface="Arial" panose="020B0604020202020204" pitchFamily="34" charset="0"/>
              </a:rPr>
              <a:t>-1</a:t>
            </a:r>
            <a:r>
              <a:rPr lang="en-US" sz="2400" dirty="0">
                <a:latin typeface="Arial" panose="020B0604020202020204" pitchFamily="34" charset="0"/>
                <a:ea typeface="+mn-ea"/>
                <a:cs typeface="Arial" panose="020B0604020202020204" pitchFamily="34" charset="0"/>
              </a:rPr>
              <a:t> </a:t>
            </a:r>
            <a:r>
              <a:rPr lang="en-US" sz="2000" dirty="0">
                <a:latin typeface="Arial" panose="020B0604020202020204" pitchFamily="34" charset="0"/>
                <a:ea typeface="+mn-ea"/>
                <a:cs typeface="Arial" panose="020B0604020202020204" pitchFamily="34" charset="0"/>
              </a:rPr>
              <a:t>(0.85m x 0.66m)</a:t>
            </a:r>
            <a:endParaRPr lang="en-US" sz="2400" dirty="0">
              <a:latin typeface="Arial" panose="020B0604020202020204" pitchFamily="34" charset="0"/>
              <a:ea typeface="+mn-ea"/>
              <a:cs typeface="Arial" panose="020B0604020202020204" pitchFamily="34" charset="0"/>
            </a:endParaRPr>
          </a:p>
          <a:p>
            <a:r>
              <a:rPr lang="en-US" sz="2400" dirty="0">
                <a:latin typeface="Arial" panose="020B0604020202020204" pitchFamily="34" charset="0"/>
                <a:ea typeface="+mn-ea"/>
                <a:cs typeface="Arial" panose="020B0604020202020204" pitchFamily="34" charset="0"/>
              </a:rPr>
              <a:t>1.37% cell efficiency </a:t>
            </a:r>
          </a:p>
          <a:p>
            <a:r>
              <a:rPr kumimoji="1" lang="en-US" altLang="ja-JP" sz="2400" dirty="0">
                <a:latin typeface="Arial" panose="020B0604020202020204" pitchFamily="34" charset="0"/>
                <a:cs typeface="Arial" panose="020B0604020202020204" pitchFamily="34" charset="0"/>
              </a:rPr>
              <a:t>30% assumed transmittance</a:t>
            </a:r>
            <a:endParaRPr kumimoji="1" lang="en-US" altLang="ja-JP" dirty="0">
              <a:latin typeface="Arial" panose="020B0604020202020204" pitchFamily="34" charset="0"/>
              <a:cs typeface="Arial" panose="020B0604020202020204" pitchFamily="34" charset="0"/>
            </a:endParaRPr>
          </a:p>
          <a:p>
            <a:endParaRPr kumimoji="1" lang="ja-JP" altLang="en-US"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74</a:t>
            </a:fld>
            <a:endParaRPr kumimoji="1" lang="ja-JP" altLang="en-US"/>
          </a:p>
        </p:txBody>
      </p:sp>
      <p:sp>
        <p:nvSpPr>
          <p:cNvPr id="6" name="タイトル 3"/>
          <p:cNvSpPr>
            <a:spLocks noGrp="1"/>
          </p:cNvSpPr>
          <p:nvPr>
            <p:ph type="title"/>
          </p:nvPr>
        </p:nvSpPr>
        <p:spPr/>
        <p:txBody>
          <a:bodyPr>
            <a:normAutofit/>
          </a:bodyPr>
          <a:lstStyle/>
          <a:p>
            <a:r>
              <a:rPr lang="en-US" altLang="ja-JP" sz="2800" dirty="0">
                <a:solidFill>
                  <a:schemeClr val="tx1"/>
                </a:solidFill>
                <a:effectLst>
                  <a:outerShdw blurRad="38100" dist="38100" dir="2700000" algn="tl">
                    <a:srgbClr val="000000">
                      <a:alpha val="43137"/>
                    </a:srgbClr>
                  </a:outerShdw>
                </a:effectLst>
              </a:rPr>
              <a:t>Modeled OPV material</a:t>
            </a:r>
            <a:endParaRPr lang="ja-JP" altLang="en-US" sz="2800" dirty="0">
              <a:solidFill>
                <a:schemeClr val="tx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cstate="print"/>
          <a:stretch>
            <a:fillRect/>
          </a:stretch>
        </p:blipFill>
        <p:spPr>
          <a:xfrm>
            <a:off x="6876255" y="6313731"/>
            <a:ext cx="2146685" cy="554233"/>
          </a:xfrm>
          <a:prstGeom prst="rect">
            <a:avLst/>
          </a:prstGeom>
        </p:spPr>
      </p:pic>
      <p:pic>
        <p:nvPicPr>
          <p:cNvPr id="4" name="Picture 3"/>
          <p:cNvPicPr>
            <a:picLocks noChangeAspect="1"/>
          </p:cNvPicPr>
          <p:nvPr/>
        </p:nvPicPr>
        <p:blipFill>
          <a:blip r:embed="rId4" cstate="print"/>
          <a:stretch>
            <a:fillRect/>
          </a:stretch>
        </p:blipFill>
        <p:spPr>
          <a:xfrm>
            <a:off x="107504" y="881546"/>
            <a:ext cx="3520338" cy="1971389"/>
          </a:xfrm>
          <a:prstGeom prst="rect">
            <a:avLst/>
          </a:prstGeom>
        </p:spPr>
      </p:pic>
      <p:pic>
        <p:nvPicPr>
          <p:cNvPr id="10" name="Picture 9"/>
          <p:cNvPicPr>
            <a:picLocks noChangeAspect="1"/>
          </p:cNvPicPr>
          <p:nvPr/>
        </p:nvPicPr>
        <p:blipFill>
          <a:blip r:embed="rId5" cstate="print"/>
          <a:stretch>
            <a:fillRect/>
          </a:stretch>
        </p:blipFill>
        <p:spPr>
          <a:xfrm>
            <a:off x="107504" y="2852935"/>
            <a:ext cx="3581771" cy="3920134"/>
          </a:xfrm>
          <a:prstGeom prst="rect">
            <a:avLst/>
          </a:prstGeom>
        </p:spPr>
      </p:pic>
      <p:pic>
        <p:nvPicPr>
          <p:cNvPr id="12" name="Picture 11"/>
          <p:cNvPicPr>
            <a:picLocks noChangeAspect="1"/>
          </p:cNvPicPr>
          <p:nvPr/>
        </p:nvPicPr>
        <p:blipFill>
          <a:blip r:embed="rId6" cstate="print"/>
          <a:stretch>
            <a:fillRect/>
          </a:stretch>
        </p:blipFill>
        <p:spPr>
          <a:xfrm>
            <a:off x="4350462" y="3429000"/>
            <a:ext cx="4736539" cy="2881823"/>
          </a:xfrm>
          <a:prstGeom prst="rect">
            <a:avLst/>
          </a:prstGeom>
        </p:spPr>
      </p:pic>
      <p:sp>
        <p:nvSpPr>
          <p:cNvPr id="13" name="TextBox 12"/>
          <p:cNvSpPr txBox="1"/>
          <p:nvPr/>
        </p:nvSpPr>
        <p:spPr>
          <a:xfrm>
            <a:off x="4266441" y="3125020"/>
            <a:ext cx="2805576" cy="338554"/>
          </a:xfrm>
          <a:prstGeom prst="rect">
            <a:avLst/>
          </a:prstGeom>
          <a:noFill/>
        </p:spPr>
        <p:txBody>
          <a:bodyPr wrap="none" rtlCol="0">
            <a:spAutoFit/>
          </a:bodyPr>
          <a:lstStyle/>
          <a:p>
            <a:r>
              <a:rPr lang="en-US" sz="1600" b="1" dirty="0"/>
              <a:t>Transmittance of OPV film</a:t>
            </a:r>
          </a:p>
        </p:txBody>
      </p:sp>
      <p:sp>
        <p:nvSpPr>
          <p:cNvPr id="11" name="正方形/長方形 10"/>
          <p:cNvSpPr/>
          <p:nvPr/>
        </p:nvSpPr>
        <p:spPr>
          <a:xfrm>
            <a:off x="6286512" y="3786190"/>
            <a:ext cx="428628" cy="2071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786446" y="3786190"/>
            <a:ext cx="428628" cy="207170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286380" y="3786190"/>
            <a:ext cx="428628" cy="207170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9592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75</a:t>
            </a:fld>
            <a:endParaRPr kumimoji="1" lang="ja-JP" altLang="en-US"/>
          </a:p>
        </p:txBody>
      </p:sp>
      <p:pic>
        <p:nvPicPr>
          <p:cNvPr id="6" name="図 0" descr="angles.jpg"/>
          <p:cNvPicPr>
            <a:picLocks noChangeAspect="1"/>
          </p:cNvPicPr>
          <p:nvPr/>
        </p:nvPicPr>
        <p:blipFill>
          <a:blip r:embed="rId3" cstate="print"/>
          <a:stretch>
            <a:fillRect/>
          </a:stretch>
        </p:blipFill>
        <p:spPr>
          <a:xfrm>
            <a:off x="4805558" y="866909"/>
            <a:ext cx="4091957" cy="3190418"/>
          </a:xfrm>
          <a:prstGeom prst="rect">
            <a:avLst/>
          </a:prstGeom>
        </p:spPr>
      </p:pic>
      <p:sp>
        <p:nvSpPr>
          <p:cNvPr id="7" name="Rectangle 6"/>
          <p:cNvSpPr/>
          <p:nvPr/>
        </p:nvSpPr>
        <p:spPr>
          <a:xfrm>
            <a:off x="6425334" y="4057327"/>
            <a:ext cx="2683170" cy="307777"/>
          </a:xfrm>
          <a:prstGeom prst="rect">
            <a:avLst/>
          </a:prstGeom>
        </p:spPr>
        <p:txBody>
          <a:bodyPr wrap="none">
            <a:spAutoFit/>
          </a:bodyPr>
          <a:lstStyle/>
          <a:p>
            <a:r>
              <a:rPr lang="en-US" sz="1400" dirty="0">
                <a:latin typeface="Arial" panose="020B0604020202020204" pitchFamily="34" charset="0"/>
                <a:ea typeface="MS Mincho" panose="02020609040205080304" pitchFamily="49" charset="-128"/>
                <a:cs typeface="Arial" panose="020B0604020202020204" pitchFamily="34" charset="0"/>
              </a:rPr>
              <a:t>(derived from Yano et al., 2009)</a:t>
            </a:r>
            <a:endParaRPr lang="en-US" sz="1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453421" y="1405192"/>
                <a:ext cx="311046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δ</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23.45</m:t>
                          </m:r>
                          <m:r>
                            <m:rPr>
                              <m:sty m:val="p"/>
                            </m:rPr>
                            <a:rPr lang="en-US" i="0">
                              <a:latin typeface="Cambria Math" panose="02040503050406030204" pitchFamily="18" charset="0"/>
                            </a:rPr>
                            <m:t>π</m:t>
                          </m:r>
                        </m:num>
                        <m:den>
                          <m:r>
                            <a:rPr lang="en-US" i="0">
                              <a:latin typeface="Cambria Math" panose="02040503050406030204" pitchFamily="18" charset="0"/>
                            </a:rPr>
                            <m:t>180</m:t>
                          </m:r>
                        </m:den>
                      </m:f>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a:rPr lang="en-US" i="0">
                                  <a:latin typeface="Cambria Math" panose="02040503050406030204" pitchFamily="18" charset="0"/>
                                </a:rPr>
                                <m:t>2</m:t>
                              </m:r>
                              <m:r>
                                <m:rPr>
                                  <m:sty m:val="p"/>
                                </m:rPr>
                                <a:rPr lang="en-US" i="0">
                                  <a:latin typeface="Cambria Math" panose="02040503050406030204" pitchFamily="18" charset="0"/>
                                </a:rPr>
                                <m:t>π</m:t>
                              </m:r>
                              <m:f>
                                <m:fPr>
                                  <m:ctrlPr>
                                    <a:rPr lang="en-US" i="1">
                                      <a:latin typeface="Cambria Math" panose="02040503050406030204" pitchFamily="18" charset="0"/>
                                    </a:rPr>
                                  </m:ctrlPr>
                                </m:fPr>
                                <m:num>
                                  <m:r>
                                    <a:rPr lang="en-US" i="0">
                                      <a:latin typeface="Cambria Math" panose="02040503050406030204" pitchFamily="18" charset="0"/>
                                    </a:rPr>
                                    <m:t>284+</m:t>
                                  </m:r>
                                  <m:r>
                                    <m:rPr>
                                      <m:sty m:val="p"/>
                                    </m:rPr>
                                    <a:rPr lang="en-US" i="0">
                                      <a:latin typeface="Cambria Math" panose="02040503050406030204" pitchFamily="18" charset="0"/>
                                    </a:rPr>
                                    <m:t>n</m:t>
                                  </m:r>
                                </m:num>
                                <m:den>
                                  <m:r>
                                    <a:rPr lang="en-US" i="0">
                                      <a:latin typeface="Cambria Math" panose="02040503050406030204" pitchFamily="18" charset="0"/>
                                    </a:rPr>
                                    <m:t>365</m:t>
                                  </m:r>
                                </m:den>
                              </m:f>
                            </m:e>
                          </m:d>
                        </m:e>
                      </m:func>
                    </m:oMath>
                  </m:oMathPara>
                </a14:m>
                <a:endParaRPr lang="en-US" dirty="0">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3421" y="1405192"/>
                <a:ext cx="3110467" cy="7146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27774" y="2704852"/>
                <a:ext cx="2428870"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ω</m:t>
                      </m:r>
                      <m:r>
                        <a:rPr lang="en-US" i="0">
                          <a:latin typeface="Cambria Math" panose="02040503050406030204" pitchFamily="18" charset="0"/>
                        </a:rPr>
                        <m:t>= </m:t>
                      </m:r>
                      <m:f>
                        <m:fPr>
                          <m:ctrlPr>
                            <a:rPr lang="en-US" i="1">
                              <a:latin typeface="Cambria Math" panose="02040503050406030204" pitchFamily="18" charset="0"/>
                            </a:rPr>
                          </m:ctrlPr>
                        </m:fPr>
                        <m:num>
                          <m:r>
                            <m:rPr>
                              <m:sty m:val="p"/>
                            </m:rPr>
                            <a:rPr lang="en-US" b="0" i="0" smtClean="0">
                              <a:latin typeface="Cambria Math" panose="02040503050406030204" pitchFamily="18" charset="0"/>
                            </a:rPr>
                            <m:t>hours</m:t>
                          </m:r>
                          <m:r>
                            <a:rPr lang="en-US" i="0">
                              <a:latin typeface="Cambria Math" panose="02040503050406030204" pitchFamily="18" charset="0"/>
                            </a:rPr>
                            <m:t> </m:t>
                          </m:r>
                          <m:r>
                            <m:rPr>
                              <m:sty m:val="p"/>
                            </m:rPr>
                            <a:rPr lang="en-US" b="0" i="0" smtClean="0">
                              <a:latin typeface="Cambria Math" panose="02040503050406030204" pitchFamily="18" charset="0"/>
                            </a:rPr>
                            <m:t>after</m:t>
                          </m:r>
                          <m:r>
                            <a:rPr lang="en-US" b="0" i="0" smtClean="0">
                              <a:latin typeface="Cambria Math" panose="02040503050406030204" pitchFamily="18" charset="0"/>
                            </a:rPr>
                            <m:t> </m:t>
                          </m:r>
                          <m:r>
                            <m:rPr>
                              <m:sty m:val="p"/>
                            </m:rPr>
                            <a:rPr lang="en-US" i="0">
                              <a:latin typeface="Cambria Math" panose="02040503050406030204" pitchFamily="18" charset="0"/>
                            </a:rPr>
                            <m:t>noon</m:t>
                          </m:r>
                        </m:num>
                        <m:den>
                          <m:r>
                            <a:rPr lang="en-US" i="0">
                              <a:latin typeface="Cambria Math" panose="02040503050406030204" pitchFamily="18" charset="0"/>
                            </a:rPr>
                            <m:t>4</m:t>
                          </m:r>
                        </m:den>
                      </m:f>
                    </m:oMath>
                  </m:oMathPara>
                </a14:m>
                <a:endParaRPr lang="en-US" dirty="0">
                  <a:latin typeface="Arial" panose="020B0604020202020204" pitchFamily="34" charset="0"/>
                  <a:cs typeface="Arial" panose="020B0604020202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427774" y="2704852"/>
                <a:ext cx="2428870" cy="61709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32600" y="3861048"/>
                <a:ext cx="517550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α</m:t>
                      </m:r>
                      <m:r>
                        <a:rPr lang="en-US" i="0">
                          <a:latin typeface="Cambria Math" panose="02040503050406030204" pitchFamily="18" charset="0"/>
                        </a:rPr>
                        <m:t>= </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sin</m:t>
                              </m:r>
                            </m:e>
                            <m:sup>
                              <m:r>
                                <a:rPr lang="en-US" i="0">
                                  <a:latin typeface="Cambria Math" panose="02040503050406030204" pitchFamily="18" charset="0"/>
                                </a:rPr>
                                <m:t>−1</m:t>
                              </m:r>
                            </m:sup>
                          </m:sSup>
                        </m:fName>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d>
                                    <m:dPr>
                                      <m:ctrlPr>
                                        <a:rPr lang="en-US" i="1">
                                          <a:latin typeface="Cambria Math" panose="02040503050406030204" pitchFamily="18" charset="0"/>
                                        </a:rPr>
                                      </m:ctrlPr>
                                    </m:dPr>
                                    <m:e>
                                      <m:r>
                                        <m:rPr>
                                          <m:sty m:val="p"/>
                                        </m:rPr>
                                        <a:rPr lang="en-US" i="0">
                                          <a:latin typeface="Cambria Math" panose="02040503050406030204" pitchFamily="18" charset="0"/>
                                        </a:rPr>
                                        <m:t>φ</m:t>
                                      </m:r>
                                    </m:e>
                                  </m:d>
                                </m:e>
                              </m:func>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d>
                                    <m:dPr>
                                      <m:ctrlPr>
                                        <a:rPr lang="en-US" i="1">
                                          <a:latin typeface="Cambria Math" panose="02040503050406030204" pitchFamily="18" charset="0"/>
                                        </a:rPr>
                                      </m:ctrlPr>
                                    </m:dPr>
                                    <m:e>
                                      <m:r>
                                        <m:rPr>
                                          <m:sty m:val="p"/>
                                        </m:rPr>
                                        <a:rPr lang="en-US" i="0">
                                          <a:latin typeface="Cambria Math" panose="02040503050406030204" pitchFamily="18" charset="0"/>
                                        </a:rPr>
                                        <m:t>ω</m:t>
                                      </m:r>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m:rPr>
                                          <m:sty m:val="p"/>
                                        </m:rPr>
                                        <a:rPr lang="en-US" i="0">
                                          <a:latin typeface="Cambria Math" panose="02040503050406030204" pitchFamily="18" charset="0"/>
                                        </a:rPr>
                                        <m:t>φ</m:t>
                                      </m:r>
                                    </m:e>
                                  </m:d>
                                </m:e>
                              </m:func>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e>
                      </m:func>
                    </m:oMath>
                  </m:oMathPara>
                </a14:m>
                <a:endParaRPr lang="en-US" dirty="0">
                  <a:latin typeface="Arial" panose="020B0604020202020204" pitchFamily="34" charset="0"/>
                  <a:cs typeface="Arial" panose="020B060402020202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332600" y="3861048"/>
                <a:ext cx="5175504" cy="369332"/>
              </a:xfrm>
              <a:prstGeom prst="rect">
                <a:avLst/>
              </a:prstGeom>
              <a:blipFill>
                <a:blip r:embed="rId6"/>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66226" y="4768436"/>
                <a:ext cx="3701718" cy="676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s</m:t>
                          </m:r>
                        </m:sub>
                      </m:sSub>
                      <m:r>
                        <a:rPr lang="en-US" i="0">
                          <a:latin typeface="Cambria Math" panose="02040503050406030204" pitchFamily="18" charset="0"/>
                        </a:rPr>
                        <m:t>= </m:t>
                      </m:r>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−1</m:t>
                          </m:r>
                        </m:sup>
                      </m:sSup>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m:rPr>
                                      <m:sty m:val="p"/>
                                    </m:rPr>
                                    <a:rPr lang="en-US" i="0">
                                      <a:latin typeface="Cambria Math" panose="02040503050406030204" pitchFamily="18" charset="0"/>
                                    </a:rPr>
                                    <m:t>α</m:t>
                                  </m:r>
                                </m:e>
                              </m:d>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m:rPr>
                                          <m:sty m:val="p"/>
                                        </m:rPr>
                                        <a:rPr lang="en-US" i="0">
                                          <a:latin typeface="Cambria Math" panose="02040503050406030204" pitchFamily="18" charset="0"/>
                                        </a:rPr>
                                        <m:t>φ</m:t>
                                      </m:r>
                                    </m:e>
                                  </m:d>
                                  <m:r>
                                    <a:rPr lang="en-US" i="0">
                                      <a:latin typeface="Cambria Math" panose="02040503050406030204" pitchFamily="18" charset="0"/>
                                    </a:rPr>
                                    <m:t>− </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func>
                            </m:e>
                          </m:func>
                        </m:num>
                        <m:den>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d>
                                <m:dPr>
                                  <m:ctrlPr>
                                    <a:rPr lang="en-US" i="1">
                                      <a:latin typeface="Cambria Math" panose="02040503050406030204" pitchFamily="18" charset="0"/>
                                    </a:rPr>
                                  </m:ctrlPr>
                                </m:dPr>
                                <m:e>
                                  <m:r>
                                    <m:rPr>
                                      <m:sty m:val="p"/>
                                    </m:rPr>
                                    <a:rPr lang="en-US" i="0">
                                      <a:latin typeface="Cambria Math" panose="02040503050406030204" pitchFamily="18" charset="0"/>
                                    </a:rPr>
                                    <m:t>α</m:t>
                                  </m:r>
                                </m:e>
                              </m:d>
                            </m:e>
                          </m:func>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d>
                                <m:dPr>
                                  <m:ctrlPr>
                                    <a:rPr lang="en-US" i="1">
                                      <a:latin typeface="Cambria Math" panose="02040503050406030204" pitchFamily="18" charset="0"/>
                                    </a:rPr>
                                  </m:ctrlPr>
                                </m:dPr>
                                <m:e>
                                  <m:r>
                                    <m:rPr>
                                      <m:sty m:val="p"/>
                                    </m:rPr>
                                    <a:rPr lang="en-US" i="0">
                                      <a:latin typeface="Cambria Math" panose="02040503050406030204" pitchFamily="18" charset="0"/>
                                    </a:rPr>
                                    <m:t>φ</m:t>
                                  </m:r>
                                </m:e>
                              </m:d>
                            </m:e>
                          </m:func>
                        </m:den>
                      </m:f>
                    </m:oMath>
                  </m:oMathPara>
                </a14:m>
                <a:endParaRPr lang="en-US" dirty="0">
                  <a:latin typeface="Arial" panose="020B0604020202020204" pitchFamily="34" charset="0"/>
                  <a:cs typeface="Arial" panose="020B060402020202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366226" y="4768436"/>
                <a:ext cx="3701718" cy="6767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23528" y="5805264"/>
                <a:ext cx="5904656" cy="4137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γ</m:t>
                      </m:r>
                      <m:r>
                        <a:rPr lang="en-US" i="0">
                          <a:latin typeface="Cambria Math" panose="02040503050406030204" pitchFamily="18" charset="0"/>
                        </a:rPr>
                        <m:t>= </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−1</m:t>
                              </m:r>
                            </m:sup>
                          </m:sSup>
                        </m:fName>
                        <m:e>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m:rPr>
                                          <m:sty m:val="p"/>
                                        </m:rPr>
                                        <a:rPr lang="en-US" i="0">
                                          <a:latin typeface="Cambria Math" panose="02040503050406030204" pitchFamily="18" charset="0"/>
                                        </a:rPr>
                                        <m:t>α</m:t>
                                      </m:r>
                                    </m:e>
                                  </m:d>
                                </m:e>
                              </m:func>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d>
                                    <m:dPr>
                                      <m:ctrlPr>
                                        <a:rPr lang="en-US" i="1">
                                          <a:latin typeface="Cambria Math" panose="02040503050406030204" pitchFamily="18" charset="0"/>
                                        </a:rPr>
                                      </m:ctrlPr>
                                    </m:dPr>
                                    <m:e>
                                      <m:r>
                                        <m:rPr>
                                          <m:sty m:val="p"/>
                                        </m:rPr>
                                        <a:rPr lang="en-US" i="0">
                                          <a:latin typeface="Cambria Math" panose="02040503050406030204" pitchFamily="18" charset="0"/>
                                        </a:rPr>
                                        <m:t>β</m:t>
                                      </m:r>
                                    </m:e>
                                  </m:d>
                                </m:e>
                              </m:func>
                              <m:r>
                                <a:rPr lang="en-US" i="0">
                                  <a:latin typeface="Cambria Math" panose="02040503050406030204" pitchFamily="18" charset="0"/>
                                </a:rPr>
                                <m:t>+ </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d>
                                    <m:dPr>
                                      <m:ctrlPr>
                                        <a:rPr lang="en-US" i="1">
                                          <a:latin typeface="Cambria Math" panose="02040503050406030204" pitchFamily="18" charset="0"/>
                                        </a:rPr>
                                      </m:ctrlPr>
                                    </m:dPr>
                                    <m:e>
                                      <m:r>
                                        <m:rPr>
                                          <m:sty m:val="p"/>
                                        </m:rPr>
                                        <a:rPr lang="en-US" i="0">
                                          <a:latin typeface="Cambria Math" panose="02040503050406030204" pitchFamily="18" charset="0"/>
                                        </a:rPr>
                                        <m:t>α</m:t>
                                      </m:r>
                                    </m:e>
                                  </m:d>
                                </m:e>
                              </m:func>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m:rPr>
                                          <m:sty m:val="p"/>
                                        </m:rPr>
                                        <a:rPr lang="en-US" i="0">
                                          <a:latin typeface="Cambria Math" panose="02040503050406030204" pitchFamily="18" charset="0"/>
                                        </a:rPr>
                                        <m:t>β</m:t>
                                      </m:r>
                                    </m:e>
                                  </m:d>
                                </m:e>
                              </m:func>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0">
                                              <a:latin typeface="Cambria Math" panose="02040503050406030204" pitchFamily="18" charset="0"/>
                                            </a:rPr>
                                            <m:t>ψ</m:t>
                                          </m:r>
                                        </m:e>
                                        <m:sub>
                                          <m:r>
                                            <m:rPr>
                                              <m:sty m:val="p"/>
                                            </m:rPr>
                                            <a:rPr lang="en-US" i="0">
                                              <a:latin typeface="Cambria Math" panose="02040503050406030204" pitchFamily="18" charset="0"/>
                                            </a:rPr>
                                            <m:t>s</m:t>
                                          </m:r>
                                        </m:sub>
                                      </m:sSub>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ψ</m:t>
                                          </m:r>
                                        </m:e>
                                        <m:sub>
                                          <m:r>
                                            <m:rPr>
                                              <m:sty m:val="p"/>
                                            </m:rPr>
                                            <a:rPr lang="en-US" i="0">
                                              <a:latin typeface="Cambria Math" panose="02040503050406030204" pitchFamily="18" charset="0"/>
                                            </a:rPr>
                                            <m:t>p</m:t>
                                          </m:r>
                                        </m:sub>
                                      </m:sSub>
                                    </m:e>
                                  </m:d>
                                </m:e>
                              </m:func>
                            </m:e>
                          </m:d>
                        </m:e>
                      </m:func>
                    </m:oMath>
                  </m:oMathPara>
                </a14:m>
                <a:endParaRPr lang="en-US" dirty="0">
                  <a:latin typeface="Arial" panose="020B0604020202020204" pitchFamily="34" charset="0"/>
                  <a:cs typeface="Arial" panose="020B0604020202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323528" y="5805264"/>
                <a:ext cx="5904656" cy="413768"/>
              </a:xfrm>
              <a:prstGeom prst="rect">
                <a:avLst/>
              </a:prstGeom>
              <a:blipFill>
                <a:blip r:embed="rId8"/>
                <a:stretch>
                  <a:fillRect b="-7353"/>
                </a:stretch>
              </a:blipFill>
            </p:spPr>
            <p:txBody>
              <a:bodyPr/>
              <a:lstStyle/>
              <a:p>
                <a:r>
                  <a:rPr lang="en-US">
                    <a:noFill/>
                  </a:rPr>
                  <a:t> </a:t>
                </a:r>
              </a:p>
            </p:txBody>
          </p:sp>
        </mc:Fallback>
      </mc:AlternateContent>
      <p:sp>
        <p:nvSpPr>
          <p:cNvPr id="19" name="タイトル 3">
            <a:extLst>
              <a:ext uri="{FF2B5EF4-FFF2-40B4-BE49-F238E27FC236}">
                <a16:creationId xmlns:a16="http://schemas.microsoft.com/office/drawing/2014/main" id="{2EE6663F-4513-4267-BE8F-FFB203F65EB3}"/>
              </a:ext>
            </a:extLst>
          </p:cNvPr>
          <p:cNvSpPr>
            <a:spLocks noGrp="1"/>
          </p:cNvSpPr>
          <p:nvPr>
            <p:ph type="title"/>
          </p:nvPr>
        </p:nvSpPr>
        <p:spPr>
          <a:xfrm>
            <a:off x="0" y="-24"/>
            <a:ext cx="9144000" cy="642942"/>
          </a:xfrm>
        </p:spPr>
        <p:txBody>
          <a:bodyPr/>
          <a:lstStyle/>
          <a:p>
            <a:r>
              <a:rPr lang="en-US" altLang="ja-JP" sz="2400" u="sng" dirty="0">
                <a:solidFill>
                  <a:schemeClr val="tx1"/>
                </a:solidFill>
              </a:rPr>
              <a:t>2. Model for solar radiation on tilted OPV (greenhouse roof)</a:t>
            </a:r>
          </a:p>
        </p:txBody>
      </p:sp>
      <p:sp>
        <p:nvSpPr>
          <p:cNvPr id="2" name="Footer Placeholder 1">
            <a:extLst>
              <a:ext uri="{FF2B5EF4-FFF2-40B4-BE49-F238E27FC236}">
                <a16:creationId xmlns:a16="http://schemas.microsoft.com/office/drawing/2014/main" id="{4022022D-8694-465E-8859-BDAEC102720A}"/>
              </a:ext>
            </a:extLst>
          </p:cNvPr>
          <p:cNvSpPr>
            <a:spLocks noGrp="1"/>
          </p:cNvSpPr>
          <p:nvPr>
            <p:ph type="ftr" sz="quarter" idx="11"/>
          </p:nvPr>
        </p:nvSpPr>
        <p:spPr/>
        <p:txBody>
          <a:bodyPr/>
          <a:lstStyle/>
          <a:p>
            <a:r>
              <a:rPr kumimoji="1" lang="en-US" altLang="ja-JP"/>
              <a:t>Kacira et al (2003), Yano et al, (2009)</a:t>
            </a:r>
            <a:endParaRPr kumimoji="1" lang="ja-JP" altLang="en-US" dirty="0"/>
          </a:p>
        </p:txBody>
      </p:sp>
      <p:sp>
        <p:nvSpPr>
          <p:cNvPr id="4" name="TextBox 3">
            <a:extLst>
              <a:ext uri="{FF2B5EF4-FFF2-40B4-BE49-F238E27FC236}">
                <a16:creationId xmlns:a16="http://schemas.microsoft.com/office/drawing/2014/main" id="{214B6C4A-6E27-4A3D-B486-157B5FDA0AAD}"/>
              </a:ext>
            </a:extLst>
          </p:cNvPr>
          <p:cNvSpPr txBox="1"/>
          <p:nvPr/>
        </p:nvSpPr>
        <p:spPr>
          <a:xfrm>
            <a:off x="179512" y="1124744"/>
            <a:ext cx="30059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solar declination angle [rad]</a:t>
            </a:r>
          </a:p>
        </p:txBody>
      </p:sp>
      <p:sp>
        <p:nvSpPr>
          <p:cNvPr id="5" name="TextBox 4">
            <a:extLst>
              <a:ext uri="{FF2B5EF4-FFF2-40B4-BE49-F238E27FC236}">
                <a16:creationId xmlns:a16="http://schemas.microsoft.com/office/drawing/2014/main" id="{5BABBD54-B6BA-4DC1-B345-C84A17399C0D}"/>
              </a:ext>
            </a:extLst>
          </p:cNvPr>
          <p:cNvSpPr txBox="1"/>
          <p:nvPr/>
        </p:nvSpPr>
        <p:spPr>
          <a:xfrm>
            <a:off x="254525" y="2349043"/>
            <a:ext cx="346761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hour angle (approximation) [rad]</a:t>
            </a:r>
          </a:p>
        </p:txBody>
      </p:sp>
      <p:sp>
        <p:nvSpPr>
          <p:cNvPr id="14" name="TextBox 13">
            <a:extLst>
              <a:ext uri="{FF2B5EF4-FFF2-40B4-BE49-F238E27FC236}">
                <a16:creationId xmlns:a16="http://schemas.microsoft.com/office/drawing/2014/main" id="{FF0296BC-EA04-49EF-B780-4D72DC3C74C6}"/>
              </a:ext>
            </a:extLst>
          </p:cNvPr>
          <p:cNvSpPr txBox="1"/>
          <p:nvPr/>
        </p:nvSpPr>
        <p:spPr>
          <a:xfrm>
            <a:off x="251520" y="3491716"/>
            <a:ext cx="282641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solar elevation angle [rad]</a:t>
            </a:r>
          </a:p>
        </p:txBody>
      </p:sp>
      <p:sp>
        <p:nvSpPr>
          <p:cNvPr id="16" name="TextBox 15">
            <a:extLst>
              <a:ext uri="{FF2B5EF4-FFF2-40B4-BE49-F238E27FC236}">
                <a16:creationId xmlns:a16="http://schemas.microsoft.com/office/drawing/2014/main" id="{DAD3F441-4449-4B35-97C8-7686C1E00000}"/>
              </a:ext>
            </a:extLst>
          </p:cNvPr>
          <p:cNvSpPr txBox="1"/>
          <p:nvPr/>
        </p:nvSpPr>
        <p:spPr>
          <a:xfrm>
            <a:off x="222210" y="4471112"/>
            <a:ext cx="271099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solar azimuth angle [rad]</a:t>
            </a:r>
          </a:p>
        </p:txBody>
      </p:sp>
      <p:sp>
        <p:nvSpPr>
          <p:cNvPr id="17" name="TextBox 16">
            <a:extLst>
              <a:ext uri="{FF2B5EF4-FFF2-40B4-BE49-F238E27FC236}">
                <a16:creationId xmlns:a16="http://schemas.microsoft.com/office/drawing/2014/main" id="{22C295FC-B77A-428F-85B7-184DA0CDDEDE}"/>
              </a:ext>
            </a:extLst>
          </p:cNvPr>
          <p:cNvSpPr txBox="1"/>
          <p:nvPr/>
        </p:nvSpPr>
        <p:spPr>
          <a:xfrm>
            <a:off x="251520" y="5514371"/>
            <a:ext cx="74168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incident angle of the beam sunlight on the module surface [rad]</a:t>
            </a:r>
          </a:p>
        </p:txBody>
      </p:sp>
    </p:spTree>
    <p:extLst>
      <p:ext uri="{BB962C8B-B14F-4D97-AF65-F5344CB8AC3E}">
        <p14:creationId xmlns:p14="http://schemas.microsoft.com/office/powerpoint/2010/main" val="4272391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F88D6-59F5-4097-80BC-1D463C79BE23}"/>
              </a:ext>
            </a:extLst>
          </p:cNvPr>
          <p:cNvPicPr>
            <a:picLocks noChangeAspect="1"/>
          </p:cNvPicPr>
          <p:nvPr/>
        </p:nvPicPr>
        <p:blipFill>
          <a:blip r:embed="rId3"/>
          <a:stretch>
            <a:fillRect/>
          </a:stretch>
        </p:blipFill>
        <p:spPr>
          <a:xfrm>
            <a:off x="65484" y="548680"/>
            <a:ext cx="9013032" cy="5979314"/>
          </a:xfrm>
          <a:prstGeom prst="rect">
            <a:avLst/>
          </a:prstGeom>
        </p:spPr>
      </p:pic>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76</a:t>
            </a:fld>
            <a:endParaRPr kumimoji="1" lang="ja-JP" altLang="en-US"/>
          </a:p>
        </p:txBody>
      </p:sp>
      <p:sp>
        <p:nvSpPr>
          <p:cNvPr id="22" name="タイトル 3">
            <a:extLst>
              <a:ext uri="{FF2B5EF4-FFF2-40B4-BE49-F238E27FC236}">
                <a16:creationId xmlns:a16="http://schemas.microsoft.com/office/drawing/2014/main" id="{B2CA2FD3-ECFB-461D-95D7-E29CAF0CDF74}"/>
              </a:ext>
            </a:extLst>
          </p:cNvPr>
          <p:cNvSpPr>
            <a:spLocks noGrp="1"/>
          </p:cNvSpPr>
          <p:nvPr>
            <p:ph type="title"/>
          </p:nvPr>
        </p:nvSpPr>
        <p:spPr>
          <a:xfrm>
            <a:off x="0" y="-24"/>
            <a:ext cx="9144000" cy="642942"/>
          </a:xfrm>
        </p:spPr>
        <p:txBody>
          <a:bodyPr>
            <a:normAutofit fontScale="90000"/>
          </a:bodyPr>
          <a:lstStyle/>
          <a:p>
            <a:r>
              <a:rPr lang="en-US" altLang="ja-JP" sz="2400" u="sng" dirty="0">
                <a:solidFill>
                  <a:schemeClr val="tx1"/>
                </a:solidFill>
              </a:rPr>
              <a:t>Modeling result: solar radiation on tilted OPV (greenhouse roof) </a:t>
            </a:r>
          </a:p>
        </p:txBody>
      </p:sp>
    </p:spTree>
    <p:extLst>
      <p:ext uri="{BB962C8B-B14F-4D97-AF65-F5344CB8AC3E}">
        <p14:creationId xmlns:p14="http://schemas.microsoft.com/office/powerpoint/2010/main" val="1580884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77</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fontScale="90000"/>
          </a:bodyPr>
          <a:lstStyle/>
          <a:p>
            <a:r>
              <a:rPr lang="en-US" altLang="ja-JP" sz="2800" dirty="0">
                <a:solidFill>
                  <a:prstClr val="black"/>
                </a:solidFill>
                <a:latin typeface="Lucida Sans Unicode"/>
                <a:ea typeface="ＭＳ Ｐゴシック" panose="020B0600070205080204" pitchFamily="34" charset="-128"/>
              </a:rPr>
              <a:t>5. Energy consumption by cooling/heating: Validation</a:t>
            </a:r>
            <a:endParaRPr lang="en-US" sz="2800" dirty="0">
              <a:solidFill>
                <a:prstClr val="black"/>
              </a:solidFill>
              <a:latin typeface="Lucida Sans Unicode"/>
            </a:endParaRP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endParaRPr kumimoji="1" lang="ja-JP" altLang="en-US" dirty="0"/>
          </a:p>
        </p:txBody>
      </p:sp>
      <p:graphicFrame>
        <p:nvGraphicFramePr>
          <p:cNvPr id="34" name="Chart 33">
            <a:extLst>
              <a:ext uri="{FF2B5EF4-FFF2-40B4-BE49-F238E27FC236}">
                <a16:creationId xmlns:a16="http://schemas.microsoft.com/office/drawing/2014/main" id="{85D0154D-2884-45E7-9F9F-7370CFED8FC7}"/>
              </a:ext>
            </a:extLst>
          </p:cNvPr>
          <p:cNvGraphicFramePr>
            <a:graphicFrameLocks/>
          </p:cNvGraphicFramePr>
          <p:nvPr>
            <p:extLst/>
          </p:nvPr>
        </p:nvGraphicFramePr>
        <p:xfrm>
          <a:off x="45720" y="1052736"/>
          <a:ext cx="9052560" cy="5212080"/>
        </p:xfrm>
        <a:graphic>
          <a:graphicData uri="http://schemas.openxmlformats.org/drawingml/2006/chart">
            <c:chart xmlns:c="http://schemas.openxmlformats.org/drawingml/2006/chart" xmlns:r="http://schemas.openxmlformats.org/officeDocument/2006/relationships" r:id="rId3"/>
          </a:graphicData>
        </a:graphic>
      </p:graphicFrame>
      <p:sp>
        <p:nvSpPr>
          <p:cNvPr id="35" name="Rectangle 34">
            <a:extLst>
              <a:ext uri="{FF2B5EF4-FFF2-40B4-BE49-F238E27FC236}">
                <a16:creationId xmlns:a16="http://schemas.microsoft.com/office/drawing/2014/main" id="{91AF4E08-912E-4D67-9CD3-40A2674DAAA0}"/>
              </a:ext>
            </a:extLst>
          </p:cNvPr>
          <p:cNvSpPr/>
          <p:nvPr/>
        </p:nvSpPr>
        <p:spPr>
          <a:xfrm>
            <a:off x="22983" y="642918"/>
            <a:ext cx="899004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Energy balance transition on Jan 1</a:t>
            </a:r>
            <a:r>
              <a:rPr lang="en-US" sz="2000" baseline="30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2015.</a:t>
            </a:r>
          </a:p>
        </p:txBody>
      </p:sp>
    </p:spTree>
    <p:extLst>
      <p:ext uri="{BB962C8B-B14F-4D97-AF65-F5344CB8AC3E}">
        <p14:creationId xmlns:p14="http://schemas.microsoft.com/office/powerpoint/2010/main" val="1597179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78</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fontScale="90000"/>
          </a:bodyPr>
          <a:lstStyle/>
          <a:p>
            <a:r>
              <a:rPr lang="en-US" altLang="ja-JP" sz="2800" dirty="0">
                <a:solidFill>
                  <a:prstClr val="black"/>
                </a:solidFill>
                <a:latin typeface="Lucida Sans Unicode"/>
                <a:ea typeface="ＭＳ Ｐゴシック" panose="020B0600070205080204" pitchFamily="34" charset="-128"/>
              </a:rPr>
              <a:t>5. Energy consumption by cooling/heating: Validation</a:t>
            </a:r>
            <a:endParaRPr lang="en-US" sz="2800" dirty="0">
              <a:solidFill>
                <a:prstClr val="black"/>
              </a:solidFill>
              <a:latin typeface="Lucida Sans Unicode"/>
            </a:endParaRP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endParaRPr kumimoji="1" lang="ja-JP" altLang="en-US" dirty="0"/>
          </a:p>
        </p:txBody>
      </p:sp>
      <p:sp>
        <p:nvSpPr>
          <p:cNvPr id="35" name="Rectangle 34">
            <a:extLst>
              <a:ext uri="{FF2B5EF4-FFF2-40B4-BE49-F238E27FC236}">
                <a16:creationId xmlns:a16="http://schemas.microsoft.com/office/drawing/2014/main" id="{91AF4E08-912E-4D67-9CD3-40A2674DAAA0}"/>
              </a:ext>
            </a:extLst>
          </p:cNvPr>
          <p:cNvSpPr/>
          <p:nvPr/>
        </p:nvSpPr>
        <p:spPr>
          <a:xfrm>
            <a:off x="22983" y="642918"/>
            <a:ext cx="899004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Energy balance transition on Jan 31</a:t>
            </a:r>
            <a:r>
              <a:rPr lang="en-US" sz="2000" baseline="30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2015, two days before harvest.</a:t>
            </a:r>
          </a:p>
        </p:txBody>
      </p:sp>
      <p:graphicFrame>
        <p:nvGraphicFramePr>
          <p:cNvPr id="8" name="Chart 7">
            <a:extLst>
              <a:ext uri="{FF2B5EF4-FFF2-40B4-BE49-F238E27FC236}">
                <a16:creationId xmlns:a16="http://schemas.microsoft.com/office/drawing/2014/main" id="{C9BA3586-ECFE-4268-9171-A91489486EC5}"/>
              </a:ext>
            </a:extLst>
          </p:cNvPr>
          <p:cNvGraphicFramePr>
            <a:graphicFrameLocks/>
          </p:cNvGraphicFramePr>
          <p:nvPr>
            <p:extLst/>
          </p:nvPr>
        </p:nvGraphicFramePr>
        <p:xfrm>
          <a:off x="45720" y="1052736"/>
          <a:ext cx="9052560" cy="52120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72605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79</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fontScale="90000"/>
          </a:bodyPr>
          <a:lstStyle/>
          <a:p>
            <a:r>
              <a:rPr lang="en-US" altLang="ja-JP" sz="2800" dirty="0">
                <a:solidFill>
                  <a:prstClr val="black"/>
                </a:solidFill>
                <a:latin typeface="Lucida Sans Unicode"/>
                <a:ea typeface="ＭＳ Ｐゴシック" panose="020B0600070205080204" pitchFamily="34" charset="-128"/>
              </a:rPr>
              <a:t>5. Energy consumption by cooling/heating: Validation</a:t>
            </a:r>
            <a:endParaRPr lang="en-US" sz="2800" dirty="0">
              <a:solidFill>
                <a:prstClr val="black"/>
              </a:solidFill>
              <a:latin typeface="Lucida Sans Unicode"/>
            </a:endParaRP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endParaRPr kumimoji="1" lang="ja-JP" altLang="en-US" dirty="0"/>
          </a:p>
        </p:txBody>
      </p:sp>
      <p:sp>
        <p:nvSpPr>
          <p:cNvPr id="35" name="Rectangle 34">
            <a:extLst>
              <a:ext uri="{FF2B5EF4-FFF2-40B4-BE49-F238E27FC236}">
                <a16:creationId xmlns:a16="http://schemas.microsoft.com/office/drawing/2014/main" id="{91AF4E08-912E-4D67-9CD3-40A2674DAAA0}"/>
              </a:ext>
            </a:extLst>
          </p:cNvPr>
          <p:cNvSpPr/>
          <p:nvPr/>
        </p:nvSpPr>
        <p:spPr>
          <a:xfrm>
            <a:off x="22983" y="642918"/>
            <a:ext cx="899004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Energy balance transition on Apr 1</a:t>
            </a:r>
            <a:r>
              <a:rPr lang="en-US" sz="2000" baseline="30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2015.</a:t>
            </a:r>
          </a:p>
        </p:txBody>
      </p:sp>
      <p:graphicFrame>
        <p:nvGraphicFramePr>
          <p:cNvPr id="8" name="Chart 7">
            <a:extLst>
              <a:ext uri="{FF2B5EF4-FFF2-40B4-BE49-F238E27FC236}">
                <a16:creationId xmlns:a16="http://schemas.microsoft.com/office/drawing/2014/main" id="{236A7EDA-5EC1-45FB-92CB-E5C9067AB06D}"/>
              </a:ext>
            </a:extLst>
          </p:cNvPr>
          <p:cNvGraphicFramePr>
            <a:graphicFrameLocks/>
          </p:cNvGraphicFramePr>
          <p:nvPr>
            <p:extLst/>
          </p:nvPr>
        </p:nvGraphicFramePr>
        <p:xfrm>
          <a:off x="45720" y="1060300"/>
          <a:ext cx="9052560" cy="52120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13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a:xfrm>
            <a:off x="0" y="642918"/>
            <a:ext cx="9144000" cy="2698051"/>
          </a:xfrm>
        </p:spPr>
        <p:txBody>
          <a:bodyPr/>
          <a:lstStyle/>
          <a:p>
            <a:pPr marL="395478" indent="-285750">
              <a:buFont typeface="Arial" panose="020B0604020202020204" pitchFamily="34" charset="0"/>
              <a:buChar char="•"/>
            </a:pPr>
            <a:r>
              <a:rPr lang="en-US" altLang="ja-JP" sz="2600" dirty="0"/>
              <a:t>Gutter connected greenhouse (10 spans, 1335 m</a:t>
            </a:r>
            <a:r>
              <a:rPr lang="en-US" altLang="ja-JP" sz="2600" baseline="30000" dirty="0"/>
              <a:t>2</a:t>
            </a:r>
            <a:r>
              <a:rPr lang="en-US" altLang="ja-JP" sz="2600" dirty="0"/>
              <a:t> floor)</a:t>
            </a:r>
          </a:p>
          <a:p>
            <a:pPr marL="395478" indent="-285750">
              <a:buFont typeface="Arial" panose="020B0604020202020204" pitchFamily="34" charset="0"/>
              <a:buChar char="•"/>
            </a:pPr>
            <a:r>
              <a:rPr lang="en-US" altLang="ja-JP" sz="2600" dirty="0"/>
              <a:t>Greenhouse orientation: North-south</a:t>
            </a:r>
          </a:p>
          <a:p>
            <a:pPr marL="395478" indent="-285750">
              <a:buFont typeface="Arial" panose="020B0604020202020204" pitchFamily="34" charset="0"/>
              <a:buChar char="•"/>
            </a:pPr>
            <a:r>
              <a:rPr lang="en-US" altLang="ja-JP" sz="2600" dirty="0"/>
              <a:t>Cooling with Pad &amp; Fan, heating with natural gas</a:t>
            </a:r>
          </a:p>
          <a:p>
            <a:pPr marL="395478" indent="-285750">
              <a:buFont typeface="Arial" panose="020B0604020202020204" pitchFamily="34" charset="0"/>
              <a:buChar char="•"/>
            </a:pPr>
            <a:r>
              <a:rPr lang="en-US" altLang="ja-JP" sz="2600" dirty="0"/>
              <a:t>No CO</a:t>
            </a:r>
            <a:r>
              <a:rPr lang="en-US" altLang="ja-JP" sz="2600" baseline="-25000" dirty="0"/>
              <a:t>2</a:t>
            </a:r>
            <a:r>
              <a:rPr lang="en-US" altLang="ja-JP" sz="2600" dirty="0"/>
              <a:t> enrichment. Single PE film + OPV. Shading curtain. Growing lettuce</a:t>
            </a:r>
          </a:p>
        </p:txBody>
      </p:sp>
      <p:sp>
        <p:nvSpPr>
          <p:cNvPr id="3" name="スライド番号プレースホルダ 2"/>
          <p:cNvSpPr>
            <a:spLocks noGrp="1"/>
          </p:cNvSpPr>
          <p:nvPr>
            <p:ph type="sldNum" sz="quarter" idx="12"/>
          </p:nvPr>
        </p:nvSpPr>
        <p:spPr/>
        <p:txBody>
          <a:bodyPr/>
          <a:lstStyle/>
          <a:p>
            <a:fld id="{D2D8002D-B5B0-4BAC-B1F6-782DDCCE6D9C}" type="slidenum">
              <a:rPr kumimoji="1" lang="ja-JP" altLang="en-US" smtClean="0">
                <a:solidFill>
                  <a:prstClr val="black"/>
                </a:solidFill>
              </a:rPr>
              <a:pPr/>
              <a:t>8</a:t>
            </a:fld>
            <a:endParaRPr kumimoji="1" lang="ja-JP" altLang="en-US">
              <a:solidFill>
                <a:prstClr val="black"/>
              </a:solidFill>
            </a:endParaRPr>
          </a:p>
        </p:txBody>
      </p:sp>
      <p:sp>
        <p:nvSpPr>
          <p:cNvPr id="6" name="タイトル 3">
            <a:extLst>
              <a:ext uri="{FF2B5EF4-FFF2-40B4-BE49-F238E27FC236}">
                <a16:creationId xmlns:a16="http://schemas.microsoft.com/office/drawing/2014/main" id="{7C8718F2-70D7-4FE1-BB98-0D11CD124684}"/>
              </a:ext>
            </a:extLst>
          </p:cNvPr>
          <p:cNvSpPr>
            <a:spLocks noGrp="1"/>
          </p:cNvSpPr>
          <p:nvPr>
            <p:ph type="title"/>
          </p:nvPr>
        </p:nvSpPr>
        <p:spPr>
          <a:xfrm>
            <a:off x="0" y="-24"/>
            <a:ext cx="9144000" cy="642942"/>
          </a:xfrm>
        </p:spPr>
        <p:txBody>
          <a:bodyPr>
            <a:normAutofit/>
          </a:bodyPr>
          <a:lstStyle/>
          <a:p>
            <a:pPr defTabSz="342900"/>
            <a:r>
              <a:rPr lang="en-US" altLang="ja-JP" sz="2800" dirty="0">
                <a:solidFill>
                  <a:schemeClr val="tx1"/>
                </a:solidFill>
                <a:effectLst>
                  <a:outerShdw blurRad="38100" dist="38100" dir="2700000" algn="tl">
                    <a:srgbClr val="000000">
                      <a:alpha val="43137"/>
                    </a:srgbClr>
                  </a:outerShdw>
                </a:effectLst>
              </a:rPr>
              <a:t>Assumed Greenhouse and Crop System Model</a:t>
            </a:r>
            <a:endParaRPr lang="ja-JP" altLang="en-US" sz="2800" dirty="0">
              <a:solidFill>
                <a:schemeClr val="tx1"/>
              </a:solidFill>
              <a:effectLst>
                <a:outerShdw blurRad="38100" dist="38100" dir="2700000" algn="tl">
                  <a:srgbClr val="000000">
                    <a:alpha val="43137"/>
                  </a:srgbClr>
                </a:outerShdw>
              </a:effectLst>
            </a:endParaRPr>
          </a:p>
        </p:txBody>
      </p:sp>
      <p:pic>
        <p:nvPicPr>
          <p:cNvPr id="1026" name="Picture 2" descr="Image result for multispan greenhouse a frame">
            <a:extLst>
              <a:ext uri="{FF2B5EF4-FFF2-40B4-BE49-F238E27FC236}">
                <a16:creationId xmlns:a16="http://schemas.microsoft.com/office/drawing/2014/main" id="{98A3F8B5-79DC-4560-9445-AC4722BF1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549" y="2996952"/>
            <a:ext cx="5738902" cy="37761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80</a:t>
            </a:fld>
            <a:endParaRPr kumimoji="1" lang="ja-JP" altLang="en-US"/>
          </a:p>
        </p:txBody>
      </p:sp>
      <p:sp>
        <p:nvSpPr>
          <p:cNvPr id="21" name="タイトル 3">
            <a:extLst>
              <a:ext uri="{FF2B5EF4-FFF2-40B4-BE49-F238E27FC236}">
                <a16:creationId xmlns:a16="http://schemas.microsoft.com/office/drawing/2014/main" id="{A4E380FF-827C-464A-A28B-72CDFC5E3E0D}"/>
              </a:ext>
            </a:extLst>
          </p:cNvPr>
          <p:cNvSpPr>
            <a:spLocks noGrp="1"/>
          </p:cNvSpPr>
          <p:nvPr>
            <p:ph type="title"/>
          </p:nvPr>
        </p:nvSpPr>
        <p:spPr>
          <a:xfrm>
            <a:off x="0" y="-24"/>
            <a:ext cx="9144000" cy="642942"/>
          </a:xfrm>
        </p:spPr>
        <p:txBody>
          <a:bodyPr>
            <a:normAutofit fontScale="90000"/>
          </a:bodyPr>
          <a:lstStyle/>
          <a:p>
            <a:r>
              <a:rPr lang="en-US" altLang="ja-JP" sz="2800" dirty="0">
                <a:solidFill>
                  <a:prstClr val="black"/>
                </a:solidFill>
                <a:latin typeface="Lucida Sans Unicode"/>
                <a:ea typeface="ＭＳ Ｐゴシック" panose="020B0600070205080204" pitchFamily="34" charset="-128"/>
              </a:rPr>
              <a:t>5. Energy consumption by cooling/heating: Validation</a:t>
            </a:r>
            <a:endParaRPr lang="en-US" sz="2800" dirty="0">
              <a:solidFill>
                <a:prstClr val="black"/>
              </a:solidFill>
              <a:latin typeface="Lucida Sans Unicode"/>
            </a:endParaRPr>
          </a:p>
        </p:txBody>
      </p:sp>
      <p:sp>
        <p:nvSpPr>
          <p:cNvPr id="4" name="Footer Placeholder 3">
            <a:extLst>
              <a:ext uri="{FF2B5EF4-FFF2-40B4-BE49-F238E27FC236}">
                <a16:creationId xmlns:a16="http://schemas.microsoft.com/office/drawing/2014/main" id="{34857EDE-6549-494C-96E8-CD0272DCD79A}"/>
              </a:ext>
            </a:extLst>
          </p:cNvPr>
          <p:cNvSpPr>
            <a:spLocks noGrp="1"/>
          </p:cNvSpPr>
          <p:nvPr>
            <p:ph type="ftr" sz="quarter" idx="11"/>
          </p:nvPr>
        </p:nvSpPr>
        <p:spPr/>
        <p:txBody>
          <a:bodyPr/>
          <a:lstStyle/>
          <a:p>
            <a:endParaRPr kumimoji="1" lang="ja-JP" altLang="en-US" dirty="0"/>
          </a:p>
        </p:txBody>
      </p:sp>
      <p:sp>
        <p:nvSpPr>
          <p:cNvPr id="35" name="Rectangle 34">
            <a:extLst>
              <a:ext uri="{FF2B5EF4-FFF2-40B4-BE49-F238E27FC236}">
                <a16:creationId xmlns:a16="http://schemas.microsoft.com/office/drawing/2014/main" id="{91AF4E08-912E-4D67-9CD3-40A2674DAAA0}"/>
              </a:ext>
            </a:extLst>
          </p:cNvPr>
          <p:cNvSpPr/>
          <p:nvPr/>
        </p:nvSpPr>
        <p:spPr>
          <a:xfrm>
            <a:off x="22983" y="642918"/>
            <a:ext cx="899004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Energy balance transition on Jul 1</a:t>
            </a:r>
            <a:r>
              <a:rPr lang="en-US" sz="2000" baseline="30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2015.</a:t>
            </a:r>
          </a:p>
        </p:txBody>
      </p:sp>
      <p:graphicFrame>
        <p:nvGraphicFramePr>
          <p:cNvPr id="8" name="Chart 7">
            <a:extLst>
              <a:ext uri="{FF2B5EF4-FFF2-40B4-BE49-F238E27FC236}">
                <a16:creationId xmlns:a16="http://schemas.microsoft.com/office/drawing/2014/main" id="{ACF2AB1B-9432-4820-B717-7860864AA8D3}"/>
              </a:ext>
            </a:extLst>
          </p:cNvPr>
          <p:cNvGraphicFramePr>
            <a:graphicFrameLocks/>
          </p:cNvGraphicFramePr>
          <p:nvPr>
            <p:extLst/>
          </p:nvPr>
        </p:nvGraphicFramePr>
        <p:xfrm>
          <a:off x="45720" y="1052736"/>
          <a:ext cx="9052560" cy="52120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73142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81</a:t>
            </a:fld>
            <a:endParaRPr kumimoji="1" lang="ja-JP" altLang="en-US"/>
          </a:p>
        </p:txBody>
      </p:sp>
      <p:sp>
        <p:nvSpPr>
          <p:cNvPr id="22" name="タイトル 3">
            <a:extLst>
              <a:ext uri="{FF2B5EF4-FFF2-40B4-BE49-F238E27FC236}">
                <a16:creationId xmlns:a16="http://schemas.microsoft.com/office/drawing/2014/main" id="{B2CA2FD3-ECFB-461D-95D7-E29CAF0CDF74}"/>
              </a:ext>
            </a:extLst>
          </p:cNvPr>
          <p:cNvSpPr>
            <a:spLocks noGrp="1"/>
          </p:cNvSpPr>
          <p:nvPr>
            <p:ph type="title"/>
          </p:nvPr>
        </p:nvSpPr>
        <p:spPr>
          <a:xfrm>
            <a:off x="0" y="-24"/>
            <a:ext cx="9144000" cy="642942"/>
          </a:xfrm>
        </p:spPr>
        <p:txBody>
          <a:bodyPr>
            <a:normAutofit fontScale="90000"/>
          </a:bodyPr>
          <a:lstStyle/>
          <a:p>
            <a:r>
              <a:rPr lang="en-US" altLang="ja-JP" sz="2400" u="sng" dirty="0">
                <a:solidFill>
                  <a:schemeClr val="tx1"/>
                </a:solidFill>
              </a:rPr>
              <a:t>Simulation results: Economic profit Case 1 (365 days simulation)</a:t>
            </a:r>
          </a:p>
        </p:txBody>
      </p:sp>
      <p:graphicFrame>
        <p:nvGraphicFramePr>
          <p:cNvPr id="4" name="Table 3">
            <a:extLst>
              <a:ext uri="{FF2B5EF4-FFF2-40B4-BE49-F238E27FC236}">
                <a16:creationId xmlns:a16="http://schemas.microsoft.com/office/drawing/2014/main" id="{496151AD-2EA2-4D28-9194-7220F096E269}"/>
              </a:ext>
            </a:extLst>
          </p:cNvPr>
          <p:cNvGraphicFramePr>
            <a:graphicFrameLocks noGrp="1"/>
          </p:cNvGraphicFramePr>
          <p:nvPr>
            <p:extLst/>
          </p:nvPr>
        </p:nvGraphicFramePr>
        <p:xfrm>
          <a:off x="179512" y="620688"/>
          <a:ext cx="8465311" cy="1988820"/>
        </p:xfrm>
        <a:graphic>
          <a:graphicData uri="http://schemas.openxmlformats.org/drawingml/2006/table">
            <a:tbl>
              <a:tblPr/>
              <a:tblGrid>
                <a:gridCol w="3484879">
                  <a:extLst>
                    <a:ext uri="{9D8B030D-6E8A-4147-A177-3AD203B41FA5}">
                      <a16:colId xmlns:a16="http://schemas.microsoft.com/office/drawing/2014/main" val="17357225"/>
                    </a:ext>
                  </a:extLst>
                </a:gridCol>
                <a:gridCol w="1294384">
                  <a:extLst>
                    <a:ext uri="{9D8B030D-6E8A-4147-A177-3AD203B41FA5}">
                      <a16:colId xmlns:a16="http://schemas.microsoft.com/office/drawing/2014/main" val="4176648675"/>
                    </a:ext>
                  </a:extLst>
                </a:gridCol>
                <a:gridCol w="1294384">
                  <a:extLst>
                    <a:ext uri="{9D8B030D-6E8A-4147-A177-3AD203B41FA5}">
                      <a16:colId xmlns:a16="http://schemas.microsoft.com/office/drawing/2014/main" val="1428193043"/>
                    </a:ext>
                  </a:extLst>
                </a:gridCol>
                <a:gridCol w="1294384">
                  <a:extLst>
                    <a:ext uri="{9D8B030D-6E8A-4147-A177-3AD203B41FA5}">
                      <a16:colId xmlns:a16="http://schemas.microsoft.com/office/drawing/2014/main" val="302575816"/>
                    </a:ext>
                  </a:extLst>
                </a:gridCol>
                <a:gridCol w="1097280">
                  <a:extLst>
                    <a:ext uri="{9D8B030D-6E8A-4147-A177-3AD203B41FA5}">
                      <a16:colId xmlns:a16="http://schemas.microsoft.com/office/drawing/2014/main" val="3595772548"/>
                    </a:ext>
                  </a:extLst>
                </a:gridCol>
              </a:tblGrid>
              <a:tr h="457200">
                <a:tc>
                  <a:txBody>
                    <a:bodyPr/>
                    <a:lstStyle/>
                    <a:p>
                      <a:pPr algn="l" fontAlgn="b"/>
                      <a:r>
                        <a:rPr lang="en-US" sz="2000" b="0" i="0" u="none" strike="noStrike" dirty="0">
                          <a:solidFill>
                            <a:srgbClr val="000000"/>
                          </a:solidFill>
                          <a:effectLst/>
                          <a:latin typeface="Calibri" panose="020F0502020204030204" pitchFamily="34" charset="0"/>
                        </a:rPr>
                        <a:t>Coverage ratio during cultivation period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8246978"/>
                  </a:ext>
                </a:extLst>
              </a:tr>
              <a:tr h="457200">
                <a:tc>
                  <a:txBody>
                    <a:bodyPr/>
                    <a:lstStyle/>
                    <a:p>
                      <a:pPr algn="l" fontAlgn="b"/>
                      <a:r>
                        <a:rPr lang="en-US" sz="2000" b="0" i="0" u="none" strike="noStrike" dirty="0">
                          <a:solidFill>
                            <a:srgbClr val="000000"/>
                          </a:solidFill>
                          <a:effectLst/>
                          <a:latin typeface="Calibri" panose="020F0502020204030204" pitchFamily="34" charset="0"/>
                        </a:rPr>
                        <a:t>Cell efficiency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1.37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1.37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FF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343155"/>
                  </a:ext>
                </a:extLst>
              </a:tr>
              <a:tr h="457200">
                <a:tc>
                  <a:txBody>
                    <a:bodyPr/>
                    <a:lstStyle/>
                    <a:p>
                      <a:pPr algn="l" fontAlgn="b"/>
                      <a:r>
                        <a:rPr lang="en-US" sz="2000" b="0" i="0" u="none" strike="noStrike" dirty="0">
                          <a:solidFill>
                            <a:srgbClr val="000000"/>
                          </a:solidFill>
                          <a:effectLst/>
                          <a:latin typeface="Calibri" panose="020F0502020204030204" pitchFamily="34" charset="0"/>
                        </a:rPr>
                        <a:t>PV module price per 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FF0000"/>
                          </a:solidFill>
                          <a:effectLst/>
                          <a:latin typeface="Calibri" panose="020F0502020204030204" pitchFamily="34" charset="0"/>
                        </a:rPr>
                        <a:t>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FF0000"/>
                          </a:solidFill>
                          <a:effectLst/>
                          <a:latin typeface="Calibri" panose="020F0502020204030204" pitchFamily="34" charset="0"/>
                        </a:rPr>
                        <a:t>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USD m</a:t>
                      </a:r>
                      <a:r>
                        <a:rPr lang="en-US" sz="2000" b="0" i="0" u="none" strike="noStrike" baseline="30000" dirty="0">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698425"/>
                  </a:ext>
                </a:extLst>
              </a:tr>
              <a:tr h="457200">
                <a:tc>
                  <a:txBody>
                    <a:bodyPr/>
                    <a:lstStyle/>
                    <a:p>
                      <a:pPr algn="l" fontAlgn="b"/>
                      <a:r>
                        <a:rPr lang="en-US" sz="2000" b="0" i="0" u="none" strike="noStrike" dirty="0">
                          <a:solidFill>
                            <a:srgbClr val="000000"/>
                          </a:solidFill>
                          <a:effectLst/>
                          <a:latin typeface="Calibri" panose="020F0502020204030204" pitchFamily="34" charset="0"/>
                        </a:rPr>
                        <a:t>Depreciation period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365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365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365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Days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1671646"/>
                  </a:ext>
                </a:extLst>
              </a:tr>
            </a:tbl>
          </a:graphicData>
        </a:graphic>
      </p:graphicFrame>
      <p:graphicFrame>
        <p:nvGraphicFramePr>
          <p:cNvPr id="10" name="Table 9">
            <a:extLst>
              <a:ext uri="{FF2B5EF4-FFF2-40B4-BE49-F238E27FC236}">
                <a16:creationId xmlns:a16="http://schemas.microsoft.com/office/drawing/2014/main" id="{3B34DD9D-BA8B-4444-9291-239E1C3FB7CF}"/>
              </a:ext>
            </a:extLst>
          </p:cNvPr>
          <p:cNvGraphicFramePr>
            <a:graphicFrameLocks noGrp="1"/>
          </p:cNvGraphicFramePr>
          <p:nvPr>
            <p:extLst/>
          </p:nvPr>
        </p:nvGraphicFramePr>
        <p:xfrm>
          <a:off x="179512" y="2723728"/>
          <a:ext cx="8465311" cy="3855720"/>
        </p:xfrm>
        <a:graphic>
          <a:graphicData uri="http://schemas.openxmlformats.org/drawingml/2006/table">
            <a:tbl>
              <a:tblPr/>
              <a:tblGrid>
                <a:gridCol w="3506531">
                  <a:extLst>
                    <a:ext uri="{9D8B030D-6E8A-4147-A177-3AD203B41FA5}">
                      <a16:colId xmlns:a16="http://schemas.microsoft.com/office/drawing/2014/main" val="17357225"/>
                    </a:ext>
                  </a:extLst>
                </a:gridCol>
                <a:gridCol w="1272732">
                  <a:extLst>
                    <a:ext uri="{9D8B030D-6E8A-4147-A177-3AD203B41FA5}">
                      <a16:colId xmlns:a16="http://schemas.microsoft.com/office/drawing/2014/main" val="4176648675"/>
                    </a:ext>
                  </a:extLst>
                </a:gridCol>
                <a:gridCol w="1294384">
                  <a:extLst>
                    <a:ext uri="{9D8B030D-6E8A-4147-A177-3AD203B41FA5}">
                      <a16:colId xmlns:a16="http://schemas.microsoft.com/office/drawing/2014/main" val="1428193043"/>
                    </a:ext>
                  </a:extLst>
                </a:gridCol>
                <a:gridCol w="1294384">
                  <a:extLst>
                    <a:ext uri="{9D8B030D-6E8A-4147-A177-3AD203B41FA5}">
                      <a16:colId xmlns:a16="http://schemas.microsoft.com/office/drawing/2014/main" val="302575816"/>
                    </a:ext>
                  </a:extLst>
                </a:gridCol>
                <a:gridCol w="1097280">
                  <a:extLst>
                    <a:ext uri="{9D8B030D-6E8A-4147-A177-3AD203B41FA5}">
                      <a16:colId xmlns:a16="http://schemas.microsoft.com/office/drawing/2014/main" val="3595772548"/>
                    </a:ext>
                  </a:extLst>
                </a:gridCol>
              </a:tblGrid>
              <a:tr h="457200">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electricity sales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1342.6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1342.6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FF0000"/>
                          </a:solidFill>
                          <a:effectLst/>
                          <a:latin typeface="Arial" panose="020B0604020202020204" pitchFamily="34" charset="0"/>
                          <a:cs typeface="Arial" panose="020B0604020202020204" pitchFamily="34" charset="0"/>
                        </a:rPr>
                        <a:t>14693.7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USD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8246978"/>
                  </a:ext>
                </a:extLst>
              </a:tr>
              <a:tr h="457200">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PV module Depreciation cost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354528.6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FF0000"/>
                          </a:solidFill>
                          <a:effectLst/>
                          <a:latin typeface="Arial" panose="020B0604020202020204" pitchFamily="34" charset="0"/>
                          <a:cs typeface="Arial" panose="020B0604020202020204" pitchFamily="34" charset="0"/>
                        </a:rPr>
                        <a:t>80225.0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FF0000"/>
                          </a:solidFill>
                          <a:effectLst/>
                          <a:latin typeface="Arial" panose="020B0604020202020204" pitchFamily="34" charset="0"/>
                          <a:cs typeface="Arial" panose="020B0604020202020204" pitchFamily="34" charset="0"/>
                        </a:rPr>
                        <a:t>80225.0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USD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343155"/>
                  </a:ext>
                </a:extLst>
              </a:tr>
              <a:tr h="457200">
                <a:tc>
                  <a:txBody>
                    <a:bodyPr/>
                    <a:lstStyle/>
                    <a:p>
                      <a:pPr algn="l" fontAlgn="b"/>
                      <a:r>
                        <a:rPr lang="en-US" sz="1800" b="0" i="0" u="none" strike="noStrike" dirty="0">
                          <a:solidFill>
                            <a:schemeClr val="tx1"/>
                          </a:solidFill>
                          <a:effectLst/>
                          <a:latin typeface="Arial" panose="020B0604020202020204" pitchFamily="34" charset="0"/>
                          <a:cs typeface="Arial" panose="020B0604020202020204" pitchFamily="34" charset="0"/>
                        </a:rPr>
                        <a:t>Crop produce sales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106086.6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106086.6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106086.6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USD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698425"/>
                  </a:ext>
                </a:extLst>
              </a:tr>
              <a:tr h="457200">
                <a:tc>
                  <a:txBody>
                    <a:bodyPr/>
                    <a:lstStyle/>
                    <a:p>
                      <a:pPr algn="l" fontAlgn="b"/>
                      <a:r>
                        <a:rPr lang="en-US" sz="1800" b="0" i="0" u="none" strike="noStrike" dirty="0">
                          <a:solidFill>
                            <a:schemeClr val="tx1"/>
                          </a:solidFill>
                          <a:effectLst/>
                          <a:latin typeface="Arial" panose="020B0604020202020204" pitchFamily="34" charset="0"/>
                          <a:cs typeface="Arial" panose="020B0604020202020204" pitchFamily="34" charset="0"/>
                        </a:rPr>
                        <a:t>Crop produce sales per GH floor 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79.5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79.5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79.5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USD m</a:t>
                      </a:r>
                      <a:r>
                        <a:rPr lang="en-US" sz="1800" b="0" i="0" u="none" strike="noStrike" baseline="30000" dirty="0">
                          <a:solidFill>
                            <a:srgbClr val="000000"/>
                          </a:solidFill>
                          <a:effectLst/>
                          <a:latin typeface="Arial" panose="020B0604020202020204" pitchFamily="34" charset="0"/>
                          <a:cs typeface="Arial" panose="020B060402020202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1671646"/>
                  </a:ext>
                </a:extLst>
              </a:tr>
              <a:tr h="457200">
                <a:tc>
                  <a:txBody>
                    <a:bodyPr/>
                    <a:lstStyle/>
                    <a:p>
                      <a:pPr algn="l" fontAlgn="b"/>
                      <a:r>
                        <a:rPr lang="en-US" sz="1800" b="0" i="0" u="none" strike="noStrike" dirty="0">
                          <a:solidFill>
                            <a:schemeClr val="tx1"/>
                          </a:solidFill>
                          <a:effectLst/>
                          <a:latin typeface="Arial" panose="020B0604020202020204" pitchFamily="34" charset="0"/>
                          <a:cs typeface="Arial" panose="020B0604020202020204" pitchFamily="34" charset="0"/>
                        </a:rPr>
                        <a:t>Labor cost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27966.2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27966.2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27966.2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USD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8059546"/>
                  </a:ext>
                </a:extLst>
              </a:tr>
              <a:tr h="457200">
                <a:tc>
                  <a:txBody>
                    <a:bodyPr/>
                    <a:lstStyle/>
                    <a:p>
                      <a:pPr algn="l" fontAlgn="b"/>
                      <a:r>
                        <a:rPr lang="en-US" sz="1800" b="0" i="0" u="none" strike="noStrike" dirty="0">
                          <a:solidFill>
                            <a:schemeClr val="tx1"/>
                          </a:solidFill>
                          <a:effectLst/>
                          <a:latin typeface="Arial" panose="020B0604020202020204" pitchFamily="34" charset="0"/>
                          <a:cs typeface="Arial" panose="020B0604020202020204" pitchFamily="34" charset="0"/>
                        </a:rPr>
                        <a:t>Crop produce cost per GH floor 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20.9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USD m</a:t>
                      </a:r>
                      <a:r>
                        <a:rPr lang="en-US" sz="1800" b="0" i="0" u="none" strike="noStrike" baseline="30000" dirty="0">
                          <a:solidFill>
                            <a:srgbClr val="000000"/>
                          </a:solidFill>
                          <a:effectLst/>
                          <a:latin typeface="Arial" panose="020B0604020202020204" pitchFamily="34" charset="0"/>
                          <a:cs typeface="Arial" panose="020B060402020202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4693713"/>
                  </a:ext>
                </a:extLst>
              </a:tr>
              <a:tr h="457200">
                <a:tc>
                  <a:txBody>
                    <a:bodyPr/>
                    <a:lstStyle/>
                    <a:p>
                      <a:pPr algn="l" fontAlgn="b"/>
                      <a:r>
                        <a:rPr lang="en-US" sz="1800" b="0" i="0" u="none" strike="noStrike" dirty="0">
                          <a:solidFill>
                            <a:schemeClr val="tx1"/>
                          </a:solidFill>
                          <a:effectLst/>
                          <a:latin typeface="Arial" panose="020B0604020202020204" pitchFamily="34" charset="0"/>
                          <a:cs typeface="Arial" panose="020B0604020202020204" pitchFamily="34" charset="0"/>
                        </a:rPr>
                        <a:t>Economic profit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FF0000"/>
                          </a:solidFill>
                          <a:effectLst/>
                          <a:latin typeface="Arial" panose="020B0604020202020204" pitchFamily="34" charset="0"/>
                          <a:cs typeface="Arial" panose="020B0604020202020204" pitchFamily="34" charset="0"/>
                        </a:rPr>
                        <a:t>-275065.6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FF0000"/>
                          </a:solidFill>
                          <a:effectLst/>
                          <a:latin typeface="Arial" panose="020B0604020202020204" pitchFamily="34" charset="0"/>
                          <a:cs typeface="Arial" panose="020B0604020202020204" pitchFamily="34" charset="0"/>
                        </a:rPr>
                        <a:t>-761.9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FF0000"/>
                          </a:solidFill>
                          <a:effectLst/>
                          <a:latin typeface="Arial" panose="020B0604020202020204" pitchFamily="34" charset="0"/>
                          <a:cs typeface="Arial" panose="020B0604020202020204" pitchFamily="34" charset="0"/>
                        </a:rPr>
                        <a:t>12589.1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USD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2681537"/>
                  </a:ext>
                </a:extLst>
              </a:tr>
              <a:tr h="457200">
                <a:tc>
                  <a:txBody>
                    <a:bodyPr/>
                    <a:lstStyle/>
                    <a:p>
                      <a:pPr algn="l" fontAlgn="b"/>
                      <a:r>
                        <a:rPr lang="en-US" sz="1800" b="0" i="0" u="none" strike="noStrike" dirty="0">
                          <a:solidFill>
                            <a:srgbClr val="000000"/>
                          </a:solidFill>
                          <a:effectLst/>
                          <a:latin typeface="Arial" panose="020B0604020202020204" pitchFamily="34" charset="0"/>
                          <a:cs typeface="Arial" panose="020B0604020202020204" pitchFamily="34" charset="0"/>
                        </a:rPr>
                        <a:t>Economic profit per GH floor 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FF0000"/>
                          </a:solidFill>
                          <a:effectLst/>
                          <a:latin typeface="Arial" panose="020B0604020202020204" pitchFamily="34" charset="0"/>
                          <a:cs typeface="Arial" panose="020B0604020202020204" pitchFamily="34" charset="0"/>
                        </a:rPr>
                        <a:t>-206.0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FF0000"/>
                          </a:solidFill>
                          <a:effectLst/>
                          <a:latin typeface="Arial" panose="020B0604020202020204" pitchFamily="34" charset="0"/>
                          <a:cs typeface="Arial" panose="020B0604020202020204" pitchFamily="34" charset="0"/>
                        </a:rPr>
                        <a:t>-0.6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FF0000"/>
                          </a:solidFill>
                          <a:effectLst/>
                          <a:latin typeface="Arial" panose="020B0604020202020204" pitchFamily="34" charset="0"/>
                          <a:cs typeface="Arial" panose="020B0604020202020204" pitchFamily="34" charset="0"/>
                        </a:rPr>
                        <a:t>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Arial" panose="020B0604020202020204" pitchFamily="34" charset="0"/>
                          <a:cs typeface="Arial" panose="020B0604020202020204" pitchFamily="34" charset="0"/>
                        </a:rPr>
                        <a:t>USD m</a:t>
                      </a:r>
                      <a:r>
                        <a:rPr lang="en-US" sz="1800" b="0" i="0" u="none" strike="noStrike" baseline="30000" dirty="0">
                          <a:solidFill>
                            <a:srgbClr val="000000"/>
                          </a:solidFill>
                          <a:effectLst/>
                          <a:latin typeface="Arial" panose="020B0604020202020204" pitchFamily="34" charset="0"/>
                          <a:cs typeface="Arial" panose="020B060402020202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0848499"/>
                  </a:ext>
                </a:extLst>
              </a:tr>
            </a:tbl>
          </a:graphicData>
        </a:graphic>
      </p:graphicFrame>
      <p:sp>
        <p:nvSpPr>
          <p:cNvPr id="5" name="Rectangle 4">
            <a:extLst>
              <a:ext uri="{FF2B5EF4-FFF2-40B4-BE49-F238E27FC236}">
                <a16:creationId xmlns:a16="http://schemas.microsoft.com/office/drawing/2014/main" id="{9A805A48-F9FC-4F41-AB32-958FBA5E444C}"/>
              </a:ext>
            </a:extLst>
          </p:cNvPr>
          <p:cNvSpPr/>
          <p:nvPr/>
        </p:nvSpPr>
        <p:spPr>
          <a:xfrm>
            <a:off x="3563888" y="642918"/>
            <a:ext cx="5184576" cy="1965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614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 1"/>
          <p:cNvSpPr>
            <a:spLocks noGrp="1"/>
          </p:cNvSpPr>
          <p:nvPr>
            <p:ph idx="1"/>
          </p:nvPr>
        </p:nvSpPr>
        <p:spPr>
          <a:xfrm>
            <a:off x="130968" y="620688"/>
            <a:ext cx="8882064" cy="5786479"/>
          </a:xfrm>
        </p:spPr>
        <p:txBody>
          <a:bodyPr>
            <a:normAutofit/>
          </a:bodyPr>
          <a:lstStyle/>
          <a:p>
            <a:pPr>
              <a:buFont typeface="Arial" panose="020B0604020202020204" pitchFamily="34" charset="0"/>
              <a:buChar char="•"/>
            </a:pPr>
            <a:r>
              <a:rPr lang="en-US" sz="2800" dirty="0">
                <a:latin typeface="Arial" panose="020B0604020202020204" pitchFamily="34" charset="0"/>
                <a:ea typeface="+mn-ea"/>
                <a:cs typeface="Arial" panose="020B0604020202020204" pitchFamily="34" charset="0"/>
              </a:rPr>
              <a:t>4.3% cell efficiency (</a:t>
            </a:r>
            <a:r>
              <a:rPr lang="en-US" sz="2800" dirty="0" err="1">
                <a:latin typeface="Arial" panose="020B0604020202020204" pitchFamily="34" charset="0"/>
                <a:ea typeface="+mn-ea"/>
                <a:cs typeface="Arial" panose="020B0604020202020204" pitchFamily="34" charset="0"/>
              </a:rPr>
              <a:t>Lucera</a:t>
            </a:r>
            <a:r>
              <a:rPr lang="en-US" sz="2800" dirty="0">
                <a:latin typeface="Arial" panose="020B0604020202020204" pitchFamily="34" charset="0"/>
                <a:ea typeface="+mn-ea"/>
                <a:cs typeface="Arial" panose="020B0604020202020204" pitchFamily="34" charset="0"/>
              </a:rPr>
              <a:t> et al., 2017) </a:t>
            </a:r>
          </a:p>
          <a:p>
            <a:pPr>
              <a:buFont typeface="Arial" panose="020B0604020202020204" pitchFamily="34" charset="0"/>
              <a:buChar char="•"/>
            </a:pPr>
            <a:r>
              <a:rPr lang="en-US" sz="2800" dirty="0">
                <a:latin typeface="Arial" panose="020B0604020202020204" pitchFamily="34" charset="0"/>
                <a:cs typeface="Arial" panose="020B0604020202020204" pitchFamily="34" charset="0"/>
              </a:rPr>
              <a:t>0.02 % overall temperature coefficient</a:t>
            </a:r>
            <a:endParaRPr lang="en-US" sz="2800" dirty="0">
              <a:latin typeface="Arial" panose="020B0604020202020204" pitchFamily="34" charset="0"/>
              <a:ea typeface="+mn-ea"/>
              <a:cs typeface="Arial" panose="020B0604020202020204" pitchFamily="34" charset="0"/>
            </a:endParaRPr>
          </a:p>
          <a:p>
            <a:pPr>
              <a:buFont typeface="Arial" panose="020B0604020202020204" pitchFamily="34" charset="0"/>
              <a:buChar char="•"/>
            </a:pPr>
            <a:r>
              <a:rPr kumimoji="1" lang="en-US" altLang="ja-JP" sz="2800" dirty="0">
                <a:latin typeface="Arial" panose="020B0604020202020204" pitchFamily="34" charset="0"/>
                <a:cs typeface="Arial" panose="020B0604020202020204" pitchFamily="34" charset="0"/>
              </a:rPr>
              <a:t>30% visible light transmittance</a:t>
            </a:r>
          </a:p>
          <a:p>
            <a:pPr>
              <a:buFont typeface="Arial" panose="020B0604020202020204" pitchFamily="34" charset="0"/>
              <a:buChar char="•"/>
            </a:pPr>
            <a:r>
              <a:rPr lang="en-US" altLang="ja-JP" sz="2800" dirty="0">
                <a:latin typeface="Arial" panose="020B0604020202020204" pitchFamily="34" charset="0"/>
                <a:cs typeface="Arial" panose="020B0604020202020204" pitchFamily="34" charset="0"/>
              </a:rPr>
              <a:t>D</a:t>
            </a:r>
            <a:r>
              <a:rPr kumimoji="1" lang="en-US" altLang="ja-JP" sz="2800" dirty="0">
                <a:latin typeface="Arial" panose="020B0604020202020204" pitchFamily="34" charset="0"/>
                <a:cs typeface="Arial" panose="020B0604020202020204" pitchFamily="34" charset="0"/>
              </a:rPr>
              <a:t>epreciation finished (</a:t>
            </a:r>
            <a:r>
              <a:rPr lang="en-US" altLang="ja-JP" sz="2800" dirty="0">
                <a:latin typeface="Arial" panose="020B0604020202020204" pitchFamily="34" charset="0"/>
                <a:cs typeface="Arial" panose="020B0604020202020204" pitchFamily="34" charset="0"/>
              </a:rPr>
              <a:t>b</a:t>
            </a:r>
            <a:r>
              <a:rPr kumimoji="1" lang="en-US" altLang="ja-JP" sz="2800" dirty="0">
                <a:latin typeface="Arial" panose="020B0604020202020204" pitchFamily="34" charset="0"/>
                <a:cs typeface="Arial" panose="020B0604020202020204" pitchFamily="34" charset="0"/>
              </a:rPr>
              <a:t>oth OPV and shading curtain systems have no initial cost)</a:t>
            </a:r>
            <a:endParaRPr kumimoji="1" lang="ja-JP" altLang="en-US" sz="28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2D8002D-B5B0-4BAC-B1F6-782DDCCE6D9C}" type="slidenum">
              <a:rPr kumimoji="1" lang="ja-JP" altLang="en-US" smtClean="0"/>
              <a:pPr/>
              <a:t>9</a:t>
            </a:fld>
            <a:endParaRPr kumimoji="1" lang="ja-JP" altLang="en-US"/>
          </a:p>
        </p:txBody>
      </p:sp>
      <p:sp>
        <p:nvSpPr>
          <p:cNvPr id="6" name="タイトル 3"/>
          <p:cNvSpPr>
            <a:spLocks noGrp="1"/>
          </p:cNvSpPr>
          <p:nvPr>
            <p:ph type="title"/>
          </p:nvPr>
        </p:nvSpPr>
        <p:spPr/>
        <p:txBody>
          <a:bodyPr>
            <a:normAutofit/>
          </a:bodyPr>
          <a:lstStyle/>
          <a:p>
            <a:r>
              <a:rPr lang="en-US" altLang="ja-JP" sz="2800" dirty="0">
                <a:solidFill>
                  <a:schemeClr val="tx1"/>
                </a:solidFill>
                <a:effectLst>
                  <a:outerShdw blurRad="38100" dist="38100" dir="2700000" algn="tl">
                    <a:srgbClr val="000000">
                      <a:alpha val="43137"/>
                    </a:srgbClr>
                  </a:outerShdw>
                </a:effectLst>
              </a:rPr>
              <a:t>Assumed OPV Material Model</a:t>
            </a:r>
            <a:endParaRPr lang="ja-JP" altLang="en-US" sz="2800" dirty="0">
              <a:solidFill>
                <a:schemeClr val="tx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cstate="print"/>
          <a:stretch>
            <a:fillRect/>
          </a:stretch>
        </p:blipFill>
        <p:spPr>
          <a:xfrm>
            <a:off x="1743114" y="3068960"/>
            <a:ext cx="5657772" cy="3168352"/>
          </a:xfrm>
          <a:prstGeom prst="rect">
            <a:avLst/>
          </a:prstGeom>
        </p:spPr>
      </p:pic>
    </p:spTree>
    <p:extLst>
      <p:ext uri="{BB962C8B-B14F-4D97-AF65-F5344CB8AC3E}">
        <p14:creationId xmlns:p14="http://schemas.microsoft.com/office/powerpoint/2010/main" val="21695555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ビジネス">
  <a:themeElements>
    <a:clrScheme name="ビジネス">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ビジネス">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ビジネス">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81165</TotalTime>
  <Words>9931</Words>
  <Application>Microsoft Office PowerPoint</Application>
  <PresentationFormat>On-screen Show (4:3)</PresentationFormat>
  <Paragraphs>1178</Paragraphs>
  <Slides>81</Slides>
  <Notes>76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81</vt:i4>
      </vt:variant>
    </vt:vector>
  </HeadingPairs>
  <TitlesOfParts>
    <vt:vector size="96" baseType="lpstr">
      <vt:lpstr>Arial Unicode MS</vt:lpstr>
      <vt:lpstr>MS Mincho</vt:lpstr>
      <vt:lpstr>MS PGothic</vt:lpstr>
      <vt:lpstr>Arial</vt:lpstr>
      <vt:lpstr>Calibri</vt:lpstr>
      <vt:lpstr>Cambria</vt:lpstr>
      <vt:lpstr>Cambria Math</vt:lpstr>
      <vt:lpstr>Lucida Sans Unicode</vt:lpstr>
      <vt:lpstr>Times New Roman</vt:lpstr>
      <vt:lpstr>Verdana</vt:lpstr>
      <vt:lpstr>Wingdings</vt:lpstr>
      <vt:lpstr>Wingdings 2</vt:lpstr>
      <vt:lpstr>Wingdings 3</vt:lpstr>
      <vt:lpstr>ビジネス</vt:lpstr>
      <vt:lpstr>1_Office Theme</vt:lpstr>
      <vt:lpstr>PowerPoint Presentation</vt:lpstr>
      <vt:lpstr>PowerPoint Presentation</vt:lpstr>
      <vt:lpstr>Photovoltaics(PV) integration into Greenhouse Systems</vt:lpstr>
      <vt:lpstr>PowerPoint Presentation</vt:lpstr>
      <vt:lpstr>Organic Photovoltaics (OPV) film</vt:lpstr>
      <vt:lpstr>Problem Statement: Pros and Cons of OPVs</vt:lpstr>
      <vt:lpstr>PowerPoint Presentation</vt:lpstr>
      <vt:lpstr>Assumed Greenhouse and Crop System Model</vt:lpstr>
      <vt:lpstr>Assumed OPV Material Model</vt:lpstr>
      <vt:lpstr>Overall Model Flow</vt:lpstr>
      <vt:lpstr>Overall Model Flow</vt:lpstr>
      <vt:lpstr>1. Model for solar radiation on tilted OPV</vt:lpstr>
      <vt:lpstr>1. Model for solar radiation on tilted OPV: Example</vt:lpstr>
      <vt:lpstr>1. Model for solar radiation on tilted OPV: Validation result</vt:lpstr>
      <vt:lpstr>1. Model for solar radiation on tilted OPV: Validation result</vt:lpstr>
      <vt:lpstr>Overall Model Flow</vt:lpstr>
      <vt:lpstr>4. Model for electricity production by OPV film</vt:lpstr>
      <vt:lpstr>7. Model for electrical power sales</vt:lpstr>
      <vt:lpstr>Overall Model Flow</vt:lpstr>
      <vt:lpstr>3. Model for the solar transmittance of multi-span greenhouse </vt:lpstr>
      <vt:lpstr>3. Model for the solar transmittance of multi-span greenhouse</vt:lpstr>
      <vt:lpstr>3. Model for the solar transmittance of multi-span greenhouse</vt:lpstr>
      <vt:lpstr>Overall Model Flow</vt:lpstr>
      <vt:lpstr>4. Model for light intensity to plants</vt:lpstr>
      <vt:lpstr>Overall Model Flow</vt:lpstr>
      <vt:lpstr>6. Model for crop growth</vt:lpstr>
      <vt:lpstr>6. Model for crop growth</vt:lpstr>
      <vt:lpstr>6. Model for crop growth: Validation</vt:lpstr>
      <vt:lpstr>6. Model for crop growth: Example</vt:lpstr>
      <vt:lpstr>Overall Model Flow</vt:lpstr>
      <vt:lpstr>5. Energy consumption by cooling/heating</vt:lpstr>
      <vt:lpstr>5. Energy consumption by cooling/heating</vt:lpstr>
      <vt:lpstr>5. Energy consumption by cooling/heating: Validation</vt:lpstr>
      <vt:lpstr>Overall Model Flow</vt:lpstr>
      <vt:lpstr>8. Crop production sales/cost</vt:lpstr>
      <vt:lpstr>8. Crop production sales/cost</vt:lpstr>
      <vt:lpstr>9. Economic profit</vt:lpstr>
      <vt:lpstr>PowerPoint Presentation</vt:lpstr>
      <vt:lpstr>Simulation cases (one year): OPV coverage and cultivation</vt:lpstr>
      <vt:lpstr>Simulation results (one year): Energy production and crop yield with variable OPV coverage in the cultivation season</vt:lpstr>
      <vt:lpstr>Optimization results: Problem statement</vt:lpstr>
      <vt:lpstr>Optimization results: Solver for optimization</vt:lpstr>
      <vt:lpstr>Optimization results</vt:lpstr>
      <vt:lpstr>Optimization results</vt:lpstr>
      <vt:lpstr>Optimization results: Discussion</vt:lpstr>
      <vt:lpstr>Optimization results: Discussion</vt:lpstr>
      <vt:lpstr>Optimization results: Discussion</vt:lpstr>
      <vt:lpstr>Conclusions</vt:lpstr>
      <vt:lpstr>Acknowledgements</vt:lpstr>
      <vt:lpstr>PowerPoint Presentation</vt:lpstr>
      <vt:lpstr>PowerPoint Presentation</vt:lpstr>
      <vt:lpstr>PowerPoint Presentation</vt:lpstr>
      <vt:lpstr>Problem Statement: Pros and Cons of OPVs</vt:lpstr>
      <vt:lpstr>PV integration into Greenhouse Systems: Basic idea</vt:lpstr>
      <vt:lpstr>Environment data</vt:lpstr>
      <vt:lpstr>Simulation result : solar radiation</vt:lpstr>
      <vt:lpstr>Simulation result</vt:lpstr>
      <vt:lpstr>Model description (mathematic detail)</vt:lpstr>
      <vt:lpstr>6. Model for plant growth</vt:lpstr>
      <vt:lpstr>3. Model for the solar transmittance of multi-span greenhouse </vt:lpstr>
      <vt:lpstr>3. Model for the solar transmittance of multi-span greenhouse </vt:lpstr>
      <vt:lpstr>3. Model for the solar transmittance of multi-span greenhouse </vt:lpstr>
      <vt:lpstr>3. Model for the solar transmittance of multi-span greenhouse </vt:lpstr>
      <vt:lpstr>3. Model for the solar transmittance of multi-span greenhouse </vt:lpstr>
      <vt:lpstr>3. Model for the solar transmittance of multi-span greenhouse </vt:lpstr>
      <vt:lpstr>3. Model for the solar transmittance of multi-span greenhouse </vt:lpstr>
      <vt:lpstr>4. Model for light intensity to plants</vt:lpstr>
      <vt:lpstr>Simulation result : Energy production and crop yield with variable OPV coverage in the cultivation season</vt:lpstr>
      <vt:lpstr>Sensitivity analysis (future work)</vt:lpstr>
      <vt:lpstr>Optimization (future work)</vt:lpstr>
      <vt:lpstr>Optimization solver (future work)</vt:lpstr>
      <vt:lpstr>PowerPoint Presentation</vt:lpstr>
      <vt:lpstr>PowerPoint Presentation</vt:lpstr>
      <vt:lpstr>Modeled OPV material</vt:lpstr>
      <vt:lpstr>2. Model for solar radiation on tilted OPV (greenhouse roof)</vt:lpstr>
      <vt:lpstr>Modeling result: solar radiation on tilted OPV (greenhouse roof) </vt:lpstr>
      <vt:lpstr>5. Energy consumption by cooling/heating: Validation</vt:lpstr>
      <vt:lpstr>5. Energy consumption by cooling/heating: Validation</vt:lpstr>
      <vt:lpstr>5. Energy consumption by cooling/heating: Validation</vt:lpstr>
      <vt:lpstr>5. Energy consumption by cooling/heating: Validation</vt:lpstr>
      <vt:lpstr>Simulation results: Economic profit Case 1 (365 days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kensaku_lenovo</dc:creator>
  <cp:lastModifiedBy>Kensaku Okada</cp:lastModifiedBy>
  <cp:revision>3726</cp:revision>
  <dcterms:created xsi:type="dcterms:W3CDTF">2016-09-07T06:59:17Z</dcterms:created>
  <dcterms:modified xsi:type="dcterms:W3CDTF">2018-07-23T22:19:17Z</dcterms:modified>
</cp:coreProperties>
</file>